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1DB6F-5703-4700-B6DA-A210D9FD9823}" type="datetimeFigureOut">
              <a:rPr lang="fr-BE" smtClean="0"/>
              <a:t>05-11-19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C6084-990D-4DAF-BB64-EDD26D3F3E4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245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16544-0B48-44B0-9928-997950EAAD29}" type="datetimeFigureOut">
              <a:rPr lang="fr-BE" smtClean="0"/>
              <a:t>05-11-19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B27B5-A4BF-4E55-A9A5-7DF4949141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599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4023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10458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918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8474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2053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3740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7996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B27B5-A4BF-4E55-A9A5-7DF49491413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144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88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4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35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7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14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83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4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08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2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92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132B9-37A8-C442-945F-B2F63DD71FD9}" type="datetimeFigureOut">
              <a:rPr lang="fr-FR" smtClean="0"/>
              <a:t>05/11/2019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09B6B-8846-564C-A735-B64D549B11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79" y="286097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5148072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457200" y="1797269"/>
            <a:ext cx="8229600" cy="769441"/>
          </a:xfrm>
          <a:prstGeom prst="rect">
            <a:avLst/>
          </a:prstGeom>
          <a:noFill/>
          <a:ln w="22225" cap="rnd" cmpd="thinThick">
            <a:solidFill>
              <a:schemeClr val="accent2">
                <a:lumMod val="75000"/>
              </a:schemeClr>
            </a:solidFill>
            <a:bevel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403021"/>
                      <a:gd name="connsiteY0" fmla="*/ 0 h 769441"/>
                      <a:gd name="connsiteX1" fmla="*/ 476171 w 8403021"/>
                      <a:gd name="connsiteY1" fmla="*/ 0 h 769441"/>
                      <a:gd name="connsiteX2" fmla="*/ 784282 w 8403021"/>
                      <a:gd name="connsiteY2" fmla="*/ 0 h 769441"/>
                      <a:gd name="connsiteX3" fmla="*/ 1512544 w 8403021"/>
                      <a:gd name="connsiteY3" fmla="*/ 0 h 769441"/>
                      <a:gd name="connsiteX4" fmla="*/ 1988715 w 8403021"/>
                      <a:gd name="connsiteY4" fmla="*/ 0 h 769441"/>
                      <a:gd name="connsiteX5" fmla="*/ 2464886 w 8403021"/>
                      <a:gd name="connsiteY5" fmla="*/ 0 h 769441"/>
                      <a:gd name="connsiteX6" fmla="*/ 3193148 w 8403021"/>
                      <a:gd name="connsiteY6" fmla="*/ 0 h 769441"/>
                      <a:gd name="connsiteX7" fmla="*/ 3585289 w 8403021"/>
                      <a:gd name="connsiteY7" fmla="*/ 0 h 769441"/>
                      <a:gd name="connsiteX8" fmla="*/ 4313551 w 8403021"/>
                      <a:gd name="connsiteY8" fmla="*/ 0 h 769441"/>
                      <a:gd name="connsiteX9" fmla="*/ 5041813 w 8403021"/>
                      <a:gd name="connsiteY9" fmla="*/ 0 h 769441"/>
                      <a:gd name="connsiteX10" fmla="*/ 5602014 w 8403021"/>
                      <a:gd name="connsiteY10" fmla="*/ 0 h 769441"/>
                      <a:gd name="connsiteX11" fmla="*/ 6330276 w 8403021"/>
                      <a:gd name="connsiteY11" fmla="*/ 0 h 769441"/>
                      <a:gd name="connsiteX12" fmla="*/ 6806447 w 8403021"/>
                      <a:gd name="connsiteY12" fmla="*/ 0 h 769441"/>
                      <a:gd name="connsiteX13" fmla="*/ 7282618 w 8403021"/>
                      <a:gd name="connsiteY13" fmla="*/ 0 h 769441"/>
                      <a:gd name="connsiteX14" fmla="*/ 7926850 w 8403021"/>
                      <a:gd name="connsiteY14" fmla="*/ 0 h 769441"/>
                      <a:gd name="connsiteX15" fmla="*/ 8403021 w 8403021"/>
                      <a:gd name="connsiteY15" fmla="*/ 0 h 769441"/>
                      <a:gd name="connsiteX16" fmla="*/ 8403021 w 8403021"/>
                      <a:gd name="connsiteY16" fmla="*/ 400109 h 769441"/>
                      <a:gd name="connsiteX17" fmla="*/ 8403021 w 8403021"/>
                      <a:gd name="connsiteY17" fmla="*/ 769441 h 769441"/>
                      <a:gd name="connsiteX18" fmla="*/ 7758789 w 8403021"/>
                      <a:gd name="connsiteY18" fmla="*/ 769441 h 769441"/>
                      <a:gd name="connsiteX19" fmla="*/ 7450679 w 8403021"/>
                      <a:gd name="connsiteY19" fmla="*/ 769441 h 769441"/>
                      <a:gd name="connsiteX20" fmla="*/ 7058538 w 8403021"/>
                      <a:gd name="connsiteY20" fmla="*/ 769441 h 769441"/>
                      <a:gd name="connsiteX21" fmla="*/ 6330276 w 8403021"/>
                      <a:gd name="connsiteY21" fmla="*/ 769441 h 769441"/>
                      <a:gd name="connsiteX22" fmla="*/ 5770074 w 8403021"/>
                      <a:gd name="connsiteY22" fmla="*/ 769441 h 769441"/>
                      <a:gd name="connsiteX23" fmla="*/ 5377933 w 8403021"/>
                      <a:gd name="connsiteY23" fmla="*/ 769441 h 769441"/>
                      <a:gd name="connsiteX24" fmla="*/ 4817732 w 8403021"/>
                      <a:gd name="connsiteY24" fmla="*/ 769441 h 769441"/>
                      <a:gd name="connsiteX25" fmla="*/ 4509621 w 8403021"/>
                      <a:gd name="connsiteY25" fmla="*/ 769441 h 769441"/>
                      <a:gd name="connsiteX26" fmla="*/ 4201511 w 8403021"/>
                      <a:gd name="connsiteY26" fmla="*/ 769441 h 769441"/>
                      <a:gd name="connsiteX27" fmla="*/ 3641309 w 8403021"/>
                      <a:gd name="connsiteY27" fmla="*/ 769441 h 769441"/>
                      <a:gd name="connsiteX28" fmla="*/ 3249168 w 8403021"/>
                      <a:gd name="connsiteY28" fmla="*/ 769441 h 769441"/>
                      <a:gd name="connsiteX29" fmla="*/ 2604937 w 8403021"/>
                      <a:gd name="connsiteY29" fmla="*/ 769441 h 769441"/>
                      <a:gd name="connsiteX30" fmla="*/ 2212796 w 8403021"/>
                      <a:gd name="connsiteY30" fmla="*/ 769441 h 769441"/>
                      <a:gd name="connsiteX31" fmla="*/ 1568564 w 8403021"/>
                      <a:gd name="connsiteY31" fmla="*/ 769441 h 769441"/>
                      <a:gd name="connsiteX32" fmla="*/ 1260453 w 8403021"/>
                      <a:gd name="connsiteY32" fmla="*/ 769441 h 769441"/>
                      <a:gd name="connsiteX33" fmla="*/ 616222 w 8403021"/>
                      <a:gd name="connsiteY33" fmla="*/ 769441 h 769441"/>
                      <a:gd name="connsiteX34" fmla="*/ 0 w 8403021"/>
                      <a:gd name="connsiteY34" fmla="*/ 769441 h 769441"/>
                      <a:gd name="connsiteX35" fmla="*/ 0 w 8403021"/>
                      <a:gd name="connsiteY35" fmla="*/ 407804 h 769441"/>
                      <a:gd name="connsiteX36" fmla="*/ 0 w 8403021"/>
                      <a:gd name="connsiteY36" fmla="*/ 0 h 7694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8403021" h="769441" extrusionOk="0">
                        <a:moveTo>
                          <a:pt x="0" y="0"/>
                        </a:moveTo>
                        <a:cubicBezTo>
                          <a:pt x="171891" y="-41752"/>
                          <a:pt x="353243" y="11158"/>
                          <a:pt x="476171" y="0"/>
                        </a:cubicBezTo>
                        <a:cubicBezTo>
                          <a:pt x="599099" y="-11158"/>
                          <a:pt x="678829" y="36044"/>
                          <a:pt x="784282" y="0"/>
                        </a:cubicBezTo>
                        <a:cubicBezTo>
                          <a:pt x="889735" y="-36044"/>
                          <a:pt x="1195735" y="65151"/>
                          <a:pt x="1512544" y="0"/>
                        </a:cubicBezTo>
                        <a:cubicBezTo>
                          <a:pt x="1829353" y="-65151"/>
                          <a:pt x="1768016" y="4536"/>
                          <a:pt x="1988715" y="0"/>
                        </a:cubicBezTo>
                        <a:cubicBezTo>
                          <a:pt x="2209414" y="-4536"/>
                          <a:pt x="2353228" y="39675"/>
                          <a:pt x="2464886" y="0"/>
                        </a:cubicBezTo>
                        <a:cubicBezTo>
                          <a:pt x="2576544" y="-39675"/>
                          <a:pt x="2829247" y="29342"/>
                          <a:pt x="3193148" y="0"/>
                        </a:cubicBezTo>
                        <a:cubicBezTo>
                          <a:pt x="3557049" y="-29342"/>
                          <a:pt x="3505883" y="18003"/>
                          <a:pt x="3585289" y="0"/>
                        </a:cubicBezTo>
                        <a:cubicBezTo>
                          <a:pt x="3664695" y="-18003"/>
                          <a:pt x="3989138" y="49478"/>
                          <a:pt x="4313551" y="0"/>
                        </a:cubicBezTo>
                        <a:cubicBezTo>
                          <a:pt x="4637964" y="-49478"/>
                          <a:pt x="4757555" y="3457"/>
                          <a:pt x="5041813" y="0"/>
                        </a:cubicBezTo>
                        <a:cubicBezTo>
                          <a:pt x="5326071" y="-3457"/>
                          <a:pt x="5355924" y="54143"/>
                          <a:pt x="5602014" y="0"/>
                        </a:cubicBezTo>
                        <a:cubicBezTo>
                          <a:pt x="5848104" y="-54143"/>
                          <a:pt x="6106250" y="54440"/>
                          <a:pt x="6330276" y="0"/>
                        </a:cubicBezTo>
                        <a:cubicBezTo>
                          <a:pt x="6554302" y="-54440"/>
                          <a:pt x="6624587" y="46865"/>
                          <a:pt x="6806447" y="0"/>
                        </a:cubicBezTo>
                        <a:cubicBezTo>
                          <a:pt x="6988307" y="-46865"/>
                          <a:pt x="7155652" y="13717"/>
                          <a:pt x="7282618" y="0"/>
                        </a:cubicBezTo>
                        <a:cubicBezTo>
                          <a:pt x="7409584" y="-13717"/>
                          <a:pt x="7743123" y="45885"/>
                          <a:pt x="7926850" y="0"/>
                        </a:cubicBezTo>
                        <a:cubicBezTo>
                          <a:pt x="8110577" y="-45885"/>
                          <a:pt x="8195253" y="8694"/>
                          <a:pt x="8403021" y="0"/>
                        </a:cubicBezTo>
                        <a:cubicBezTo>
                          <a:pt x="8434860" y="126979"/>
                          <a:pt x="8374432" y="311405"/>
                          <a:pt x="8403021" y="400109"/>
                        </a:cubicBezTo>
                        <a:cubicBezTo>
                          <a:pt x="8431610" y="488813"/>
                          <a:pt x="8392828" y="666086"/>
                          <a:pt x="8403021" y="769441"/>
                        </a:cubicBezTo>
                        <a:cubicBezTo>
                          <a:pt x="8103608" y="811282"/>
                          <a:pt x="8041516" y="717880"/>
                          <a:pt x="7758789" y="769441"/>
                        </a:cubicBezTo>
                        <a:cubicBezTo>
                          <a:pt x="7476062" y="821002"/>
                          <a:pt x="7576488" y="754355"/>
                          <a:pt x="7450679" y="769441"/>
                        </a:cubicBezTo>
                        <a:cubicBezTo>
                          <a:pt x="7324870" y="784527"/>
                          <a:pt x="7196201" y="747055"/>
                          <a:pt x="7058538" y="769441"/>
                        </a:cubicBezTo>
                        <a:cubicBezTo>
                          <a:pt x="6920875" y="791827"/>
                          <a:pt x="6549748" y="737815"/>
                          <a:pt x="6330276" y="769441"/>
                        </a:cubicBezTo>
                        <a:cubicBezTo>
                          <a:pt x="6110804" y="801067"/>
                          <a:pt x="5925605" y="763062"/>
                          <a:pt x="5770074" y="769441"/>
                        </a:cubicBezTo>
                        <a:cubicBezTo>
                          <a:pt x="5614543" y="775820"/>
                          <a:pt x="5490765" y="749640"/>
                          <a:pt x="5377933" y="769441"/>
                        </a:cubicBezTo>
                        <a:cubicBezTo>
                          <a:pt x="5265101" y="789242"/>
                          <a:pt x="4960239" y="717246"/>
                          <a:pt x="4817732" y="769441"/>
                        </a:cubicBezTo>
                        <a:cubicBezTo>
                          <a:pt x="4675225" y="821636"/>
                          <a:pt x="4591284" y="766899"/>
                          <a:pt x="4509621" y="769441"/>
                        </a:cubicBezTo>
                        <a:cubicBezTo>
                          <a:pt x="4427958" y="771983"/>
                          <a:pt x="4313189" y="740454"/>
                          <a:pt x="4201511" y="769441"/>
                        </a:cubicBezTo>
                        <a:cubicBezTo>
                          <a:pt x="4089833" y="798428"/>
                          <a:pt x="3818722" y="721976"/>
                          <a:pt x="3641309" y="769441"/>
                        </a:cubicBezTo>
                        <a:cubicBezTo>
                          <a:pt x="3463896" y="816906"/>
                          <a:pt x="3339516" y="733991"/>
                          <a:pt x="3249168" y="769441"/>
                        </a:cubicBezTo>
                        <a:cubicBezTo>
                          <a:pt x="3158820" y="804891"/>
                          <a:pt x="2749023" y="758262"/>
                          <a:pt x="2604937" y="769441"/>
                        </a:cubicBezTo>
                        <a:cubicBezTo>
                          <a:pt x="2460851" y="780620"/>
                          <a:pt x="2344325" y="743636"/>
                          <a:pt x="2212796" y="769441"/>
                        </a:cubicBezTo>
                        <a:cubicBezTo>
                          <a:pt x="2081267" y="795246"/>
                          <a:pt x="1798023" y="723160"/>
                          <a:pt x="1568564" y="769441"/>
                        </a:cubicBezTo>
                        <a:cubicBezTo>
                          <a:pt x="1339105" y="815722"/>
                          <a:pt x="1368443" y="767938"/>
                          <a:pt x="1260453" y="769441"/>
                        </a:cubicBezTo>
                        <a:cubicBezTo>
                          <a:pt x="1152463" y="770944"/>
                          <a:pt x="829014" y="765653"/>
                          <a:pt x="616222" y="769441"/>
                        </a:cubicBezTo>
                        <a:cubicBezTo>
                          <a:pt x="403430" y="773229"/>
                          <a:pt x="258577" y="703594"/>
                          <a:pt x="0" y="769441"/>
                        </a:cubicBezTo>
                        <a:cubicBezTo>
                          <a:pt x="-16154" y="594805"/>
                          <a:pt x="10010" y="588490"/>
                          <a:pt x="0" y="407804"/>
                        </a:cubicBezTo>
                        <a:cubicBezTo>
                          <a:pt x="-10010" y="227118"/>
                          <a:pt x="35710" y="1022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Dispositifs VAE en Hautes Ecoles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911" y="4268832"/>
            <a:ext cx="1722214" cy="9794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6" y="4300362"/>
            <a:ext cx="2490051" cy="118766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6D2FEFB-185E-7B42-AE0A-CEA0F9646FBE}"/>
              </a:ext>
            </a:extLst>
          </p:cNvPr>
          <p:cNvSpPr txBox="1"/>
          <p:nvPr/>
        </p:nvSpPr>
        <p:spPr>
          <a:xfrm>
            <a:off x="596461" y="3014381"/>
            <a:ext cx="7951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dirty="0"/>
          </a:p>
          <a:p>
            <a:pPr algn="r"/>
            <a:endParaRPr lang="fr-FR" dirty="0"/>
          </a:p>
          <a:p>
            <a:r>
              <a:rPr lang="fr-FR" dirty="0"/>
              <a:t>     Pascal Henry, Conseiller VAE			  Laurence Brion, Conseillère VAE</a:t>
            </a:r>
          </a:p>
          <a:p>
            <a:r>
              <a:rPr lang="fr-FR" dirty="0"/>
              <a:t>     Haute Ecole Louvain en Hainaut 		  Haute Ecole Léonard de VINCI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71E2BC3-E938-A748-95AA-902EF54D4495}"/>
              </a:ext>
            </a:extLst>
          </p:cNvPr>
          <p:cNvSpPr txBox="1"/>
          <p:nvPr/>
        </p:nvSpPr>
        <p:spPr>
          <a:xfrm>
            <a:off x="6159062" y="472966"/>
            <a:ext cx="2527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Event VAE Pôle Louvain </a:t>
            </a:r>
          </a:p>
          <a:p>
            <a:r>
              <a:rPr lang="fr-FR" dirty="0"/>
              <a:t>14 novembre 2019</a:t>
            </a:r>
          </a:p>
        </p:txBody>
      </p:sp>
    </p:spTree>
    <p:extLst>
      <p:ext uri="{BB962C8B-B14F-4D97-AF65-F5344CB8AC3E}">
        <p14:creationId xmlns:p14="http://schemas.microsoft.com/office/powerpoint/2010/main" val="329457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5148072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2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3489434" y="2585545"/>
            <a:ext cx="1576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Clip vidéo</a:t>
            </a:r>
          </a:p>
          <a:p>
            <a:r>
              <a:rPr lang="fr-FR" dirty="0"/>
              <a:t>Lien</a:t>
            </a:r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A0CE9E-975A-FF41-8F2F-81710616DD1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42251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3012685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977462" y="1797269"/>
            <a:ext cx="707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05DDBF9-4181-3043-9D2E-6F17DE20F19E}"/>
              </a:ext>
            </a:extLst>
          </p:cNvPr>
          <p:cNvSpPr txBox="1"/>
          <p:nvPr/>
        </p:nvSpPr>
        <p:spPr>
          <a:xfrm>
            <a:off x="436179" y="1658111"/>
            <a:ext cx="8671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Ce que la VAE permet </a:t>
            </a:r>
          </a:p>
          <a:p>
            <a:endParaRPr lang="fr-FR" dirty="0"/>
          </a:p>
          <a:p>
            <a:pPr marL="285750" indent="-285750">
              <a:buFont typeface="Police système"/>
              <a:buChar char="-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Formation de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bachelier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(180 ou 240 crédits)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dispenses d’une partie du programme d’études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réduction de la durée des études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admission possible sans titre d’accès (« CESS ») - minimum 5 années d’activités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0638EB3-9BA6-4E49-AD80-CAE91CAE4F41}"/>
              </a:ext>
            </a:extLst>
          </p:cNvPr>
          <p:cNvSpPr txBox="1"/>
          <p:nvPr/>
        </p:nvSpPr>
        <p:spPr>
          <a:xfrm>
            <a:off x="420414" y="3931524"/>
            <a:ext cx="8671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Police système"/>
              <a:buChar char="-"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Formation de </a:t>
            </a:r>
            <a:r>
              <a:rPr lang="fr-FR" u="sng" dirty="0">
                <a:solidFill>
                  <a:schemeClr val="accent5">
                    <a:lumMod val="75000"/>
                  </a:schemeClr>
                </a:solidFill>
              </a:rPr>
              <a:t>master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 en ingénierie et action sociales (120 crédits)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admission possible sans titre d’accès « bachelier permettant l’accès direct » - minimum 5 années d’activités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dispenses d’une partie du programme d’études</a:t>
            </a:r>
          </a:p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21711B3-25EB-8D47-B20A-8092512299E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41200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43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5148072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4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977462" y="1797269"/>
            <a:ext cx="707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A186E29-5F03-A147-B2E7-498DD39888CE}"/>
              </a:ext>
            </a:extLst>
          </p:cNvPr>
          <p:cNvSpPr txBox="1"/>
          <p:nvPr/>
        </p:nvSpPr>
        <p:spPr>
          <a:xfrm>
            <a:off x="325821" y="1766272"/>
            <a:ext cx="881817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Accompagnement des adultes en reprise d’études et VAE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2011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Procédures initialement développées par la Cellule VAE du CGHE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Inter-réseaux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Formations des conseillers VAE, boîte à outils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Réseau d’échanges de bonnes pratiques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Aujourd’hui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Procédures adaptées au fil du temps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Démarche VAE « formative 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Réalités locales (nombre de candidats, horaire adapté, métiers en pénurie…)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Législation &gt; Décret Paysage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Fonction des évaluations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3D5D7AE-AE6C-5D4E-907B-7837153D47E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41200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4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3254423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5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977462" y="1797269"/>
            <a:ext cx="707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0962F57-C032-BF48-A84F-2263A08C1377}"/>
              </a:ext>
            </a:extLst>
          </p:cNvPr>
          <p:cNvSpPr txBox="1"/>
          <p:nvPr/>
        </p:nvSpPr>
        <p:spPr>
          <a:xfrm>
            <a:off x="767255" y="1450428"/>
            <a:ext cx="760949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Demande de VAE, une procédure exigeante</a:t>
            </a:r>
          </a:p>
          <a:p>
            <a:pPr algn="ctr"/>
            <a:endParaRPr lang="fr-FR" sz="2800" b="1" dirty="0"/>
          </a:p>
          <a:p>
            <a:pPr marL="285750" indent="-285750">
              <a:buFont typeface="Police système"/>
              <a:buChar char="-"/>
            </a:pPr>
            <a:r>
              <a:rPr lang="fr-FR" sz="2000" u="sng" dirty="0">
                <a:solidFill>
                  <a:schemeClr val="accent5">
                    <a:lumMod val="75000"/>
                  </a:schemeClr>
                </a:solidFill>
              </a:rPr>
              <a:t>Exigences importantes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au niveau du dossier de demande de VAE, car le candidat doit 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fournir les preuves des compétences déjà acquises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prendre du recul et adopter une démarche réflexive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respecter des délais</a:t>
            </a:r>
            <a:endParaRPr lang="fr-FR" sz="20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8A065BD-31F1-7B49-928A-B06C4CF4A794}"/>
              </a:ext>
            </a:extLst>
          </p:cNvPr>
          <p:cNvSpPr txBox="1"/>
          <p:nvPr/>
        </p:nvSpPr>
        <p:spPr>
          <a:xfrm>
            <a:off x="767255" y="4145093"/>
            <a:ext cx="760949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Police système"/>
              <a:buChar char="-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Pas étonnant que les candidats interrogés relèvent parmi les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principales difficultés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rencontrées lors de la procédure de demande de VAE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 récolte des documents officiels et des preuves requises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le tri et la sélection de l’expérience utile à valoriser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le calendrier de la procédure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1502CEF-F362-0D41-A9A2-F2C53608820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39098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9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2331625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977462" y="1797269"/>
            <a:ext cx="707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207191D-3DEB-6B48-A38C-F6179E547A3D}"/>
              </a:ext>
            </a:extLst>
          </p:cNvPr>
          <p:cNvSpPr txBox="1"/>
          <p:nvPr/>
        </p:nvSpPr>
        <p:spPr>
          <a:xfrm>
            <a:off x="283779" y="1853001"/>
            <a:ext cx="789326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Apprentissage tout au long de la vie et VAE</a:t>
            </a:r>
          </a:p>
          <a:p>
            <a:endParaRPr lang="fr-FR" dirty="0"/>
          </a:p>
          <a:p>
            <a:pPr marL="285750" indent="-285750">
              <a:buFont typeface="Police système"/>
              <a:buChar char="-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Formations « </a:t>
            </a:r>
            <a:r>
              <a:rPr lang="fr-BE" sz="2000" dirty="0" err="1">
                <a:solidFill>
                  <a:schemeClr val="accent5">
                    <a:lumMod val="75000"/>
                  </a:schemeClr>
                </a:solidFill>
              </a:rPr>
              <a:t>professionnalisantes</a:t>
            </a:r>
            <a:r>
              <a:rPr lang="fr-BE" sz="2000" dirty="0">
                <a:solidFill>
                  <a:schemeClr val="accent5">
                    <a:lumMod val="75000"/>
                  </a:schemeClr>
                </a:solidFill>
              </a:rPr>
              <a:t> »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organisées en 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Evolution de l’environnement → flexibilité des 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travailleurs.euses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(réorientation professionnelle, promotion…)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Responsabilité sociétale des 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Faciliter l’accès des adultes &gt; HE doivent s’adapter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57B9B6F-157A-7F4E-818F-1868EBAAC23F}"/>
              </a:ext>
            </a:extLst>
          </p:cNvPr>
          <p:cNvSpPr txBox="1"/>
          <p:nvPr/>
        </p:nvSpPr>
        <p:spPr>
          <a:xfrm>
            <a:off x="252248" y="4338907"/>
            <a:ext cx="8523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Police système"/>
              <a:buChar char="-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Résultats de l’enquête auprès des candidats VAE HE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85% déclarent que l’obtention du diplôme par VAE a un un impact déterminant sur le parcours professionnel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60% choisissent une formation en horaire adapté, lorsque cela existe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25% effectuent un choix de cursus en phase avec le parcours professionnel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6B01FD3-DD50-2840-AC64-47525EA3CAC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42251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1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9392" y="1709927"/>
            <a:ext cx="8229600" cy="2774122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CE02FFD-449C-874E-AA68-A87A1C8342E5}"/>
              </a:ext>
            </a:extLst>
          </p:cNvPr>
          <p:cNvSpPr txBox="1"/>
          <p:nvPr/>
        </p:nvSpPr>
        <p:spPr>
          <a:xfrm>
            <a:off x="977462" y="1797269"/>
            <a:ext cx="707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C1DCDF1-2915-EF45-A29E-CA1E8E3F38AE}"/>
              </a:ext>
            </a:extLst>
          </p:cNvPr>
          <p:cNvSpPr txBox="1"/>
          <p:nvPr/>
        </p:nvSpPr>
        <p:spPr>
          <a:xfrm>
            <a:off x="677917" y="1797269"/>
            <a:ext cx="778816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Méconnaissance des dispositifs VAE</a:t>
            </a:r>
          </a:p>
          <a:p>
            <a:endParaRPr lang="fr-FR" b="1" dirty="0"/>
          </a:p>
          <a:p>
            <a:pPr marL="285750" indent="-285750">
              <a:buFont typeface="Police système"/>
              <a:buChar char="-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60 % des adultes en reprise d’études ne connaissaient pas la VAE avant d’entamer leurs démarches liées à la reprise d’études dans la HE*</a:t>
            </a: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b="1" dirty="0"/>
              <a:t>Alors que…</a:t>
            </a: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75% des répondants déclarent que la VAE a été déterminante pour la reprise d’études*</a:t>
            </a: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Police système"/>
              <a:buChar char="-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fr-FR" sz="2000" dirty="0"/>
              <a:t>*Résultats de l’enquête auprès des candidats VAE HE</a:t>
            </a:r>
            <a:endParaRPr lang="fr-FR" sz="2800" b="1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68F6305-C797-F94E-BC47-0177A81DA0C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827" y="417719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9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847675" cy="10881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0432"/>
            <a:ext cx="8229600" cy="5148072"/>
          </a:xfrm>
        </p:spPr>
        <p:txBody>
          <a:bodyPr>
            <a:normAutofit/>
          </a:bodyPr>
          <a:lstStyle/>
          <a:p>
            <a:pPr fontAlgn="base"/>
            <a:endParaRPr lang="fr-BE" sz="2200" dirty="0">
              <a:latin typeface="Lato"/>
            </a:endParaRPr>
          </a:p>
          <a:p>
            <a:pPr marL="0" indent="0">
              <a:buNone/>
            </a:pPr>
            <a:endParaRPr lang="fr-BE" sz="2000" dirty="0">
              <a:latin typeface="Lato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9B6B-8846-564C-A735-B64D549B111C}" type="slidenum">
              <a:rPr lang="fr-FR" smtClean="0"/>
              <a:t>8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36FB343-EA6A-BC47-805A-431262722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790" y="327925"/>
            <a:ext cx="1336706" cy="7602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BE5E34D-6A5A-F441-8BD2-ACC7AD6469C6}"/>
              </a:ext>
            </a:extLst>
          </p:cNvPr>
          <p:cNvSpPr txBox="1"/>
          <p:nvPr/>
        </p:nvSpPr>
        <p:spPr>
          <a:xfrm>
            <a:off x="417786" y="2481446"/>
            <a:ext cx="819281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b="1" dirty="0"/>
          </a:p>
          <a:p>
            <a:pPr marL="457200" indent="-457200">
              <a:buFont typeface="Police système"/>
              <a:buChar char="-"/>
            </a:pP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LLL &gt;&gt;&gt; formations en HE</a:t>
            </a:r>
          </a:p>
          <a:p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Police système"/>
              <a:buChar char="-"/>
            </a:pP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Les HE doivent s’adapter (diversité des profils d’étudiants)</a:t>
            </a:r>
          </a:p>
          <a:p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Police système"/>
              <a:buChar char="-"/>
            </a:pP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Dispositif VAE peu connu, mais déterminant pour la reprise d’études</a:t>
            </a:r>
          </a:p>
          <a:p>
            <a:pPr marL="457200" indent="-457200">
              <a:buFont typeface="Police système"/>
              <a:buChar char="-"/>
            </a:pP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Il reste beaucoup à faire…. 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3A3D812-1175-7641-AC4B-9E2A43FC0E2B}"/>
              </a:ext>
            </a:extLst>
          </p:cNvPr>
          <p:cNvSpPr txBox="1"/>
          <p:nvPr/>
        </p:nvSpPr>
        <p:spPr>
          <a:xfrm>
            <a:off x="1334813" y="1476983"/>
            <a:ext cx="5948856" cy="76944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Pour conclure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74ADB7B-18DA-E34C-8101-E63A8110786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848" y="412005"/>
            <a:ext cx="1692166" cy="8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227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372</Words>
  <Application>Microsoft Office PowerPoint</Application>
  <PresentationFormat>Affichage à l'écran (4:3)</PresentationFormat>
  <Paragraphs>90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Lato</vt:lpstr>
      <vt:lpstr>Police système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Marie-Hélène Grégoire</dc:creator>
  <cp:lastModifiedBy>Marie-Pierre Contino</cp:lastModifiedBy>
  <cp:revision>63</cp:revision>
  <cp:lastPrinted>2018-12-20T08:39:27Z</cp:lastPrinted>
  <dcterms:created xsi:type="dcterms:W3CDTF">2014-12-02T10:54:06Z</dcterms:created>
  <dcterms:modified xsi:type="dcterms:W3CDTF">2019-11-05T08:51:51Z</dcterms:modified>
</cp:coreProperties>
</file>