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514" r:id="rId2"/>
    <p:sldId id="535" r:id="rId3"/>
    <p:sldId id="515" r:id="rId4"/>
    <p:sldId id="516" r:id="rId5"/>
    <p:sldId id="523" r:id="rId6"/>
    <p:sldId id="524" r:id="rId7"/>
    <p:sldId id="518" r:id="rId8"/>
    <p:sldId id="519" r:id="rId9"/>
    <p:sldId id="522" r:id="rId10"/>
    <p:sldId id="526" r:id="rId11"/>
    <p:sldId id="525" r:id="rId12"/>
    <p:sldId id="527" r:id="rId13"/>
    <p:sldId id="528" r:id="rId14"/>
    <p:sldId id="529" r:id="rId15"/>
    <p:sldId id="530" r:id="rId16"/>
    <p:sldId id="531" r:id="rId17"/>
    <p:sldId id="533" r:id="rId18"/>
    <p:sldId id="534" r:id="rId19"/>
    <p:sldId id="532" r:id="rId20"/>
  </p:sldIdLst>
  <p:sldSz cx="9144000" cy="6858000" type="screen4x3"/>
  <p:notesSz cx="7099300" cy="10234613"/>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02" autoAdjust="0"/>
    <p:restoredTop sz="94698" autoAdjust="0"/>
  </p:normalViewPr>
  <p:slideViewPr>
    <p:cSldViewPr>
      <p:cViewPr>
        <p:scale>
          <a:sx n="50" d="100"/>
          <a:sy n="50" d="100"/>
        </p:scale>
        <p:origin x="-1956" y="-5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50" d="100"/>
          <a:sy n="50" d="100"/>
        </p:scale>
        <p:origin x="-2934" y="-96"/>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82B55C-8453-4CC8-B782-CABC1C15B8E1}" type="doc">
      <dgm:prSet loTypeId="urn:microsoft.com/office/officeart/2005/8/layout/radial6" loCatId="cycle" qsTypeId="urn:microsoft.com/office/officeart/2005/8/quickstyle/simple1#4" qsCatId="simple" csTypeId="urn:microsoft.com/office/officeart/2005/8/colors/accent1_2#4" csCatId="accent1" phldr="1"/>
      <dgm:spPr/>
      <dgm:t>
        <a:bodyPr/>
        <a:lstStyle/>
        <a:p>
          <a:endParaRPr lang="fr-BE"/>
        </a:p>
      </dgm:t>
    </dgm:pt>
    <dgm:pt modelId="{9137D4CA-470B-48E4-85BE-94DE17CD2EE9}">
      <dgm:prSet phldrT="[Texte]" custT="1"/>
      <dgm:spPr>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r-BE" sz="2000" b="1" dirty="0" smtClean="0">
              <a:solidFill>
                <a:schemeClr val="tx1"/>
              </a:solidFill>
            </a:rPr>
            <a:t>Valeurs?</a:t>
          </a:r>
          <a:endParaRPr lang="fr-BE" sz="2000" b="1" dirty="0">
            <a:solidFill>
              <a:schemeClr val="tx1"/>
            </a:solidFill>
          </a:endParaRPr>
        </a:p>
      </dgm:t>
    </dgm:pt>
    <dgm:pt modelId="{24510FBF-4B0F-4889-A69A-4533478970E0}" type="parTrans" cxnId="{0E506477-9F16-410A-AFBF-94D889AD7365}">
      <dgm:prSet/>
      <dgm:spPr/>
      <dgm:t>
        <a:bodyPr/>
        <a:lstStyle/>
        <a:p>
          <a:endParaRPr lang="fr-BE"/>
        </a:p>
      </dgm:t>
    </dgm:pt>
    <dgm:pt modelId="{954239A8-7CB9-4ACB-9086-611ED0AA8225}" type="sibTrans" cxnId="{0E506477-9F16-410A-AFBF-94D889AD7365}">
      <dgm:prSet/>
      <dgm:spPr/>
      <dgm:t>
        <a:bodyPr/>
        <a:lstStyle/>
        <a:p>
          <a:endParaRPr lang="fr-BE"/>
        </a:p>
      </dgm:t>
    </dgm:pt>
    <dgm:pt modelId="{6E8FFAB3-8D41-4FD6-A46E-A65E64D5D2EA}">
      <dgm:prSet phldrT="[Texte]" custT="1"/>
      <dgm:spPr>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r-BE" sz="2000" b="1" dirty="0" smtClean="0">
              <a:solidFill>
                <a:schemeClr val="tx1"/>
              </a:solidFill>
            </a:rPr>
            <a:t>Mythes? </a:t>
          </a:r>
          <a:endParaRPr lang="fr-BE" sz="2000" b="1" dirty="0">
            <a:solidFill>
              <a:schemeClr val="tx1"/>
            </a:solidFill>
          </a:endParaRPr>
        </a:p>
      </dgm:t>
    </dgm:pt>
    <dgm:pt modelId="{CCF9FDBC-6B6D-4705-8FE8-B0ED1A5B63B0}" type="parTrans" cxnId="{E3C732A5-5644-4503-99A5-01E875AF8BF1}">
      <dgm:prSet/>
      <dgm:spPr/>
      <dgm:t>
        <a:bodyPr/>
        <a:lstStyle/>
        <a:p>
          <a:endParaRPr lang="fr-BE"/>
        </a:p>
      </dgm:t>
    </dgm:pt>
    <dgm:pt modelId="{25DF33C7-85D3-4715-81E8-F3179220042E}" type="sibTrans" cxnId="{E3C732A5-5644-4503-99A5-01E875AF8BF1}">
      <dgm:prSet/>
      <dgm:spPr>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fr-BE"/>
        </a:p>
      </dgm:t>
    </dgm:pt>
    <dgm:pt modelId="{B481AD15-2E27-44E7-94C3-D6A1FB6A36F4}">
      <dgm:prSet phldrT="[Texte]" custT="1"/>
      <dgm:spPr>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r-BE" sz="2000" b="1" dirty="0" smtClean="0">
              <a:solidFill>
                <a:schemeClr val="tx1"/>
              </a:solidFill>
            </a:rPr>
            <a:t>Symboles? </a:t>
          </a:r>
          <a:endParaRPr lang="fr-BE" sz="2000" b="1" dirty="0">
            <a:solidFill>
              <a:schemeClr val="tx1"/>
            </a:solidFill>
          </a:endParaRPr>
        </a:p>
      </dgm:t>
    </dgm:pt>
    <dgm:pt modelId="{8B2FA06A-F39B-4735-BBE9-E5E44666E3F2}" type="parTrans" cxnId="{D037E8A4-86BA-45BB-AD3D-B40B0A988ABD}">
      <dgm:prSet/>
      <dgm:spPr/>
      <dgm:t>
        <a:bodyPr/>
        <a:lstStyle/>
        <a:p>
          <a:endParaRPr lang="fr-BE"/>
        </a:p>
      </dgm:t>
    </dgm:pt>
    <dgm:pt modelId="{92AF5535-B679-42AE-860C-A8CF1C6312EF}" type="sibTrans" cxnId="{D037E8A4-86BA-45BB-AD3D-B40B0A988ABD}">
      <dgm:prSet/>
      <dgm:spPr>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fr-BE"/>
        </a:p>
      </dgm:t>
    </dgm:pt>
    <dgm:pt modelId="{EFBC5EAB-0038-44C6-8907-142F9F7E7411}">
      <dgm:prSet phldrT="[Texte]" custT="1"/>
      <dgm:spPr>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r-BE" sz="2000" b="1" dirty="0" smtClean="0">
              <a:solidFill>
                <a:schemeClr val="tx1"/>
              </a:solidFill>
            </a:rPr>
            <a:t>Formes  de pouvoir?</a:t>
          </a:r>
          <a:endParaRPr lang="fr-BE" sz="2000" b="1" dirty="0">
            <a:solidFill>
              <a:schemeClr val="tx1"/>
            </a:solidFill>
          </a:endParaRPr>
        </a:p>
      </dgm:t>
    </dgm:pt>
    <dgm:pt modelId="{9BB7A8C9-56B4-45FB-8981-41DE9230A66A}" type="parTrans" cxnId="{036BF17C-ACFD-43D6-BD39-ADA3F373FA2E}">
      <dgm:prSet/>
      <dgm:spPr/>
      <dgm:t>
        <a:bodyPr/>
        <a:lstStyle/>
        <a:p>
          <a:endParaRPr lang="fr-BE"/>
        </a:p>
      </dgm:t>
    </dgm:pt>
    <dgm:pt modelId="{9E985299-C43B-47EA-8B35-4F5BC937FC16}" type="sibTrans" cxnId="{036BF17C-ACFD-43D6-BD39-ADA3F373FA2E}">
      <dgm:prSet/>
      <dgm:spPr>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fr-BE"/>
        </a:p>
      </dgm:t>
    </dgm:pt>
    <dgm:pt modelId="{A4A39BF3-8320-4DAF-9351-40AABEBB1EC6}">
      <dgm:prSet phldrT="[Texte]" custT="1"/>
      <dgm:spPr>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r-BE" sz="2000" b="1" dirty="0" smtClean="0">
              <a:solidFill>
                <a:schemeClr val="tx1"/>
              </a:solidFill>
            </a:rPr>
            <a:t>Systèmes de contrôle? </a:t>
          </a:r>
          <a:endParaRPr lang="fr-BE" sz="2000" b="1" dirty="0">
            <a:solidFill>
              <a:schemeClr val="tx1"/>
            </a:solidFill>
          </a:endParaRPr>
        </a:p>
      </dgm:t>
    </dgm:pt>
    <dgm:pt modelId="{5D811810-0552-4E64-9EE0-1FD7EE8A0453}" type="parTrans" cxnId="{9C505F18-A149-4539-A9C9-BA18956EE36C}">
      <dgm:prSet/>
      <dgm:spPr/>
      <dgm:t>
        <a:bodyPr/>
        <a:lstStyle/>
        <a:p>
          <a:endParaRPr lang="fr-BE"/>
        </a:p>
      </dgm:t>
    </dgm:pt>
    <dgm:pt modelId="{037A6738-7552-450F-A1AE-1EED29030629}" type="sibTrans" cxnId="{9C505F18-A149-4539-A9C9-BA18956EE36C}">
      <dgm:prSet/>
      <dgm:spPr>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fr-BE"/>
        </a:p>
      </dgm:t>
    </dgm:pt>
    <dgm:pt modelId="{39EAF257-CD47-4A8B-B8F6-C6E3D9CA2ABC}">
      <dgm:prSet custT="1"/>
      <dgm:spPr>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r-BE" sz="2000" b="1" dirty="0" smtClean="0">
              <a:solidFill>
                <a:schemeClr val="tx1"/>
              </a:solidFill>
            </a:rPr>
            <a:t>Rites et routines?</a:t>
          </a:r>
          <a:endParaRPr lang="fr-BE" sz="2000" b="1" dirty="0">
            <a:solidFill>
              <a:schemeClr val="tx1"/>
            </a:solidFill>
          </a:endParaRPr>
        </a:p>
      </dgm:t>
    </dgm:pt>
    <dgm:pt modelId="{CD63072A-BA08-49E1-ADDB-D31FD64980D9}" type="parTrans" cxnId="{04E67E55-1A41-45E2-B89C-A79EC68B9E7E}">
      <dgm:prSet/>
      <dgm:spPr/>
      <dgm:t>
        <a:bodyPr/>
        <a:lstStyle/>
        <a:p>
          <a:endParaRPr lang="fr-BE"/>
        </a:p>
      </dgm:t>
    </dgm:pt>
    <dgm:pt modelId="{89CF9B69-EDD2-4CD4-BC61-85F65A3C3EB1}" type="sibTrans" cxnId="{04E67E55-1A41-45E2-B89C-A79EC68B9E7E}">
      <dgm:prSet/>
      <dgm:spPr>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fr-BE"/>
        </a:p>
      </dgm:t>
    </dgm:pt>
    <dgm:pt modelId="{E66401AA-8C77-4831-BFD7-D93FC71EA8E4}">
      <dgm:prSet custT="1"/>
      <dgm:spPr>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fr-BE" sz="2000" b="1" dirty="0" smtClean="0">
              <a:solidFill>
                <a:schemeClr val="tx1"/>
              </a:solidFill>
            </a:rPr>
            <a:t>Structures organisationnelles?</a:t>
          </a:r>
          <a:endParaRPr lang="fr-BE" sz="2000" b="1" dirty="0">
            <a:solidFill>
              <a:schemeClr val="tx1"/>
            </a:solidFill>
          </a:endParaRPr>
        </a:p>
      </dgm:t>
    </dgm:pt>
    <dgm:pt modelId="{F6DDE6B7-44F7-4CB4-A701-242D1CDBD150}" type="parTrans" cxnId="{FDBA3EA0-D6D6-48CE-B39F-FA9D0478E308}">
      <dgm:prSet/>
      <dgm:spPr/>
      <dgm:t>
        <a:bodyPr/>
        <a:lstStyle/>
        <a:p>
          <a:endParaRPr lang="fr-BE"/>
        </a:p>
      </dgm:t>
    </dgm:pt>
    <dgm:pt modelId="{A435CB5F-26CA-4421-8C5E-D91593FCC2B2}" type="sibTrans" cxnId="{FDBA3EA0-D6D6-48CE-B39F-FA9D0478E308}">
      <dgm:prSet/>
      <dgm:spPr>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fr-BE"/>
        </a:p>
      </dgm:t>
    </dgm:pt>
    <dgm:pt modelId="{D672CFE8-2F8B-44FA-AC17-26CF97A6C2EA}" type="pres">
      <dgm:prSet presAssocID="{BD82B55C-8453-4CC8-B782-CABC1C15B8E1}" presName="Name0" presStyleCnt="0">
        <dgm:presLayoutVars>
          <dgm:chMax val="1"/>
          <dgm:dir/>
          <dgm:animLvl val="ctr"/>
          <dgm:resizeHandles val="exact"/>
        </dgm:presLayoutVars>
      </dgm:prSet>
      <dgm:spPr/>
      <dgm:t>
        <a:bodyPr/>
        <a:lstStyle/>
        <a:p>
          <a:endParaRPr lang="fr-BE"/>
        </a:p>
      </dgm:t>
    </dgm:pt>
    <dgm:pt modelId="{B4E357F5-0337-4E5B-878C-F257C1640E2D}" type="pres">
      <dgm:prSet presAssocID="{9137D4CA-470B-48E4-85BE-94DE17CD2EE9}" presName="centerShape" presStyleLbl="node0" presStyleIdx="0" presStyleCnt="1"/>
      <dgm:spPr/>
      <dgm:t>
        <a:bodyPr/>
        <a:lstStyle/>
        <a:p>
          <a:endParaRPr lang="fr-BE"/>
        </a:p>
      </dgm:t>
    </dgm:pt>
    <dgm:pt modelId="{522FA9BB-9572-4D49-A028-7629B87A9887}" type="pres">
      <dgm:prSet presAssocID="{6E8FFAB3-8D41-4FD6-A46E-A65E64D5D2EA}" presName="node" presStyleLbl="node1" presStyleIdx="0" presStyleCnt="6" custScaleX="131633">
        <dgm:presLayoutVars>
          <dgm:bulletEnabled val="1"/>
        </dgm:presLayoutVars>
      </dgm:prSet>
      <dgm:spPr/>
      <dgm:t>
        <a:bodyPr/>
        <a:lstStyle/>
        <a:p>
          <a:endParaRPr lang="fr-BE"/>
        </a:p>
      </dgm:t>
    </dgm:pt>
    <dgm:pt modelId="{4FDF82B3-5377-4C4D-8F47-8BCA8B2BAB6B}" type="pres">
      <dgm:prSet presAssocID="{6E8FFAB3-8D41-4FD6-A46E-A65E64D5D2EA}" presName="dummy" presStyleCnt="0"/>
      <dgm:spPr/>
    </dgm:pt>
    <dgm:pt modelId="{7DA35B04-008A-4BB4-92C5-5C7B9E142AAB}" type="pres">
      <dgm:prSet presAssocID="{25DF33C7-85D3-4715-81E8-F3179220042E}" presName="sibTrans" presStyleLbl="sibTrans2D1" presStyleIdx="0" presStyleCnt="6"/>
      <dgm:spPr/>
      <dgm:t>
        <a:bodyPr/>
        <a:lstStyle/>
        <a:p>
          <a:endParaRPr lang="fr-BE"/>
        </a:p>
      </dgm:t>
    </dgm:pt>
    <dgm:pt modelId="{DB16B1B1-D991-4DA6-8AB5-A3E0BB455F42}" type="pres">
      <dgm:prSet presAssocID="{B481AD15-2E27-44E7-94C3-D6A1FB6A36F4}" presName="node" presStyleLbl="node1" presStyleIdx="1" presStyleCnt="6" custScaleX="139264" custRadScaleRad="144807" custRadScaleInc="-4339">
        <dgm:presLayoutVars>
          <dgm:bulletEnabled val="1"/>
        </dgm:presLayoutVars>
      </dgm:prSet>
      <dgm:spPr/>
      <dgm:t>
        <a:bodyPr/>
        <a:lstStyle/>
        <a:p>
          <a:endParaRPr lang="fr-BE"/>
        </a:p>
      </dgm:t>
    </dgm:pt>
    <dgm:pt modelId="{30E7D2BC-B941-40A8-B752-7BCD29DA0B3C}" type="pres">
      <dgm:prSet presAssocID="{B481AD15-2E27-44E7-94C3-D6A1FB6A36F4}" presName="dummy" presStyleCnt="0"/>
      <dgm:spPr/>
    </dgm:pt>
    <dgm:pt modelId="{560D317F-E94A-4BCA-91C2-E9CAD0C7D371}" type="pres">
      <dgm:prSet presAssocID="{92AF5535-B679-42AE-860C-A8CF1C6312EF}" presName="sibTrans" presStyleLbl="sibTrans2D1" presStyleIdx="1" presStyleCnt="6"/>
      <dgm:spPr/>
      <dgm:t>
        <a:bodyPr/>
        <a:lstStyle/>
        <a:p>
          <a:endParaRPr lang="fr-BE"/>
        </a:p>
      </dgm:t>
    </dgm:pt>
    <dgm:pt modelId="{06A34368-900F-4976-89E0-7332054DF3B2}" type="pres">
      <dgm:prSet presAssocID="{EFBC5EAB-0038-44C6-8907-142F9F7E7411}" presName="node" presStyleLbl="node1" presStyleIdx="2" presStyleCnt="6" custScaleX="147455" custRadScaleRad="151051" custRadScaleInc="-73248">
        <dgm:presLayoutVars>
          <dgm:bulletEnabled val="1"/>
        </dgm:presLayoutVars>
      </dgm:prSet>
      <dgm:spPr/>
      <dgm:t>
        <a:bodyPr/>
        <a:lstStyle/>
        <a:p>
          <a:endParaRPr lang="fr-BE"/>
        </a:p>
      </dgm:t>
    </dgm:pt>
    <dgm:pt modelId="{314305D7-7A38-4257-97A0-C11509D5966B}" type="pres">
      <dgm:prSet presAssocID="{EFBC5EAB-0038-44C6-8907-142F9F7E7411}" presName="dummy" presStyleCnt="0"/>
      <dgm:spPr/>
    </dgm:pt>
    <dgm:pt modelId="{D9CF9978-AFCB-41F9-B3E2-8427D2CC39C9}" type="pres">
      <dgm:prSet presAssocID="{9E985299-C43B-47EA-8B35-4F5BC937FC16}" presName="sibTrans" presStyleLbl="sibTrans2D1" presStyleIdx="2" presStyleCnt="6"/>
      <dgm:spPr/>
      <dgm:t>
        <a:bodyPr/>
        <a:lstStyle/>
        <a:p>
          <a:endParaRPr lang="fr-BE"/>
        </a:p>
      </dgm:t>
    </dgm:pt>
    <dgm:pt modelId="{46DF306B-33E9-49EC-AADF-CAB6D7DCDEA9}" type="pres">
      <dgm:prSet presAssocID="{E66401AA-8C77-4831-BFD7-D93FC71EA8E4}" presName="node" presStyleLbl="node1" presStyleIdx="3" presStyleCnt="6" custScaleX="274946">
        <dgm:presLayoutVars>
          <dgm:bulletEnabled val="1"/>
        </dgm:presLayoutVars>
      </dgm:prSet>
      <dgm:spPr/>
      <dgm:t>
        <a:bodyPr/>
        <a:lstStyle/>
        <a:p>
          <a:endParaRPr lang="fr-BE"/>
        </a:p>
      </dgm:t>
    </dgm:pt>
    <dgm:pt modelId="{54271479-6DEB-471C-A550-EEE8BC792947}" type="pres">
      <dgm:prSet presAssocID="{E66401AA-8C77-4831-BFD7-D93FC71EA8E4}" presName="dummy" presStyleCnt="0"/>
      <dgm:spPr/>
    </dgm:pt>
    <dgm:pt modelId="{F62A6EA0-4837-4AD5-9798-76C89E07C9F6}" type="pres">
      <dgm:prSet presAssocID="{A435CB5F-26CA-4421-8C5E-D91593FCC2B2}" presName="sibTrans" presStyleLbl="sibTrans2D1" presStyleIdx="3" presStyleCnt="6"/>
      <dgm:spPr/>
      <dgm:t>
        <a:bodyPr/>
        <a:lstStyle/>
        <a:p>
          <a:endParaRPr lang="fr-BE"/>
        </a:p>
      </dgm:t>
    </dgm:pt>
    <dgm:pt modelId="{35CF2644-501C-4BA7-90C4-8F4F04C003F1}" type="pres">
      <dgm:prSet presAssocID="{A4A39BF3-8320-4DAF-9351-40AABEBB1EC6}" presName="node" presStyleLbl="node1" presStyleIdx="4" presStyleCnt="6" custScaleX="159015" custRadScaleRad="136677" custRadScaleInc="50297">
        <dgm:presLayoutVars>
          <dgm:bulletEnabled val="1"/>
        </dgm:presLayoutVars>
      </dgm:prSet>
      <dgm:spPr/>
      <dgm:t>
        <a:bodyPr/>
        <a:lstStyle/>
        <a:p>
          <a:endParaRPr lang="fr-BE"/>
        </a:p>
      </dgm:t>
    </dgm:pt>
    <dgm:pt modelId="{68E7BAB3-3BD2-4EE7-ADD9-029DAD449B01}" type="pres">
      <dgm:prSet presAssocID="{A4A39BF3-8320-4DAF-9351-40AABEBB1EC6}" presName="dummy" presStyleCnt="0"/>
      <dgm:spPr/>
    </dgm:pt>
    <dgm:pt modelId="{20BD00E8-1297-4191-B82F-A98AE9AB856D}" type="pres">
      <dgm:prSet presAssocID="{037A6738-7552-450F-A1AE-1EED29030629}" presName="sibTrans" presStyleLbl="sibTrans2D1" presStyleIdx="4" presStyleCnt="6"/>
      <dgm:spPr/>
      <dgm:t>
        <a:bodyPr/>
        <a:lstStyle/>
        <a:p>
          <a:endParaRPr lang="fr-BE"/>
        </a:p>
      </dgm:t>
    </dgm:pt>
    <dgm:pt modelId="{B4D2624F-9C8B-4E4E-AFDE-266B23252C1E}" type="pres">
      <dgm:prSet presAssocID="{39EAF257-CD47-4A8B-B8F6-C6E3D9CA2ABC}" presName="node" presStyleLbl="node1" presStyleIdx="5" presStyleCnt="6" custScaleX="169223" custRadScaleRad="142254" custRadScaleInc="16209">
        <dgm:presLayoutVars>
          <dgm:bulletEnabled val="1"/>
        </dgm:presLayoutVars>
      </dgm:prSet>
      <dgm:spPr/>
      <dgm:t>
        <a:bodyPr/>
        <a:lstStyle/>
        <a:p>
          <a:endParaRPr lang="fr-BE"/>
        </a:p>
      </dgm:t>
    </dgm:pt>
    <dgm:pt modelId="{2C567FC8-0F6D-4449-8796-AC5797B88FF8}" type="pres">
      <dgm:prSet presAssocID="{39EAF257-CD47-4A8B-B8F6-C6E3D9CA2ABC}" presName="dummy" presStyleCnt="0"/>
      <dgm:spPr/>
    </dgm:pt>
    <dgm:pt modelId="{5B194C4A-27E0-4977-B771-1121840076E4}" type="pres">
      <dgm:prSet presAssocID="{89CF9B69-EDD2-4CD4-BC61-85F65A3C3EB1}" presName="sibTrans" presStyleLbl="sibTrans2D1" presStyleIdx="5" presStyleCnt="6"/>
      <dgm:spPr/>
      <dgm:t>
        <a:bodyPr/>
        <a:lstStyle/>
        <a:p>
          <a:endParaRPr lang="fr-BE"/>
        </a:p>
      </dgm:t>
    </dgm:pt>
  </dgm:ptLst>
  <dgm:cxnLst>
    <dgm:cxn modelId="{96174D3E-202F-405C-8564-DD65811D4E79}" type="presOf" srcId="{037A6738-7552-450F-A1AE-1EED29030629}" destId="{20BD00E8-1297-4191-B82F-A98AE9AB856D}" srcOrd="0" destOrd="0" presId="urn:microsoft.com/office/officeart/2005/8/layout/radial6"/>
    <dgm:cxn modelId="{3A0B050C-2CD1-4FDB-A5EE-30DB55D3AD59}" type="presOf" srcId="{9137D4CA-470B-48E4-85BE-94DE17CD2EE9}" destId="{B4E357F5-0337-4E5B-878C-F257C1640E2D}" srcOrd="0" destOrd="0" presId="urn:microsoft.com/office/officeart/2005/8/layout/radial6"/>
    <dgm:cxn modelId="{D037E8A4-86BA-45BB-AD3D-B40B0A988ABD}" srcId="{9137D4CA-470B-48E4-85BE-94DE17CD2EE9}" destId="{B481AD15-2E27-44E7-94C3-D6A1FB6A36F4}" srcOrd="1" destOrd="0" parTransId="{8B2FA06A-F39B-4735-BBE9-E5E44666E3F2}" sibTransId="{92AF5535-B679-42AE-860C-A8CF1C6312EF}"/>
    <dgm:cxn modelId="{0E506477-9F16-410A-AFBF-94D889AD7365}" srcId="{BD82B55C-8453-4CC8-B782-CABC1C15B8E1}" destId="{9137D4CA-470B-48E4-85BE-94DE17CD2EE9}" srcOrd="0" destOrd="0" parTransId="{24510FBF-4B0F-4889-A69A-4533478970E0}" sibTransId="{954239A8-7CB9-4ACB-9086-611ED0AA8225}"/>
    <dgm:cxn modelId="{0FC66444-11B0-4D40-87FA-EA9E3BD9B39C}" type="presOf" srcId="{EFBC5EAB-0038-44C6-8907-142F9F7E7411}" destId="{06A34368-900F-4976-89E0-7332054DF3B2}" srcOrd="0" destOrd="0" presId="urn:microsoft.com/office/officeart/2005/8/layout/radial6"/>
    <dgm:cxn modelId="{5C32AD98-D751-45FD-B05D-CBA54B238C4C}" type="presOf" srcId="{B481AD15-2E27-44E7-94C3-D6A1FB6A36F4}" destId="{DB16B1B1-D991-4DA6-8AB5-A3E0BB455F42}" srcOrd="0" destOrd="0" presId="urn:microsoft.com/office/officeart/2005/8/layout/radial6"/>
    <dgm:cxn modelId="{2A2D3042-BD72-4EBB-A79F-D5700E8F460C}" type="presOf" srcId="{A4A39BF3-8320-4DAF-9351-40AABEBB1EC6}" destId="{35CF2644-501C-4BA7-90C4-8F4F04C003F1}" srcOrd="0" destOrd="0" presId="urn:microsoft.com/office/officeart/2005/8/layout/radial6"/>
    <dgm:cxn modelId="{2590E558-CC6D-4563-884D-D74AE7C190F1}" type="presOf" srcId="{E66401AA-8C77-4831-BFD7-D93FC71EA8E4}" destId="{46DF306B-33E9-49EC-AADF-CAB6D7DCDEA9}" srcOrd="0" destOrd="0" presId="urn:microsoft.com/office/officeart/2005/8/layout/radial6"/>
    <dgm:cxn modelId="{71A305DC-1596-41FD-8535-0806867D5772}" type="presOf" srcId="{9E985299-C43B-47EA-8B35-4F5BC937FC16}" destId="{D9CF9978-AFCB-41F9-B3E2-8427D2CC39C9}" srcOrd="0" destOrd="0" presId="urn:microsoft.com/office/officeart/2005/8/layout/radial6"/>
    <dgm:cxn modelId="{FDBA3EA0-D6D6-48CE-B39F-FA9D0478E308}" srcId="{9137D4CA-470B-48E4-85BE-94DE17CD2EE9}" destId="{E66401AA-8C77-4831-BFD7-D93FC71EA8E4}" srcOrd="3" destOrd="0" parTransId="{F6DDE6B7-44F7-4CB4-A701-242D1CDBD150}" sibTransId="{A435CB5F-26CA-4421-8C5E-D91593FCC2B2}"/>
    <dgm:cxn modelId="{B458B238-8741-4084-9B32-2E18E209AD9D}" type="presOf" srcId="{89CF9B69-EDD2-4CD4-BC61-85F65A3C3EB1}" destId="{5B194C4A-27E0-4977-B771-1121840076E4}" srcOrd="0" destOrd="0" presId="urn:microsoft.com/office/officeart/2005/8/layout/radial6"/>
    <dgm:cxn modelId="{E3C732A5-5644-4503-99A5-01E875AF8BF1}" srcId="{9137D4CA-470B-48E4-85BE-94DE17CD2EE9}" destId="{6E8FFAB3-8D41-4FD6-A46E-A65E64D5D2EA}" srcOrd="0" destOrd="0" parTransId="{CCF9FDBC-6B6D-4705-8FE8-B0ED1A5B63B0}" sibTransId="{25DF33C7-85D3-4715-81E8-F3179220042E}"/>
    <dgm:cxn modelId="{CFCF550C-26C3-42B1-943A-7B9E4048D3D7}" type="presOf" srcId="{92AF5535-B679-42AE-860C-A8CF1C6312EF}" destId="{560D317F-E94A-4BCA-91C2-E9CAD0C7D371}" srcOrd="0" destOrd="0" presId="urn:microsoft.com/office/officeart/2005/8/layout/radial6"/>
    <dgm:cxn modelId="{04E67E55-1A41-45E2-B89C-A79EC68B9E7E}" srcId="{9137D4CA-470B-48E4-85BE-94DE17CD2EE9}" destId="{39EAF257-CD47-4A8B-B8F6-C6E3D9CA2ABC}" srcOrd="5" destOrd="0" parTransId="{CD63072A-BA08-49E1-ADDB-D31FD64980D9}" sibTransId="{89CF9B69-EDD2-4CD4-BC61-85F65A3C3EB1}"/>
    <dgm:cxn modelId="{E52E573F-D248-448D-8AA4-55C194D42D38}" type="presOf" srcId="{25DF33C7-85D3-4715-81E8-F3179220042E}" destId="{7DA35B04-008A-4BB4-92C5-5C7B9E142AAB}" srcOrd="0" destOrd="0" presId="urn:microsoft.com/office/officeart/2005/8/layout/radial6"/>
    <dgm:cxn modelId="{036BF17C-ACFD-43D6-BD39-ADA3F373FA2E}" srcId="{9137D4CA-470B-48E4-85BE-94DE17CD2EE9}" destId="{EFBC5EAB-0038-44C6-8907-142F9F7E7411}" srcOrd="2" destOrd="0" parTransId="{9BB7A8C9-56B4-45FB-8981-41DE9230A66A}" sibTransId="{9E985299-C43B-47EA-8B35-4F5BC937FC16}"/>
    <dgm:cxn modelId="{9C505F18-A149-4539-A9C9-BA18956EE36C}" srcId="{9137D4CA-470B-48E4-85BE-94DE17CD2EE9}" destId="{A4A39BF3-8320-4DAF-9351-40AABEBB1EC6}" srcOrd="4" destOrd="0" parTransId="{5D811810-0552-4E64-9EE0-1FD7EE8A0453}" sibTransId="{037A6738-7552-450F-A1AE-1EED29030629}"/>
    <dgm:cxn modelId="{836D1DBA-DAA6-43F1-AB8A-6992D330B3C4}" type="presOf" srcId="{BD82B55C-8453-4CC8-B782-CABC1C15B8E1}" destId="{D672CFE8-2F8B-44FA-AC17-26CF97A6C2EA}" srcOrd="0" destOrd="0" presId="urn:microsoft.com/office/officeart/2005/8/layout/radial6"/>
    <dgm:cxn modelId="{C50D3704-82FE-419B-B0F5-0AD61E1C18CE}" type="presOf" srcId="{39EAF257-CD47-4A8B-B8F6-C6E3D9CA2ABC}" destId="{B4D2624F-9C8B-4E4E-AFDE-266B23252C1E}" srcOrd="0" destOrd="0" presId="urn:microsoft.com/office/officeart/2005/8/layout/radial6"/>
    <dgm:cxn modelId="{44EB5C31-3E16-4CE2-89EF-DB783B95F802}" type="presOf" srcId="{6E8FFAB3-8D41-4FD6-A46E-A65E64D5D2EA}" destId="{522FA9BB-9572-4D49-A028-7629B87A9887}" srcOrd="0" destOrd="0" presId="urn:microsoft.com/office/officeart/2005/8/layout/radial6"/>
    <dgm:cxn modelId="{CB4DCDC1-30F3-4B93-91FB-F3D69132D6C3}" type="presOf" srcId="{A435CB5F-26CA-4421-8C5E-D91593FCC2B2}" destId="{F62A6EA0-4837-4AD5-9798-76C89E07C9F6}" srcOrd="0" destOrd="0" presId="urn:microsoft.com/office/officeart/2005/8/layout/radial6"/>
    <dgm:cxn modelId="{30C6DCC8-17A5-43A7-8786-A4068C71D111}" type="presParOf" srcId="{D672CFE8-2F8B-44FA-AC17-26CF97A6C2EA}" destId="{B4E357F5-0337-4E5B-878C-F257C1640E2D}" srcOrd="0" destOrd="0" presId="urn:microsoft.com/office/officeart/2005/8/layout/radial6"/>
    <dgm:cxn modelId="{A0872469-192A-42FE-99DF-30699990437C}" type="presParOf" srcId="{D672CFE8-2F8B-44FA-AC17-26CF97A6C2EA}" destId="{522FA9BB-9572-4D49-A028-7629B87A9887}" srcOrd="1" destOrd="0" presId="urn:microsoft.com/office/officeart/2005/8/layout/radial6"/>
    <dgm:cxn modelId="{A6851351-6258-4E40-9451-DE7F91EBE43D}" type="presParOf" srcId="{D672CFE8-2F8B-44FA-AC17-26CF97A6C2EA}" destId="{4FDF82B3-5377-4C4D-8F47-8BCA8B2BAB6B}" srcOrd="2" destOrd="0" presId="urn:microsoft.com/office/officeart/2005/8/layout/radial6"/>
    <dgm:cxn modelId="{56B70FA0-BAB0-4B09-B092-7A11D93C0D55}" type="presParOf" srcId="{D672CFE8-2F8B-44FA-AC17-26CF97A6C2EA}" destId="{7DA35B04-008A-4BB4-92C5-5C7B9E142AAB}" srcOrd="3" destOrd="0" presId="urn:microsoft.com/office/officeart/2005/8/layout/radial6"/>
    <dgm:cxn modelId="{74D60682-B5DA-45E7-B1EC-76B4C869328C}" type="presParOf" srcId="{D672CFE8-2F8B-44FA-AC17-26CF97A6C2EA}" destId="{DB16B1B1-D991-4DA6-8AB5-A3E0BB455F42}" srcOrd="4" destOrd="0" presId="urn:microsoft.com/office/officeart/2005/8/layout/radial6"/>
    <dgm:cxn modelId="{9A830F23-0280-43D1-97F3-30EC65B40DEC}" type="presParOf" srcId="{D672CFE8-2F8B-44FA-AC17-26CF97A6C2EA}" destId="{30E7D2BC-B941-40A8-B752-7BCD29DA0B3C}" srcOrd="5" destOrd="0" presId="urn:microsoft.com/office/officeart/2005/8/layout/radial6"/>
    <dgm:cxn modelId="{32A9CB24-9F50-4EC6-9ACF-D4B1FD3C1E4C}" type="presParOf" srcId="{D672CFE8-2F8B-44FA-AC17-26CF97A6C2EA}" destId="{560D317F-E94A-4BCA-91C2-E9CAD0C7D371}" srcOrd="6" destOrd="0" presId="urn:microsoft.com/office/officeart/2005/8/layout/radial6"/>
    <dgm:cxn modelId="{810A501E-C940-4600-AC70-E2C021047689}" type="presParOf" srcId="{D672CFE8-2F8B-44FA-AC17-26CF97A6C2EA}" destId="{06A34368-900F-4976-89E0-7332054DF3B2}" srcOrd="7" destOrd="0" presId="urn:microsoft.com/office/officeart/2005/8/layout/radial6"/>
    <dgm:cxn modelId="{167E4006-13B8-42AB-AEE2-49742ED2C216}" type="presParOf" srcId="{D672CFE8-2F8B-44FA-AC17-26CF97A6C2EA}" destId="{314305D7-7A38-4257-97A0-C11509D5966B}" srcOrd="8" destOrd="0" presId="urn:microsoft.com/office/officeart/2005/8/layout/radial6"/>
    <dgm:cxn modelId="{9CE34B3B-7CCB-48DF-B47E-A4C1831CB768}" type="presParOf" srcId="{D672CFE8-2F8B-44FA-AC17-26CF97A6C2EA}" destId="{D9CF9978-AFCB-41F9-B3E2-8427D2CC39C9}" srcOrd="9" destOrd="0" presId="urn:microsoft.com/office/officeart/2005/8/layout/radial6"/>
    <dgm:cxn modelId="{739FCB39-E3B2-4F69-977B-DD80462F1B1D}" type="presParOf" srcId="{D672CFE8-2F8B-44FA-AC17-26CF97A6C2EA}" destId="{46DF306B-33E9-49EC-AADF-CAB6D7DCDEA9}" srcOrd="10" destOrd="0" presId="urn:microsoft.com/office/officeart/2005/8/layout/radial6"/>
    <dgm:cxn modelId="{18D3DA2C-76BC-4D15-B46B-0CD4E738C932}" type="presParOf" srcId="{D672CFE8-2F8B-44FA-AC17-26CF97A6C2EA}" destId="{54271479-6DEB-471C-A550-EEE8BC792947}" srcOrd="11" destOrd="0" presId="urn:microsoft.com/office/officeart/2005/8/layout/radial6"/>
    <dgm:cxn modelId="{F6DF1C7A-1F2E-4EC9-9F49-61246A8A8EB0}" type="presParOf" srcId="{D672CFE8-2F8B-44FA-AC17-26CF97A6C2EA}" destId="{F62A6EA0-4837-4AD5-9798-76C89E07C9F6}" srcOrd="12" destOrd="0" presId="urn:microsoft.com/office/officeart/2005/8/layout/radial6"/>
    <dgm:cxn modelId="{67A3476F-99A0-4EE8-8AD0-5C97F7D7B639}" type="presParOf" srcId="{D672CFE8-2F8B-44FA-AC17-26CF97A6C2EA}" destId="{35CF2644-501C-4BA7-90C4-8F4F04C003F1}" srcOrd="13" destOrd="0" presId="urn:microsoft.com/office/officeart/2005/8/layout/radial6"/>
    <dgm:cxn modelId="{2FCD17B5-0A19-48E9-86B2-B613A553F4F7}" type="presParOf" srcId="{D672CFE8-2F8B-44FA-AC17-26CF97A6C2EA}" destId="{68E7BAB3-3BD2-4EE7-ADD9-029DAD449B01}" srcOrd="14" destOrd="0" presId="urn:microsoft.com/office/officeart/2005/8/layout/radial6"/>
    <dgm:cxn modelId="{BD5A5CC3-0E32-43E2-9DAB-9EEFA91B840A}" type="presParOf" srcId="{D672CFE8-2F8B-44FA-AC17-26CF97A6C2EA}" destId="{20BD00E8-1297-4191-B82F-A98AE9AB856D}" srcOrd="15" destOrd="0" presId="urn:microsoft.com/office/officeart/2005/8/layout/radial6"/>
    <dgm:cxn modelId="{F8334EB5-B445-476A-8532-8D4E78B76521}" type="presParOf" srcId="{D672CFE8-2F8B-44FA-AC17-26CF97A6C2EA}" destId="{B4D2624F-9C8B-4E4E-AFDE-266B23252C1E}" srcOrd="16" destOrd="0" presId="urn:microsoft.com/office/officeart/2005/8/layout/radial6"/>
    <dgm:cxn modelId="{D195E9B3-C8FA-498B-9566-9DA7D53F7341}" type="presParOf" srcId="{D672CFE8-2F8B-44FA-AC17-26CF97A6C2EA}" destId="{2C567FC8-0F6D-4449-8796-AC5797B88FF8}" srcOrd="17" destOrd="0" presId="urn:microsoft.com/office/officeart/2005/8/layout/radial6"/>
    <dgm:cxn modelId="{305784BD-AAD8-4F97-ACF2-8F855E57CF91}" type="presParOf" srcId="{D672CFE8-2F8B-44FA-AC17-26CF97A6C2EA}" destId="{5B194C4A-27E0-4977-B771-1121840076E4}" srcOrd="18" destOrd="0" presId="urn:microsoft.com/office/officeart/2005/8/layout/radial6"/>
  </dgm:cxnLst>
  <dgm:bg>
    <a:solidFill>
      <a:schemeClr val="bg1">
        <a:lumMod val="85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vl1pPr>
          </a:lstStyle>
          <a:p>
            <a:pPr>
              <a:defRPr/>
            </a:pPr>
            <a:endParaRPr lang="fr-FR"/>
          </a:p>
        </p:txBody>
      </p:sp>
      <p:sp>
        <p:nvSpPr>
          <p:cNvPr id="29699"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vl1pPr>
          </a:lstStyle>
          <a:p>
            <a:pPr>
              <a:defRPr/>
            </a:pPr>
            <a:fld id="{3F35E65F-DA26-4D0A-B024-582E13CD5538}" type="datetimeFigureOut">
              <a:rPr lang="fr-FR"/>
              <a:pPr>
                <a:defRPr/>
              </a:pPr>
              <a:t>25/03/2019</a:t>
            </a:fld>
            <a:endParaRPr lang="fr-FR"/>
          </a:p>
        </p:txBody>
      </p:sp>
      <p:sp>
        <p:nvSpPr>
          <p:cNvPr id="29700"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vl1pPr>
          </a:lstStyle>
          <a:p>
            <a:pPr>
              <a:defRPr/>
            </a:pPr>
            <a:endParaRPr lang="fr-FR"/>
          </a:p>
        </p:txBody>
      </p:sp>
      <p:sp>
        <p:nvSpPr>
          <p:cNvPr id="29701"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vl1pPr>
          </a:lstStyle>
          <a:p>
            <a:pPr>
              <a:defRPr/>
            </a:pPr>
            <a:fld id="{1D69BBE0-4B80-4234-8A56-F3AD2C4A451B}" type="slidenum">
              <a:rPr lang="fr-FR"/>
              <a:pPr>
                <a:defRPr/>
              </a:pPr>
              <a:t>‹N°›</a:t>
            </a:fld>
            <a:endParaRPr lang="fr-FR"/>
          </a:p>
        </p:txBody>
      </p:sp>
    </p:spTree>
    <p:extLst>
      <p:ext uri="{BB962C8B-B14F-4D97-AF65-F5344CB8AC3E}">
        <p14:creationId xmlns:p14="http://schemas.microsoft.com/office/powerpoint/2010/main" val="41195106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vl1pPr>
          </a:lstStyle>
          <a:p>
            <a:pPr>
              <a:defRPr/>
            </a:pPr>
            <a:endParaRPr lang="fr-FR"/>
          </a:p>
        </p:txBody>
      </p:sp>
      <p:sp>
        <p:nvSpPr>
          <p:cNvPr id="27651" name="Rectangle 3"/>
          <p:cNvSpPr>
            <a:spLocks noGrp="1" noChangeArrowheads="1"/>
          </p:cNvSpPr>
          <p:nvPr>
            <p:ph type="dt"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vl1pPr>
          </a:lstStyle>
          <a:p>
            <a:pPr>
              <a:defRPr/>
            </a:pPr>
            <a:fld id="{E3E3F8C4-C22E-4584-AFFF-9BD1C96DE55D}" type="datetimeFigureOut">
              <a:rPr lang="fr-FR"/>
              <a:pPr>
                <a:defRPr/>
              </a:pPr>
              <a:t>25/03/2019</a:t>
            </a:fld>
            <a:endParaRPr lang="fr-FR"/>
          </a:p>
        </p:txBody>
      </p:sp>
      <p:sp>
        <p:nvSpPr>
          <p:cNvPr id="13316"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27654"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vl1pPr>
          </a:lstStyle>
          <a:p>
            <a:pPr>
              <a:defRPr/>
            </a:pPr>
            <a:endParaRPr lang="fr-FR"/>
          </a:p>
        </p:txBody>
      </p:sp>
      <p:sp>
        <p:nvSpPr>
          <p:cNvPr id="27655"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vl1pPr>
          </a:lstStyle>
          <a:p>
            <a:pPr>
              <a:defRPr/>
            </a:pPr>
            <a:fld id="{297F7AAA-A965-4908-9C69-989A002C819D}" type="slidenum">
              <a:rPr lang="fr-FR"/>
              <a:pPr>
                <a:defRPr/>
              </a:pPr>
              <a:t>‹N°›</a:t>
            </a:fld>
            <a:endParaRPr lang="fr-FR"/>
          </a:p>
        </p:txBody>
      </p:sp>
    </p:spTree>
    <p:extLst>
      <p:ext uri="{BB962C8B-B14F-4D97-AF65-F5344CB8AC3E}">
        <p14:creationId xmlns:p14="http://schemas.microsoft.com/office/powerpoint/2010/main" val="8546570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ce réservé de l'image des diapositives 1"/>
          <p:cNvSpPr>
            <a:spLocks noGrp="1" noRot="1" noChangeAspect="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smtClean="0"/>
          </a:p>
        </p:txBody>
      </p:sp>
      <p:sp>
        <p:nvSpPr>
          <p:cNvPr id="32771" name="Espace réservé du numéro de diapositive 3"/>
          <p:cNvSpPr>
            <a:spLocks noGrp="1"/>
          </p:cNvSpPr>
          <p:nvPr>
            <p:ph type="sldNum" sz="quarter" idx="5"/>
          </p:nvPr>
        </p:nvSpPr>
        <p:spPr/>
        <p:txBody>
          <a:bodyPr/>
          <a:lstStyle/>
          <a:p>
            <a:pPr>
              <a:defRPr/>
            </a:pPr>
            <a:fld id="{2205995B-CCAF-4EFA-9D87-B8EF93EF7B5C}" type="slidenum">
              <a:rPr lang="fr-BE" smtClean="0"/>
              <a:pPr>
                <a:defRPr/>
              </a:pPr>
              <a:t>7</a:t>
            </a:fld>
            <a:endParaRPr lang="fr-BE" smtClean="0"/>
          </a:p>
        </p:txBody>
      </p:sp>
    </p:spTree>
    <p:extLst>
      <p:ext uri="{BB962C8B-B14F-4D97-AF65-F5344CB8AC3E}">
        <p14:creationId xmlns:p14="http://schemas.microsoft.com/office/powerpoint/2010/main" val="2743641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lvl1pPr>
              <a:defRPr/>
            </a:lvl1pPr>
          </a:lstStyle>
          <a:p>
            <a:pPr>
              <a:defRPr/>
            </a:pPr>
            <a:fld id="{ACDC15B0-6A7C-45A2-85EC-55D9CC97AAB0}" type="datetime1">
              <a:rPr lang="fr-FR" smtClean="0"/>
              <a:t>25/03/2019</a:t>
            </a:fld>
            <a:endParaRPr lang="fr-BE"/>
          </a:p>
        </p:txBody>
      </p:sp>
      <p:sp>
        <p:nvSpPr>
          <p:cNvPr id="5" name="Espace réservé du pied de page 4"/>
          <p:cNvSpPr>
            <a:spLocks noGrp="1"/>
          </p:cNvSpPr>
          <p:nvPr>
            <p:ph type="ftr" sz="quarter" idx="11"/>
          </p:nvPr>
        </p:nvSpPr>
        <p:spPr/>
        <p:txBody>
          <a:bodyPr/>
          <a:lstStyle>
            <a:lvl1pPr>
              <a:defRPr/>
            </a:lvl1pPr>
          </a:lstStyle>
          <a:p>
            <a:pPr>
              <a:defRPr/>
            </a:pPr>
            <a:r>
              <a:rPr lang="fr-BE" smtClean="0"/>
              <a:t>27 mars 2019</a:t>
            </a: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F622B906-70C2-448D-B1DA-825C859FCA3A}" type="slidenum">
              <a:rPr lang="fr-BE"/>
              <a:pPr>
                <a:defRPr/>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B0FF0C0D-C963-4945-AC16-B1959645B5EA}" type="datetime1">
              <a:rPr lang="fr-FR" smtClean="0"/>
              <a:t>25/03/2019</a:t>
            </a:fld>
            <a:endParaRPr lang="fr-BE"/>
          </a:p>
        </p:txBody>
      </p:sp>
      <p:sp>
        <p:nvSpPr>
          <p:cNvPr id="5" name="Espace réservé du pied de page 4"/>
          <p:cNvSpPr>
            <a:spLocks noGrp="1"/>
          </p:cNvSpPr>
          <p:nvPr>
            <p:ph type="ftr" sz="quarter" idx="11"/>
          </p:nvPr>
        </p:nvSpPr>
        <p:spPr/>
        <p:txBody>
          <a:bodyPr/>
          <a:lstStyle>
            <a:lvl1pPr>
              <a:defRPr/>
            </a:lvl1pPr>
          </a:lstStyle>
          <a:p>
            <a:pPr>
              <a:defRPr/>
            </a:pPr>
            <a:r>
              <a:rPr lang="fr-BE" smtClean="0"/>
              <a:t>27 mars 2019</a:t>
            </a: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9331F6ED-913D-4A96-9A19-646E6B480577}" type="slidenum">
              <a:rPr lang="fr-BE"/>
              <a:pPr>
                <a:defRPr/>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BA970D1E-40EB-4DDC-AA26-C1269B28A580}" type="datetime1">
              <a:rPr lang="fr-FR" smtClean="0"/>
              <a:t>25/03/2019</a:t>
            </a:fld>
            <a:endParaRPr lang="fr-BE"/>
          </a:p>
        </p:txBody>
      </p:sp>
      <p:sp>
        <p:nvSpPr>
          <p:cNvPr id="5" name="Espace réservé du pied de page 4"/>
          <p:cNvSpPr>
            <a:spLocks noGrp="1"/>
          </p:cNvSpPr>
          <p:nvPr>
            <p:ph type="ftr" sz="quarter" idx="11"/>
          </p:nvPr>
        </p:nvSpPr>
        <p:spPr/>
        <p:txBody>
          <a:bodyPr/>
          <a:lstStyle>
            <a:lvl1pPr>
              <a:defRPr/>
            </a:lvl1pPr>
          </a:lstStyle>
          <a:p>
            <a:pPr>
              <a:defRPr/>
            </a:pPr>
            <a:r>
              <a:rPr lang="fr-BE" smtClean="0"/>
              <a:t>27 mars 2019</a:t>
            </a: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A1B58106-A77B-4376-9036-03CF34A1ACDD}" type="slidenum">
              <a:rPr lang="fr-BE"/>
              <a:pPr>
                <a:defRPr/>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ctr">
              <a:defRPr/>
            </a:lvl1pPr>
          </a:lstStyle>
          <a:p>
            <a:r>
              <a:rPr lang="fr-FR" dirty="0" smtClean="0"/>
              <a:t>Modifiez le style du titre</a:t>
            </a:r>
            <a:endParaRPr lang="fr-BE" dirty="0"/>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61CD3CB2-30E6-4E02-B30E-7566484D5862}" type="datetime1">
              <a:rPr lang="fr-FR" smtClean="0"/>
              <a:t>25/03/2019</a:t>
            </a:fld>
            <a:endParaRPr lang="fr-BE"/>
          </a:p>
        </p:txBody>
      </p:sp>
      <p:sp>
        <p:nvSpPr>
          <p:cNvPr id="5" name="Espace réservé du pied de page 4"/>
          <p:cNvSpPr>
            <a:spLocks noGrp="1"/>
          </p:cNvSpPr>
          <p:nvPr>
            <p:ph type="ftr" sz="quarter" idx="11"/>
          </p:nvPr>
        </p:nvSpPr>
        <p:spPr/>
        <p:txBody>
          <a:bodyPr/>
          <a:lstStyle>
            <a:lvl1pPr>
              <a:defRPr/>
            </a:lvl1pPr>
          </a:lstStyle>
          <a:p>
            <a:pPr>
              <a:defRPr/>
            </a:pPr>
            <a:r>
              <a:rPr lang="fr-BE" smtClean="0"/>
              <a:t>27 mars 2019</a:t>
            </a:r>
            <a:endParaRPr lang="fr-BE"/>
          </a:p>
        </p:txBody>
      </p:sp>
      <p:sp>
        <p:nvSpPr>
          <p:cNvPr id="6" name="Espace réservé du numéro de diapositive 5"/>
          <p:cNvSpPr>
            <a:spLocks noGrp="1"/>
          </p:cNvSpPr>
          <p:nvPr>
            <p:ph type="sldNum" sz="quarter" idx="12"/>
          </p:nvPr>
        </p:nvSpPr>
        <p:spPr>
          <a:xfrm>
            <a:off x="8101013" y="5732463"/>
            <a:ext cx="863600" cy="365125"/>
          </a:xfrm>
        </p:spPr>
        <p:txBody>
          <a:bodyPr/>
          <a:lstStyle>
            <a:lvl1pPr>
              <a:defRPr/>
            </a:lvl1pPr>
          </a:lstStyle>
          <a:p>
            <a:pPr>
              <a:defRPr/>
            </a:pPr>
            <a:fld id="{BFCC70F0-9381-49D3-925F-FBC6FC23FAC4}" type="slidenum">
              <a:rPr lang="fr-BE"/>
              <a:pPr>
                <a:defRPr/>
              </a:pPr>
              <a:t>‹N°›</a:t>
            </a:fld>
            <a:endParaRPr lang="fr-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BEB29A7C-0A9F-44CB-88B1-6013574012B0}" type="datetime1">
              <a:rPr lang="fr-FR" smtClean="0"/>
              <a:t>25/03/2019</a:t>
            </a:fld>
            <a:endParaRPr lang="fr-BE"/>
          </a:p>
        </p:txBody>
      </p:sp>
      <p:sp>
        <p:nvSpPr>
          <p:cNvPr id="5" name="Espace réservé du pied de page 4"/>
          <p:cNvSpPr>
            <a:spLocks noGrp="1"/>
          </p:cNvSpPr>
          <p:nvPr>
            <p:ph type="ftr" sz="quarter" idx="11"/>
          </p:nvPr>
        </p:nvSpPr>
        <p:spPr/>
        <p:txBody>
          <a:bodyPr/>
          <a:lstStyle>
            <a:lvl1pPr>
              <a:defRPr/>
            </a:lvl1pPr>
          </a:lstStyle>
          <a:p>
            <a:pPr>
              <a:defRPr/>
            </a:pPr>
            <a:r>
              <a:rPr lang="fr-BE" smtClean="0"/>
              <a:t>27 mars 2019</a:t>
            </a: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9716CECF-046B-4D42-94E7-1810BF46E4EA}" type="slidenum">
              <a:rPr lang="fr-BE"/>
              <a:pPr>
                <a:defRPr/>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3"/>
          <p:cNvSpPr>
            <a:spLocks noGrp="1"/>
          </p:cNvSpPr>
          <p:nvPr>
            <p:ph type="dt" sz="half" idx="10"/>
          </p:nvPr>
        </p:nvSpPr>
        <p:spPr/>
        <p:txBody>
          <a:bodyPr/>
          <a:lstStyle>
            <a:lvl1pPr>
              <a:defRPr/>
            </a:lvl1pPr>
          </a:lstStyle>
          <a:p>
            <a:pPr>
              <a:defRPr/>
            </a:pPr>
            <a:fld id="{FF089562-B84D-4A7D-9554-85D2D130CE24}" type="datetime1">
              <a:rPr lang="fr-FR" smtClean="0"/>
              <a:t>25/03/2019</a:t>
            </a:fld>
            <a:endParaRPr lang="fr-BE"/>
          </a:p>
        </p:txBody>
      </p:sp>
      <p:sp>
        <p:nvSpPr>
          <p:cNvPr id="6" name="Espace réservé du pied de page 4"/>
          <p:cNvSpPr>
            <a:spLocks noGrp="1"/>
          </p:cNvSpPr>
          <p:nvPr>
            <p:ph type="ftr" sz="quarter" idx="11"/>
          </p:nvPr>
        </p:nvSpPr>
        <p:spPr/>
        <p:txBody>
          <a:bodyPr/>
          <a:lstStyle>
            <a:lvl1pPr>
              <a:defRPr/>
            </a:lvl1pPr>
          </a:lstStyle>
          <a:p>
            <a:pPr>
              <a:defRPr/>
            </a:pPr>
            <a:r>
              <a:rPr lang="fr-BE" smtClean="0"/>
              <a:t>27 mars 2019</a:t>
            </a: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5E7410F5-C81E-457B-839D-D3B2D9FA764D}" type="slidenum">
              <a:rPr lang="fr-BE"/>
              <a:pPr>
                <a:defRPr/>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3"/>
          <p:cNvSpPr>
            <a:spLocks noGrp="1"/>
          </p:cNvSpPr>
          <p:nvPr>
            <p:ph type="dt" sz="half" idx="10"/>
          </p:nvPr>
        </p:nvSpPr>
        <p:spPr/>
        <p:txBody>
          <a:bodyPr/>
          <a:lstStyle>
            <a:lvl1pPr>
              <a:defRPr/>
            </a:lvl1pPr>
          </a:lstStyle>
          <a:p>
            <a:pPr>
              <a:defRPr/>
            </a:pPr>
            <a:fld id="{BB40A81C-5DA6-48D3-8B8F-F7FCC08FB84A}" type="datetime1">
              <a:rPr lang="fr-FR" smtClean="0"/>
              <a:t>25/03/2019</a:t>
            </a:fld>
            <a:endParaRPr lang="fr-BE"/>
          </a:p>
        </p:txBody>
      </p:sp>
      <p:sp>
        <p:nvSpPr>
          <p:cNvPr id="8" name="Espace réservé du pied de page 4"/>
          <p:cNvSpPr>
            <a:spLocks noGrp="1"/>
          </p:cNvSpPr>
          <p:nvPr>
            <p:ph type="ftr" sz="quarter" idx="11"/>
          </p:nvPr>
        </p:nvSpPr>
        <p:spPr/>
        <p:txBody>
          <a:bodyPr/>
          <a:lstStyle>
            <a:lvl1pPr>
              <a:defRPr/>
            </a:lvl1pPr>
          </a:lstStyle>
          <a:p>
            <a:pPr>
              <a:defRPr/>
            </a:pPr>
            <a:r>
              <a:rPr lang="fr-BE" smtClean="0"/>
              <a:t>27 mars 2019</a:t>
            </a:r>
            <a:endParaRPr lang="fr-BE"/>
          </a:p>
        </p:txBody>
      </p:sp>
      <p:sp>
        <p:nvSpPr>
          <p:cNvPr id="9" name="Espace réservé du numéro de diapositive 5"/>
          <p:cNvSpPr>
            <a:spLocks noGrp="1"/>
          </p:cNvSpPr>
          <p:nvPr>
            <p:ph type="sldNum" sz="quarter" idx="12"/>
          </p:nvPr>
        </p:nvSpPr>
        <p:spPr/>
        <p:txBody>
          <a:bodyPr/>
          <a:lstStyle>
            <a:lvl1pPr>
              <a:defRPr/>
            </a:lvl1pPr>
          </a:lstStyle>
          <a:p>
            <a:pPr>
              <a:defRPr/>
            </a:pPr>
            <a:fld id="{F907E4B0-E089-4FAD-885C-62B92698AF3E}" type="slidenum">
              <a:rPr lang="fr-BE"/>
              <a:pPr>
                <a:defRPr/>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3"/>
          <p:cNvSpPr>
            <a:spLocks noGrp="1"/>
          </p:cNvSpPr>
          <p:nvPr>
            <p:ph type="dt" sz="half" idx="10"/>
          </p:nvPr>
        </p:nvSpPr>
        <p:spPr/>
        <p:txBody>
          <a:bodyPr/>
          <a:lstStyle>
            <a:lvl1pPr>
              <a:defRPr/>
            </a:lvl1pPr>
          </a:lstStyle>
          <a:p>
            <a:pPr>
              <a:defRPr/>
            </a:pPr>
            <a:fld id="{DBD15975-C480-4528-8D9E-6DA6C572D76F}" type="datetime1">
              <a:rPr lang="fr-FR" smtClean="0"/>
              <a:t>25/03/2019</a:t>
            </a:fld>
            <a:endParaRPr lang="fr-BE"/>
          </a:p>
        </p:txBody>
      </p:sp>
      <p:sp>
        <p:nvSpPr>
          <p:cNvPr id="4" name="Espace réservé du pied de page 4"/>
          <p:cNvSpPr>
            <a:spLocks noGrp="1"/>
          </p:cNvSpPr>
          <p:nvPr>
            <p:ph type="ftr" sz="quarter" idx="11"/>
          </p:nvPr>
        </p:nvSpPr>
        <p:spPr/>
        <p:txBody>
          <a:bodyPr/>
          <a:lstStyle>
            <a:lvl1pPr>
              <a:defRPr/>
            </a:lvl1pPr>
          </a:lstStyle>
          <a:p>
            <a:pPr>
              <a:defRPr/>
            </a:pPr>
            <a:r>
              <a:rPr lang="fr-BE" smtClean="0"/>
              <a:t>27 mars 2019</a:t>
            </a:r>
            <a:endParaRPr lang="fr-BE"/>
          </a:p>
        </p:txBody>
      </p:sp>
      <p:sp>
        <p:nvSpPr>
          <p:cNvPr id="5" name="Espace réservé du numéro de diapositive 5"/>
          <p:cNvSpPr>
            <a:spLocks noGrp="1"/>
          </p:cNvSpPr>
          <p:nvPr>
            <p:ph type="sldNum" sz="quarter" idx="12"/>
          </p:nvPr>
        </p:nvSpPr>
        <p:spPr/>
        <p:txBody>
          <a:bodyPr/>
          <a:lstStyle>
            <a:lvl1pPr>
              <a:defRPr/>
            </a:lvl1pPr>
          </a:lstStyle>
          <a:p>
            <a:pPr>
              <a:defRPr/>
            </a:pPr>
            <a:fld id="{910A2CF9-9F7C-4C50-812A-51D8E5B072F6}" type="slidenum">
              <a:rPr lang="fr-BE"/>
              <a:pPr>
                <a:defRPr/>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EB3E0BC-E7F3-4894-8F94-DCA27B70FDE0}" type="datetime1">
              <a:rPr lang="fr-FR" smtClean="0"/>
              <a:t>25/03/2019</a:t>
            </a:fld>
            <a:endParaRPr lang="fr-BE"/>
          </a:p>
        </p:txBody>
      </p:sp>
      <p:sp>
        <p:nvSpPr>
          <p:cNvPr id="3" name="Espace réservé du pied de page 4"/>
          <p:cNvSpPr>
            <a:spLocks noGrp="1"/>
          </p:cNvSpPr>
          <p:nvPr>
            <p:ph type="ftr" sz="quarter" idx="11"/>
          </p:nvPr>
        </p:nvSpPr>
        <p:spPr/>
        <p:txBody>
          <a:bodyPr/>
          <a:lstStyle>
            <a:lvl1pPr>
              <a:defRPr/>
            </a:lvl1pPr>
          </a:lstStyle>
          <a:p>
            <a:pPr>
              <a:defRPr/>
            </a:pPr>
            <a:r>
              <a:rPr lang="fr-BE" smtClean="0"/>
              <a:t>27 mars 2019</a:t>
            </a:r>
            <a:endParaRPr lang="fr-BE"/>
          </a:p>
        </p:txBody>
      </p:sp>
      <p:sp>
        <p:nvSpPr>
          <p:cNvPr id="4" name="Espace réservé du numéro de diapositive 5"/>
          <p:cNvSpPr>
            <a:spLocks noGrp="1"/>
          </p:cNvSpPr>
          <p:nvPr>
            <p:ph type="sldNum" sz="quarter" idx="12"/>
          </p:nvPr>
        </p:nvSpPr>
        <p:spPr/>
        <p:txBody>
          <a:bodyPr/>
          <a:lstStyle>
            <a:lvl1pPr>
              <a:defRPr/>
            </a:lvl1pPr>
          </a:lstStyle>
          <a:p>
            <a:pPr>
              <a:defRPr/>
            </a:pPr>
            <a:fld id="{E6255223-32E9-488E-8B18-0208BC725A7D}" type="slidenum">
              <a:rPr lang="fr-BE"/>
              <a:pPr>
                <a:defRPr/>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5624497D-46B0-40C7-BCA4-0CCCC823455E}" type="datetime1">
              <a:rPr lang="fr-FR" smtClean="0"/>
              <a:t>25/03/2019</a:t>
            </a:fld>
            <a:endParaRPr lang="fr-BE"/>
          </a:p>
        </p:txBody>
      </p:sp>
      <p:sp>
        <p:nvSpPr>
          <p:cNvPr id="6" name="Espace réservé du pied de page 4"/>
          <p:cNvSpPr>
            <a:spLocks noGrp="1"/>
          </p:cNvSpPr>
          <p:nvPr>
            <p:ph type="ftr" sz="quarter" idx="11"/>
          </p:nvPr>
        </p:nvSpPr>
        <p:spPr/>
        <p:txBody>
          <a:bodyPr/>
          <a:lstStyle>
            <a:lvl1pPr>
              <a:defRPr/>
            </a:lvl1pPr>
          </a:lstStyle>
          <a:p>
            <a:pPr>
              <a:defRPr/>
            </a:pPr>
            <a:r>
              <a:rPr lang="fr-BE" smtClean="0"/>
              <a:t>27 mars 2019</a:t>
            </a: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E3440944-C0BB-4A15-A555-222ED2256134}" type="slidenum">
              <a:rPr lang="fr-BE"/>
              <a:pPr>
                <a:defRPr/>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41DBCC18-7EBB-4C46-8B89-D5B0753D8F37}" type="datetime1">
              <a:rPr lang="fr-FR" smtClean="0"/>
              <a:t>25/03/2019</a:t>
            </a:fld>
            <a:endParaRPr lang="fr-BE"/>
          </a:p>
        </p:txBody>
      </p:sp>
      <p:sp>
        <p:nvSpPr>
          <p:cNvPr id="6" name="Espace réservé du pied de page 4"/>
          <p:cNvSpPr>
            <a:spLocks noGrp="1"/>
          </p:cNvSpPr>
          <p:nvPr>
            <p:ph type="ftr" sz="quarter" idx="11"/>
          </p:nvPr>
        </p:nvSpPr>
        <p:spPr/>
        <p:txBody>
          <a:bodyPr/>
          <a:lstStyle>
            <a:lvl1pPr>
              <a:defRPr/>
            </a:lvl1pPr>
          </a:lstStyle>
          <a:p>
            <a:pPr>
              <a:defRPr/>
            </a:pPr>
            <a:r>
              <a:rPr lang="fr-BE" smtClean="0"/>
              <a:t>27 mars 2019</a:t>
            </a: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478C512D-801F-4714-B071-DF2D22D49B25}" type="slidenum">
              <a:rPr lang="fr-BE"/>
              <a:pPr>
                <a:defRPr/>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endParaRPr lang="fr-BE"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F82AB9D1-DC0E-49F8-B1E9-E376D223FBBA}" type="datetime1">
              <a:rPr lang="fr-FR" smtClean="0"/>
              <a:t>25/03/2019</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r>
              <a:rPr lang="fr-BE" smtClean="0"/>
              <a:t>27 mars 2019</a:t>
            </a:r>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09BDCB2-D2B8-46D5-9DF3-5453B7933252}" type="slidenum">
              <a:rPr lang="fr-BE"/>
              <a:pPr>
                <a:defRPr/>
              </a:pPr>
              <a:t>‹N°›</a:t>
            </a:fld>
            <a:endParaRPr lang="fr-BE"/>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836712"/>
            <a:ext cx="7772400" cy="3744415"/>
          </a:xfrm>
        </p:spPr>
        <p:txBody>
          <a:bodyPr>
            <a:normAutofit fontScale="90000"/>
          </a:bodyPr>
          <a:lstStyle/>
          <a:p>
            <a:r>
              <a:rPr lang="fr-BE" dirty="0" smtClean="0"/>
              <a:t/>
            </a:r>
            <a:br>
              <a:rPr lang="fr-BE" dirty="0" smtClean="0"/>
            </a:br>
            <a:r>
              <a:rPr lang="fr-BE" dirty="0">
                <a:solidFill>
                  <a:schemeClr val="bg1">
                    <a:lumMod val="65000"/>
                  </a:schemeClr>
                </a:solidFill>
              </a:rPr>
              <a:t>S</a:t>
            </a:r>
            <a:r>
              <a:rPr lang="fr-BE" dirty="0" smtClean="0">
                <a:solidFill>
                  <a:schemeClr val="bg1">
                    <a:lumMod val="65000"/>
                  </a:schemeClr>
                </a:solidFill>
              </a:rPr>
              <a:t>olutions institutionnelles</a:t>
            </a:r>
            <a:r>
              <a:rPr lang="fr-BE" dirty="0" smtClean="0"/>
              <a:t/>
            </a:r>
            <a:br>
              <a:rPr lang="fr-BE" dirty="0" smtClean="0"/>
            </a:br>
            <a:r>
              <a:rPr lang="fr-BE" dirty="0" smtClean="0"/>
              <a:t> </a:t>
            </a:r>
            <a:r>
              <a:rPr lang="fr-BE" dirty="0"/>
              <a:t/>
            </a:r>
            <a:br>
              <a:rPr lang="fr-BE" dirty="0"/>
            </a:br>
            <a:r>
              <a:rPr lang="fr-BE" dirty="0" smtClean="0"/>
              <a:t>Créer </a:t>
            </a:r>
            <a:r>
              <a:rPr lang="fr-BE" dirty="0"/>
              <a:t>des synergies </a:t>
            </a:r>
            <a:r>
              <a:rPr lang="fr-BE" dirty="0" smtClean="0"/>
              <a:t/>
            </a:r>
            <a:br>
              <a:rPr lang="fr-BE" dirty="0" smtClean="0"/>
            </a:br>
            <a:r>
              <a:rPr lang="fr-BE" dirty="0" smtClean="0"/>
              <a:t>pour </a:t>
            </a:r>
            <a:r>
              <a:rPr lang="fr-BE" dirty="0"/>
              <a:t>un bien-être collectif                                        </a:t>
            </a:r>
            <a:br>
              <a:rPr lang="fr-BE" dirty="0"/>
            </a:br>
            <a:endParaRPr lang="fr-BE" dirty="0"/>
          </a:p>
        </p:txBody>
      </p:sp>
      <p:sp>
        <p:nvSpPr>
          <p:cNvPr id="3" name="Sous-titre 2"/>
          <p:cNvSpPr>
            <a:spLocks noGrp="1"/>
          </p:cNvSpPr>
          <p:nvPr>
            <p:ph type="subTitle" idx="1"/>
          </p:nvPr>
        </p:nvSpPr>
        <p:spPr>
          <a:xfrm>
            <a:off x="1371600" y="4797152"/>
            <a:ext cx="6400800" cy="1080120"/>
          </a:xfrm>
        </p:spPr>
        <p:txBody>
          <a:bodyPr/>
          <a:lstStyle/>
          <a:p>
            <a:r>
              <a:rPr lang="fr-BE" b="1" dirty="0" smtClean="0"/>
              <a:t>Pôle Académique Louvain </a:t>
            </a:r>
          </a:p>
          <a:p>
            <a:r>
              <a:rPr lang="fr-BE" b="1" dirty="0" smtClean="0"/>
              <a:t>27 mars 2019</a:t>
            </a:r>
            <a:endParaRPr lang="fr-BE" b="1" dirty="0"/>
          </a:p>
        </p:txBody>
      </p:sp>
    </p:spTree>
    <p:extLst>
      <p:ext uri="{BB962C8B-B14F-4D97-AF65-F5344CB8AC3E}">
        <p14:creationId xmlns:p14="http://schemas.microsoft.com/office/powerpoint/2010/main" val="2339495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994122"/>
          </a:xfrm>
        </p:spPr>
        <p:txBody>
          <a:bodyPr>
            <a:normAutofit/>
          </a:bodyPr>
          <a:lstStyle/>
          <a:p>
            <a:r>
              <a:rPr lang="fr-BE" sz="2800" dirty="0"/>
              <a:t>B</a:t>
            </a:r>
            <a:r>
              <a:rPr lang="fr-BE" sz="2800" dirty="0" smtClean="0"/>
              <a:t>uts                                                                                            </a:t>
            </a:r>
            <a:r>
              <a:rPr lang="fr-BE" sz="1600" dirty="0" smtClean="0"/>
              <a:t>(Mintzberg)</a:t>
            </a:r>
            <a:endParaRPr lang="fr-BE" sz="1600" dirty="0"/>
          </a:p>
        </p:txBody>
      </p:sp>
      <p:sp>
        <p:nvSpPr>
          <p:cNvPr id="5" name="Espace réservé du contenu 4"/>
          <p:cNvSpPr>
            <a:spLocks noGrp="1"/>
          </p:cNvSpPr>
          <p:nvPr>
            <p:ph idx="1"/>
          </p:nvPr>
        </p:nvSpPr>
        <p:spPr>
          <a:xfrm>
            <a:off x="457200" y="1085851"/>
            <a:ext cx="8229600" cy="5040313"/>
          </a:xfrm>
        </p:spPr>
        <p:txBody>
          <a:bodyPr>
            <a:normAutofit/>
          </a:bodyPr>
          <a:lstStyle/>
          <a:p>
            <a:endParaRPr lang="fr-BE" dirty="0" smtClean="0"/>
          </a:p>
          <a:p>
            <a:pPr marL="0" indent="0" algn="ctr">
              <a:buNone/>
            </a:pPr>
            <a:endParaRPr lang="fr-BE" sz="2400" dirty="0" smtClean="0"/>
          </a:p>
        </p:txBody>
      </p:sp>
      <p:sp>
        <p:nvSpPr>
          <p:cNvPr id="2" name="Espace réservé du pied de page 1"/>
          <p:cNvSpPr>
            <a:spLocks noGrp="1"/>
          </p:cNvSpPr>
          <p:nvPr>
            <p:ph type="ftr" sz="quarter" idx="11"/>
          </p:nvPr>
        </p:nvSpPr>
        <p:spPr/>
        <p:txBody>
          <a:bodyPr/>
          <a:lstStyle/>
          <a:p>
            <a:r>
              <a:rPr lang="fr-BE" smtClean="0"/>
              <a:t>27 mars 2019</a:t>
            </a:r>
            <a:endParaRPr lang="fr-BE"/>
          </a:p>
        </p:txBody>
      </p:sp>
      <p:sp>
        <p:nvSpPr>
          <p:cNvPr id="8" name="Pensées 7"/>
          <p:cNvSpPr/>
          <p:nvPr/>
        </p:nvSpPr>
        <p:spPr>
          <a:xfrm>
            <a:off x="815542" y="1854954"/>
            <a:ext cx="1692820" cy="1433711"/>
          </a:xfrm>
          <a:prstGeom prst="cloudCallout">
            <a:avLst>
              <a:gd name="adj1" fmla="val -34494"/>
              <a:gd name="adj2" fmla="val 9525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b="1" dirty="0" smtClean="0">
                <a:solidFill>
                  <a:schemeClr val="tx1"/>
                </a:solidFill>
              </a:rPr>
              <a:t>…</a:t>
            </a:r>
          </a:p>
          <a:p>
            <a:pPr algn="ctr"/>
            <a:r>
              <a:rPr lang="fr-BE" sz="1600" b="1" dirty="0" smtClean="0">
                <a:solidFill>
                  <a:schemeClr val="tx1"/>
                </a:solidFill>
              </a:rPr>
              <a:t>Système  ?</a:t>
            </a:r>
            <a:endParaRPr lang="fr-BE" sz="1600" b="1" dirty="0">
              <a:solidFill>
                <a:schemeClr val="tx1"/>
              </a:solidFill>
            </a:endParaRPr>
          </a:p>
        </p:txBody>
      </p:sp>
      <p:pic>
        <p:nvPicPr>
          <p:cNvPr id="9" name="Picture 4" descr="RÃ©sultat de recherche d'images pour &quot;caricatures management&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119" y="3802801"/>
            <a:ext cx="1542365" cy="1008112"/>
          </a:xfrm>
          <a:prstGeom prst="rect">
            <a:avLst/>
          </a:prstGeom>
          <a:noFill/>
          <a:extLst>
            <a:ext uri="{909E8E84-426E-40DD-AFC4-6F175D3DCCD1}">
              <a14:hiddenFill xmlns:a14="http://schemas.microsoft.com/office/drawing/2010/main">
                <a:solidFill>
                  <a:srgbClr val="FFFFFF"/>
                </a:solidFill>
              </a14:hiddenFill>
            </a:ext>
          </a:extLst>
        </p:spPr>
      </p:pic>
      <p:sp>
        <p:nvSpPr>
          <p:cNvPr id="10" name="Pensées 9"/>
          <p:cNvSpPr/>
          <p:nvPr/>
        </p:nvSpPr>
        <p:spPr>
          <a:xfrm rot="803973">
            <a:off x="4189657" y="1359840"/>
            <a:ext cx="2708902" cy="1990094"/>
          </a:xfrm>
          <a:prstGeom prst="cloudCallout">
            <a:avLst>
              <a:gd name="adj1" fmla="val -97092"/>
              <a:gd name="adj2" fmla="val 75394"/>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Buts de mission ?</a:t>
            </a:r>
            <a:endParaRPr lang="fr-BE" sz="2400" b="1" dirty="0">
              <a:solidFill>
                <a:schemeClr val="tx1"/>
              </a:solidFill>
            </a:endParaRPr>
          </a:p>
        </p:txBody>
      </p:sp>
      <p:sp>
        <p:nvSpPr>
          <p:cNvPr id="11" name="Pensées 10"/>
          <p:cNvSpPr/>
          <p:nvPr/>
        </p:nvSpPr>
        <p:spPr>
          <a:xfrm rot="803973">
            <a:off x="4543491" y="3853376"/>
            <a:ext cx="2526251" cy="1915074"/>
          </a:xfrm>
          <a:prstGeom prst="cloudCallout">
            <a:avLst>
              <a:gd name="adj1" fmla="val -160226"/>
              <a:gd name="adj2" fmla="val -21545"/>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Buts de système  ?</a:t>
            </a:r>
            <a:endParaRPr lang="fr-BE" sz="2400" b="1" dirty="0">
              <a:solidFill>
                <a:schemeClr val="tx1"/>
              </a:solidFill>
            </a:endParaRPr>
          </a:p>
        </p:txBody>
      </p:sp>
      <p:sp>
        <p:nvSpPr>
          <p:cNvPr id="12" name="Pensées 11"/>
          <p:cNvSpPr/>
          <p:nvPr/>
        </p:nvSpPr>
        <p:spPr>
          <a:xfrm>
            <a:off x="1691680" y="270073"/>
            <a:ext cx="5760640" cy="1070696"/>
          </a:xfrm>
          <a:prstGeom prst="cloudCallout">
            <a:avLst>
              <a:gd name="adj1" fmla="val -40704"/>
              <a:gd name="adj2" fmla="val 211819"/>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Buts …   ?</a:t>
            </a:r>
            <a:endParaRPr lang="fr-BE" sz="2400" b="1" dirty="0">
              <a:solidFill>
                <a:schemeClr val="tx1"/>
              </a:solidFill>
            </a:endParaRPr>
          </a:p>
        </p:txBody>
      </p:sp>
    </p:spTree>
    <p:extLst>
      <p:ext uri="{BB962C8B-B14F-4D97-AF65-F5344CB8AC3E}">
        <p14:creationId xmlns:p14="http://schemas.microsoft.com/office/powerpoint/2010/main" val="4025011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Étude capacitaire </a:t>
            </a:r>
            <a:endParaRPr lang="fr-BE" dirty="0"/>
          </a:p>
        </p:txBody>
      </p:sp>
      <p:sp>
        <p:nvSpPr>
          <p:cNvPr id="3" name="Espace réservé du pied de page 2"/>
          <p:cNvSpPr>
            <a:spLocks noGrp="1"/>
          </p:cNvSpPr>
          <p:nvPr>
            <p:ph type="ftr" sz="quarter" idx="11"/>
          </p:nvPr>
        </p:nvSpPr>
        <p:spPr/>
        <p:txBody>
          <a:bodyPr/>
          <a:lstStyle/>
          <a:p>
            <a:pPr>
              <a:defRPr/>
            </a:pPr>
            <a:r>
              <a:rPr lang="fr-BE" smtClean="0"/>
              <a:t>27 mars 2019</a:t>
            </a:r>
            <a:endParaRPr lang="fr-BE"/>
          </a:p>
        </p:txBody>
      </p:sp>
      <p:sp>
        <p:nvSpPr>
          <p:cNvPr id="5" name="Pensées 4"/>
          <p:cNvSpPr/>
          <p:nvPr/>
        </p:nvSpPr>
        <p:spPr>
          <a:xfrm rot="20717298">
            <a:off x="536332" y="1100169"/>
            <a:ext cx="1692820" cy="1433711"/>
          </a:xfrm>
          <a:prstGeom prst="cloudCallout">
            <a:avLst>
              <a:gd name="adj1" fmla="val -34294"/>
              <a:gd name="adj2" fmla="val 867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b="1" dirty="0" smtClean="0">
                <a:solidFill>
                  <a:schemeClr val="tx1"/>
                </a:solidFill>
              </a:rPr>
              <a:t>…</a:t>
            </a:r>
          </a:p>
          <a:p>
            <a:pPr algn="ctr"/>
            <a:r>
              <a:rPr lang="fr-BE" sz="1600" b="1" dirty="0" smtClean="0">
                <a:solidFill>
                  <a:schemeClr val="tx1"/>
                </a:solidFill>
              </a:rPr>
              <a:t>Système  ?</a:t>
            </a:r>
            <a:endParaRPr lang="fr-BE" sz="1600" b="1" dirty="0">
              <a:solidFill>
                <a:schemeClr val="tx1"/>
              </a:solidFill>
            </a:endParaRPr>
          </a:p>
        </p:txBody>
      </p:sp>
      <p:pic>
        <p:nvPicPr>
          <p:cNvPr id="6" name="Picture 4" descr="RÃ©sultat de recherche d'images pour &quot;caricatures management&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212976"/>
            <a:ext cx="2952328" cy="1929684"/>
          </a:xfrm>
          <a:prstGeom prst="rect">
            <a:avLst/>
          </a:prstGeom>
          <a:noFill/>
          <a:extLst>
            <a:ext uri="{909E8E84-426E-40DD-AFC4-6F175D3DCCD1}">
              <a14:hiddenFill xmlns:a14="http://schemas.microsoft.com/office/drawing/2010/main">
                <a:solidFill>
                  <a:srgbClr val="FFFFFF"/>
                </a:solidFill>
              </a14:hiddenFill>
            </a:ext>
          </a:extLst>
        </p:spPr>
      </p:pic>
      <p:sp>
        <p:nvSpPr>
          <p:cNvPr id="8" name="Pensées 7"/>
          <p:cNvSpPr/>
          <p:nvPr/>
        </p:nvSpPr>
        <p:spPr>
          <a:xfrm rot="803973">
            <a:off x="4039547" y="1585680"/>
            <a:ext cx="2315110" cy="1714879"/>
          </a:xfrm>
          <a:prstGeom prst="cloudCallout">
            <a:avLst>
              <a:gd name="adj1" fmla="val -80835"/>
              <a:gd name="adj2" fmla="val 8980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Capacités seuil ?</a:t>
            </a:r>
            <a:endParaRPr lang="fr-BE" sz="2400" b="1" dirty="0">
              <a:solidFill>
                <a:schemeClr val="tx1"/>
              </a:solidFill>
            </a:endParaRPr>
          </a:p>
        </p:txBody>
      </p:sp>
      <p:sp>
        <p:nvSpPr>
          <p:cNvPr id="9" name="Pensées 8"/>
          <p:cNvSpPr/>
          <p:nvPr/>
        </p:nvSpPr>
        <p:spPr>
          <a:xfrm rot="1251300">
            <a:off x="5075674" y="3305948"/>
            <a:ext cx="2892350" cy="1743740"/>
          </a:xfrm>
          <a:prstGeom prst="cloudCallout">
            <a:avLst>
              <a:gd name="adj1" fmla="val -82738"/>
              <a:gd name="adj2" fmla="val 4823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Capacités </a:t>
            </a:r>
          </a:p>
          <a:p>
            <a:pPr algn="ctr"/>
            <a:r>
              <a:rPr lang="fr-BE" sz="2400" b="1" dirty="0" smtClean="0">
                <a:solidFill>
                  <a:schemeClr val="tx1"/>
                </a:solidFill>
              </a:rPr>
              <a:t>distinctives  ?</a:t>
            </a:r>
            <a:endParaRPr lang="fr-BE" sz="2400" b="1" dirty="0">
              <a:solidFill>
                <a:schemeClr val="tx1"/>
              </a:solidFill>
            </a:endParaRPr>
          </a:p>
        </p:txBody>
      </p:sp>
      <p:sp>
        <p:nvSpPr>
          <p:cNvPr id="10" name="Pensées 9"/>
          <p:cNvSpPr/>
          <p:nvPr/>
        </p:nvSpPr>
        <p:spPr>
          <a:xfrm>
            <a:off x="1691680" y="270073"/>
            <a:ext cx="5760640" cy="1070696"/>
          </a:xfrm>
          <a:prstGeom prst="cloudCallout">
            <a:avLst>
              <a:gd name="adj1" fmla="val -44258"/>
              <a:gd name="adj2" fmla="val 197798"/>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Étude capacitaire …   ?</a:t>
            </a:r>
            <a:endParaRPr lang="fr-BE" sz="2400" b="1" dirty="0">
              <a:solidFill>
                <a:schemeClr val="tx1"/>
              </a:solidFill>
            </a:endParaRPr>
          </a:p>
        </p:txBody>
      </p:sp>
    </p:spTree>
    <p:extLst>
      <p:ext uri="{BB962C8B-B14F-4D97-AF65-F5344CB8AC3E}">
        <p14:creationId xmlns:p14="http://schemas.microsoft.com/office/powerpoint/2010/main" val="20229512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45650"/>
          </a:xfrm>
        </p:spPr>
        <p:txBody>
          <a:bodyPr/>
          <a:lstStyle/>
          <a:p>
            <a:r>
              <a:rPr lang="fr-BE" sz="2800" dirty="0" smtClean="0"/>
              <a:t>Synthèse « AFOM »?</a:t>
            </a:r>
            <a:endParaRPr lang="fr-BE" sz="2800" dirty="0"/>
          </a:p>
        </p:txBody>
      </p:sp>
      <p:sp>
        <p:nvSpPr>
          <p:cNvPr id="3" name="Espace réservé du pied de page 2"/>
          <p:cNvSpPr>
            <a:spLocks noGrp="1"/>
          </p:cNvSpPr>
          <p:nvPr>
            <p:ph type="ftr" sz="quarter" idx="11"/>
          </p:nvPr>
        </p:nvSpPr>
        <p:spPr/>
        <p:txBody>
          <a:bodyPr/>
          <a:lstStyle/>
          <a:p>
            <a:pPr>
              <a:defRPr/>
            </a:pPr>
            <a:r>
              <a:rPr lang="fr-BE" smtClean="0"/>
              <a:t>27 mars 2019</a:t>
            </a:r>
            <a:endParaRPr lang="fr-BE"/>
          </a:p>
        </p:txBody>
      </p:sp>
      <p:sp>
        <p:nvSpPr>
          <p:cNvPr id="5" name="Pensées 4"/>
          <p:cNvSpPr/>
          <p:nvPr/>
        </p:nvSpPr>
        <p:spPr>
          <a:xfrm rot="20717298">
            <a:off x="147932" y="1513637"/>
            <a:ext cx="1692820" cy="1433711"/>
          </a:xfrm>
          <a:prstGeom prst="cloudCallout">
            <a:avLst>
              <a:gd name="adj1" fmla="val -21251"/>
              <a:gd name="adj2" fmla="val 7309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b="1" dirty="0" smtClean="0">
                <a:solidFill>
                  <a:schemeClr val="tx1"/>
                </a:solidFill>
              </a:rPr>
              <a:t>…</a:t>
            </a:r>
          </a:p>
          <a:p>
            <a:pPr algn="ctr"/>
            <a:r>
              <a:rPr lang="fr-BE" sz="1600" b="1" dirty="0" smtClean="0">
                <a:solidFill>
                  <a:schemeClr val="tx1"/>
                </a:solidFill>
              </a:rPr>
              <a:t>Système  ?</a:t>
            </a:r>
            <a:endParaRPr lang="fr-BE" sz="1600" b="1" dirty="0">
              <a:solidFill>
                <a:schemeClr val="tx1"/>
              </a:solidFill>
            </a:endParaRPr>
          </a:p>
        </p:txBody>
      </p:sp>
      <p:pic>
        <p:nvPicPr>
          <p:cNvPr id="6" name="Picture 4" descr="RÃ©sultat de recherche d'images pour &quot;caricatures management&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70847"/>
            <a:ext cx="2093210" cy="1368152"/>
          </a:xfrm>
          <a:prstGeom prst="rect">
            <a:avLst/>
          </a:prstGeom>
          <a:noFill/>
          <a:extLst>
            <a:ext uri="{909E8E84-426E-40DD-AFC4-6F175D3DCCD1}">
              <a14:hiddenFill xmlns:a14="http://schemas.microsoft.com/office/drawing/2010/main">
                <a:solidFill>
                  <a:srgbClr val="FFFFFF"/>
                </a:solidFill>
              </a14:hiddenFill>
            </a:ext>
          </a:extLst>
        </p:spPr>
      </p:pic>
      <p:sp>
        <p:nvSpPr>
          <p:cNvPr id="7" name="Pensées 6"/>
          <p:cNvSpPr/>
          <p:nvPr/>
        </p:nvSpPr>
        <p:spPr>
          <a:xfrm rot="488894">
            <a:off x="5161999" y="3092647"/>
            <a:ext cx="3102672" cy="1433711"/>
          </a:xfrm>
          <a:prstGeom prst="cloudCallout">
            <a:avLst>
              <a:gd name="adj1" fmla="val -129463"/>
              <a:gd name="adj2" fmla="val 56379"/>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Opportunités   ?</a:t>
            </a:r>
            <a:endParaRPr lang="fr-BE" sz="2400" b="1" dirty="0">
              <a:solidFill>
                <a:schemeClr val="tx1"/>
              </a:solidFill>
            </a:endParaRPr>
          </a:p>
        </p:txBody>
      </p:sp>
      <p:sp>
        <p:nvSpPr>
          <p:cNvPr id="8" name="Pensées 7"/>
          <p:cNvSpPr/>
          <p:nvPr/>
        </p:nvSpPr>
        <p:spPr>
          <a:xfrm rot="803973">
            <a:off x="1977308" y="937607"/>
            <a:ext cx="2315110" cy="1714879"/>
          </a:xfrm>
          <a:prstGeom prst="cloudCallout">
            <a:avLst>
              <a:gd name="adj1" fmla="val -17314"/>
              <a:gd name="adj2" fmla="val 102917"/>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Atouts    ?</a:t>
            </a:r>
            <a:endParaRPr lang="fr-BE" sz="2400" b="1" dirty="0">
              <a:solidFill>
                <a:schemeClr val="tx1"/>
              </a:solidFill>
            </a:endParaRPr>
          </a:p>
        </p:txBody>
      </p:sp>
      <p:sp>
        <p:nvSpPr>
          <p:cNvPr id="9" name="Pensées 8"/>
          <p:cNvSpPr/>
          <p:nvPr/>
        </p:nvSpPr>
        <p:spPr>
          <a:xfrm rot="1251300">
            <a:off x="4139571" y="1358622"/>
            <a:ext cx="2892350" cy="1743740"/>
          </a:xfrm>
          <a:prstGeom prst="cloudCallout">
            <a:avLst>
              <a:gd name="adj1" fmla="val -61552"/>
              <a:gd name="adj2" fmla="val 111904"/>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Faiblesses   ?</a:t>
            </a:r>
            <a:endParaRPr lang="fr-BE" sz="2400" b="1" dirty="0">
              <a:solidFill>
                <a:schemeClr val="tx1"/>
              </a:solidFill>
            </a:endParaRPr>
          </a:p>
        </p:txBody>
      </p:sp>
      <p:sp>
        <p:nvSpPr>
          <p:cNvPr id="10" name="Pensées 9"/>
          <p:cNvSpPr/>
          <p:nvPr/>
        </p:nvSpPr>
        <p:spPr>
          <a:xfrm rot="488894">
            <a:off x="4547039" y="4556874"/>
            <a:ext cx="2808155" cy="1433711"/>
          </a:xfrm>
          <a:prstGeom prst="cloudCallout">
            <a:avLst>
              <a:gd name="adj1" fmla="val -121438"/>
              <a:gd name="adj2" fmla="val -18071"/>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Menaces     ?</a:t>
            </a:r>
            <a:endParaRPr lang="fr-BE" sz="2400" b="1" dirty="0">
              <a:solidFill>
                <a:schemeClr val="tx1"/>
              </a:solidFill>
            </a:endParaRPr>
          </a:p>
        </p:txBody>
      </p:sp>
      <p:sp>
        <p:nvSpPr>
          <p:cNvPr id="11" name="Pensées 10"/>
          <p:cNvSpPr/>
          <p:nvPr/>
        </p:nvSpPr>
        <p:spPr>
          <a:xfrm>
            <a:off x="1691680" y="270073"/>
            <a:ext cx="5760640" cy="1070696"/>
          </a:xfrm>
          <a:prstGeom prst="cloudCallout">
            <a:avLst>
              <a:gd name="adj1" fmla="val -40704"/>
              <a:gd name="adj2" fmla="val 211819"/>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Synthèse « AFOM » …   ?</a:t>
            </a:r>
            <a:endParaRPr lang="fr-BE" sz="2400" b="1" dirty="0">
              <a:solidFill>
                <a:schemeClr val="tx1"/>
              </a:solidFill>
            </a:endParaRPr>
          </a:p>
        </p:txBody>
      </p:sp>
    </p:spTree>
    <p:extLst>
      <p:ext uri="{BB962C8B-B14F-4D97-AF65-F5344CB8AC3E}">
        <p14:creationId xmlns:p14="http://schemas.microsoft.com/office/powerpoint/2010/main" val="39863070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45650"/>
          </a:xfrm>
        </p:spPr>
        <p:txBody>
          <a:bodyPr/>
          <a:lstStyle/>
          <a:p>
            <a:r>
              <a:rPr lang="fr-BE" sz="2800" dirty="0" smtClean="0"/>
              <a:t>Action </a:t>
            </a:r>
            <a:endParaRPr lang="fr-BE" sz="2800" dirty="0"/>
          </a:p>
        </p:txBody>
      </p:sp>
      <p:sp>
        <p:nvSpPr>
          <p:cNvPr id="3" name="Espace réservé du pied de page 2"/>
          <p:cNvSpPr>
            <a:spLocks noGrp="1"/>
          </p:cNvSpPr>
          <p:nvPr>
            <p:ph type="ftr" sz="quarter" idx="11"/>
          </p:nvPr>
        </p:nvSpPr>
        <p:spPr/>
        <p:txBody>
          <a:bodyPr/>
          <a:lstStyle/>
          <a:p>
            <a:pPr>
              <a:defRPr/>
            </a:pPr>
            <a:r>
              <a:rPr lang="fr-BE" smtClean="0"/>
              <a:t>27 mars 2019</a:t>
            </a:r>
            <a:endParaRPr lang="fr-BE"/>
          </a:p>
        </p:txBody>
      </p:sp>
      <p:sp>
        <p:nvSpPr>
          <p:cNvPr id="5" name="Pensées 4"/>
          <p:cNvSpPr/>
          <p:nvPr/>
        </p:nvSpPr>
        <p:spPr>
          <a:xfrm rot="20717298">
            <a:off x="154300" y="1333984"/>
            <a:ext cx="1692820" cy="1433711"/>
          </a:xfrm>
          <a:prstGeom prst="cloudCallout">
            <a:avLst>
              <a:gd name="adj1" fmla="val -25472"/>
              <a:gd name="adj2" fmla="val 8458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b="1" dirty="0" smtClean="0">
                <a:solidFill>
                  <a:schemeClr val="tx1"/>
                </a:solidFill>
              </a:rPr>
              <a:t>…</a:t>
            </a:r>
          </a:p>
          <a:p>
            <a:pPr algn="ctr"/>
            <a:r>
              <a:rPr lang="fr-BE" sz="1600" b="1" dirty="0" smtClean="0">
                <a:solidFill>
                  <a:schemeClr val="tx1"/>
                </a:solidFill>
              </a:rPr>
              <a:t>Agir !</a:t>
            </a:r>
            <a:endParaRPr lang="fr-BE" sz="1600" b="1" dirty="0">
              <a:solidFill>
                <a:schemeClr val="tx1"/>
              </a:solidFill>
            </a:endParaRPr>
          </a:p>
        </p:txBody>
      </p:sp>
      <p:pic>
        <p:nvPicPr>
          <p:cNvPr id="6" name="Picture 4" descr="RÃ©sultat de recherche d'images pour &quot;caricatures management&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70847"/>
            <a:ext cx="2093210" cy="1368152"/>
          </a:xfrm>
          <a:prstGeom prst="rect">
            <a:avLst/>
          </a:prstGeom>
          <a:noFill/>
          <a:extLst>
            <a:ext uri="{909E8E84-426E-40DD-AFC4-6F175D3DCCD1}">
              <a14:hiddenFill xmlns:a14="http://schemas.microsoft.com/office/drawing/2010/main">
                <a:solidFill>
                  <a:srgbClr val="FFFFFF"/>
                </a:solidFill>
              </a14:hiddenFill>
            </a:ext>
          </a:extLst>
        </p:spPr>
      </p:pic>
      <p:sp>
        <p:nvSpPr>
          <p:cNvPr id="7" name="Pensées 6"/>
          <p:cNvSpPr/>
          <p:nvPr/>
        </p:nvSpPr>
        <p:spPr>
          <a:xfrm rot="488894">
            <a:off x="4873966" y="2653990"/>
            <a:ext cx="3102672" cy="1433711"/>
          </a:xfrm>
          <a:prstGeom prst="cloudCallout">
            <a:avLst>
              <a:gd name="adj1" fmla="val -119756"/>
              <a:gd name="adj2" fmla="val 75488"/>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Problèmes ?</a:t>
            </a:r>
            <a:endParaRPr lang="fr-BE" sz="2400" b="1" dirty="0">
              <a:solidFill>
                <a:schemeClr val="tx1"/>
              </a:solidFill>
            </a:endParaRPr>
          </a:p>
        </p:txBody>
      </p:sp>
      <p:sp>
        <p:nvSpPr>
          <p:cNvPr id="8" name="Pensées 7"/>
          <p:cNvSpPr/>
          <p:nvPr/>
        </p:nvSpPr>
        <p:spPr>
          <a:xfrm rot="803973">
            <a:off x="4628351" y="1193401"/>
            <a:ext cx="2315110" cy="1714879"/>
          </a:xfrm>
          <a:prstGeom prst="cloudCallout">
            <a:avLst>
              <a:gd name="adj1" fmla="val -115104"/>
              <a:gd name="adj2" fmla="val 118823"/>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Solutions    ? !</a:t>
            </a:r>
            <a:endParaRPr lang="fr-BE" sz="2400" b="1" dirty="0">
              <a:solidFill>
                <a:schemeClr val="tx1"/>
              </a:solidFill>
            </a:endParaRPr>
          </a:p>
        </p:txBody>
      </p:sp>
      <p:sp>
        <p:nvSpPr>
          <p:cNvPr id="9" name="Pensées 8"/>
          <p:cNvSpPr/>
          <p:nvPr/>
        </p:nvSpPr>
        <p:spPr>
          <a:xfrm rot="1251300">
            <a:off x="4339732" y="3940649"/>
            <a:ext cx="2892350" cy="1743740"/>
          </a:xfrm>
          <a:prstGeom prst="cloudCallout">
            <a:avLst>
              <a:gd name="adj1" fmla="val -111043"/>
              <a:gd name="adj2" fmla="val 39322"/>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Tentatives peu, pas porteuses    ?</a:t>
            </a:r>
            <a:endParaRPr lang="fr-BE" sz="2400" b="1" dirty="0">
              <a:solidFill>
                <a:schemeClr val="tx1"/>
              </a:solidFill>
            </a:endParaRPr>
          </a:p>
        </p:txBody>
      </p:sp>
      <p:sp>
        <p:nvSpPr>
          <p:cNvPr id="10" name="Pensées 9"/>
          <p:cNvSpPr/>
          <p:nvPr/>
        </p:nvSpPr>
        <p:spPr>
          <a:xfrm rot="488894">
            <a:off x="2462051" y="5004289"/>
            <a:ext cx="2808155" cy="1433711"/>
          </a:xfrm>
          <a:prstGeom prst="cloudCallout">
            <a:avLst>
              <a:gd name="adj1" fmla="val -91956"/>
              <a:gd name="adj2" fmla="val -44610"/>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Projets      ? !</a:t>
            </a:r>
            <a:endParaRPr lang="fr-BE" sz="2400" b="1" dirty="0">
              <a:solidFill>
                <a:schemeClr val="tx1"/>
              </a:solidFill>
            </a:endParaRPr>
          </a:p>
        </p:txBody>
      </p:sp>
      <p:sp>
        <p:nvSpPr>
          <p:cNvPr id="11" name="Pensées 10"/>
          <p:cNvSpPr/>
          <p:nvPr/>
        </p:nvSpPr>
        <p:spPr>
          <a:xfrm>
            <a:off x="1763688" y="113502"/>
            <a:ext cx="5256584" cy="1433711"/>
          </a:xfrm>
          <a:prstGeom prst="cloudCallout">
            <a:avLst>
              <a:gd name="adj1" fmla="val -54801"/>
              <a:gd name="adj2" fmla="val 17269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Inventaire de l’existant ?</a:t>
            </a:r>
          </a:p>
          <a:p>
            <a:pPr algn="ctr"/>
            <a:r>
              <a:rPr lang="fr-BE" sz="2400" b="1" dirty="0" smtClean="0">
                <a:solidFill>
                  <a:schemeClr val="tx1"/>
                </a:solidFill>
              </a:rPr>
              <a:t>Démarche prospective !</a:t>
            </a:r>
            <a:endParaRPr lang="fr-BE" sz="2400" b="1" dirty="0">
              <a:solidFill>
                <a:schemeClr val="tx1"/>
              </a:solidFill>
            </a:endParaRPr>
          </a:p>
        </p:txBody>
      </p:sp>
    </p:spTree>
    <p:extLst>
      <p:ext uri="{BB962C8B-B14F-4D97-AF65-F5344CB8AC3E}">
        <p14:creationId xmlns:p14="http://schemas.microsoft.com/office/powerpoint/2010/main" val="3201732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45650"/>
          </a:xfrm>
        </p:spPr>
        <p:txBody>
          <a:bodyPr/>
          <a:lstStyle/>
          <a:p>
            <a:r>
              <a:rPr lang="fr-BE" sz="2800" dirty="0" smtClean="0"/>
              <a:t>Action </a:t>
            </a:r>
            <a:endParaRPr lang="fr-BE" sz="2800" dirty="0"/>
          </a:p>
        </p:txBody>
      </p:sp>
      <p:sp>
        <p:nvSpPr>
          <p:cNvPr id="3" name="Espace réservé du pied de page 2"/>
          <p:cNvSpPr>
            <a:spLocks noGrp="1"/>
          </p:cNvSpPr>
          <p:nvPr>
            <p:ph type="ftr" sz="quarter" idx="11"/>
          </p:nvPr>
        </p:nvSpPr>
        <p:spPr/>
        <p:txBody>
          <a:bodyPr/>
          <a:lstStyle/>
          <a:p>
            <a:pPr>
              <a:defRPr/>
            </a:pPr>
            <a:r>
              <a:rPr lang="fr-BE" smtClean="0"/>
              <a:t>27 mars 2019</a:t>
            </a:r>
            <a:endParaRPr lang="fr-BE"/>
          </a:p>
        </p:txBody>
      </p:sp>
      <p:sp>
        <p:nvSpPr>
          <p:cNvPr id="5" name="Pensées 4"/>
          <p:cNvSpPr/>
          <p:nvPr/>
        </p:nvSpPr>
        <p:spPr>
          <a:xfrm rot="20717298">
            <a:off x="154300" y="1333984"/>
            <a:ext cx="1692820" cy="1433711"/>
          </a:xfrm>
          <a:prstGeom prst="cloudCallout">
            <a:avLst>
              <a:gd name="adj1" fmla="val -25472"/>
              <a:gd name="adj2" fmla="val 8458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b="1" dirty="0" smtClean="0">
                <a:solidFill>
                  <a:schemeClr val="tx1"/>
                </a:solidFill>
              </a:rPr>
              <a:t>…</a:t>
            </a:r>
          </a:p>
          <a:p>
            <a:pPr algn="ctr"/>
            <a:r>
              <a:rPr lang="fr-BE" sz="1600" b="1" dirty="0" smtClean="0">
                <a:solidFill>
                  <a:schemeClr val="tx1"/>
                </a:solidFill>
              </a:rPr>
              <a:t>Agir !</a:t>
            </a:r>
            <a:endParaRPr lang="fr-BE" sz="1600" b="1" dirty="0">
              <a:solidFill>
                <a:schemeClr val="tx1"/>
              </a:solidFill>
            </a:endParaRPr>
          </a:p>
        </p:txBody>
      </p:sp>
      <p:pic>
        <p:nvPicPr>
          <p:cNvPr id="6" name="Picture 4" descr="RÃ©sultat de recherche d'images pour &quot;caricatures management&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70847"/>
            <a:ext cx="2093210" cy="1368152"/>
          </a:xfrm>
          <a:prstGeom prst="rect">
            <a:avLst/>
          </a:prstGeom>
          <a:noFill/>
          <a:extLst>
            <a:ext uri="{909E8E84-426E-40DD-AFC4-6F175D3DCCD1}">
              <a14:hiddenFill xmlns:a14="http://schemas.microsoft.com/office/drawing/2010/main">
                <a:solidFill>
                  <a:srgbClr val="FFFFFF"/>
                </a:solidFill>
              </a14:hiddenFill>
            </a:ext>
          </a:extLst>
        </p:spPr>
      </p:pic>
      <p:sp>
        <p:nvSpPr>
          <p:cNvPr id="7" name="Pensées 6"/>
          <p:cNvSpPr/>
          <p:nvPr/>
        </p:nvSpPr>
        <p:spPr>
          <a:xfrm rot="488894">
            <a:off x="5120727" y="1724494"/>
            <a:ext cx="3102672" cy="1433711"/>
          </a:xfrm>
          <a:prstGeom prst="cloudCallout">
            <a:avLst>
              <a:gd name="adj1" fmla="val -124797"/>
              <a:gd name="adj2" fmla="val 59741"/>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Consultatif </a:t>
            </a:r>
            <a:endParaRPr lang="fr-BE" sz="2400" b="1" dirty="0">
              <a:solidFill>
                <a:schemeClr val="tx1"/>
              </a:solidFill>
            </a:endParaRPr>
          </a:p>
        </p:txBody>
      </p:sp>
      <p:sp>
        <p:nvSpPr>
          <p:cNvPr id="8" name="Pensées 7"/>
          <p:cNvSpPr/>
          <p:nvPr/>
        </p:nvSpPr>
        <p:spPr>
          <a:xfrm rot="803973">
            <a:off x="3612138" y="966042"/>
            <a:ext cx="2315110" cy="1714879"/>
          </a:xfrm>
          <a:prstGeom prst="cloudCallout">
            <a:avLst>
              <a:gd name="adj1" fmla="val -135885"/>
              <a:gd name="adj2" fmla="val 124688"/>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Directif </a:t>
            </a:r>
            <a:endParaRPr lang="fr-BE" sz="2400" b="1" dirty="0">
              <a:solidFill>
                <a:schemeClr val="tx1"/>
              </a:solidFill>
            </a:endParaRPr>
          </a:p>
        </p:txBody>
      </p:sp>
      <p:sp>
        <p:nvSpPr>
          <p:cNvPr id="9" name="Pensées 8"/>
          <p:cNvSpPr/>
          <p:nvPr/>
        </p:nvSpPr>
        <p:spPr>
          <a:xfrm rot="1251300">
            <a:off x="5574099" y="2810327"/>
            <a:ext cx="2892350" cy="1743740"/>
          </a:xfrm>
          <a:prstGeom prst="cloudCallout">
            <a:avLst>
              <a:gd name="adj1" fmla="val -139536"/>
              <a:gd name="adj2" fmla="val 58165"/>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Participatif </a:t>
            </a:r>
            <a:endParaRPr lang="fr-BE" sz="2400" b="1" dirty="0">
              <a:solidFill>
                <a:schemeClr val="tx1"/>
              </a:solidFill>
            </a:endParaRPr>
          </a:p>
        </p:txBody>
      </p:sp>
      <p:sp>
        <p:nvSpPr>
          <p:cNvPr id="10" name="Pensées 9"/>
          <p:cNvSpPr/>
          <p:nvPr/>
        </p:nvSpPr>
        <p:spPr>
          <a:xfrm rot="488894">
            <a:off x="5616196" y="4000973"/>
            <a:ext cx="2808155" cy="1433711"/>
          </a:xfrm>
          <a:prstGeom prst="cloudCallout">
            <a:avLst>
              <a:gd name="adj1" fmla="val -146940"/>
              <a:gd name="adj2" fmla="val -37845"/>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err="1" smtClean="0">
                <a:solidFill>
                  <a:schemeClr val="tx1"/>
                </a:solidFill>
              </a:rPr>
              <a:t>Délégatif</a:t>
            </a:r>
            <a:r>
              <a:rPr lang="fr-BE" sz="2400" b="1" dirty="0" smtClean="0">
                <a:solidFill>
                  <a:schemeClr val="tx1"/>
                </a:solidFill>
              </a:rPr>
              <a:t> </a:t>
            </a:r>
            <a:endParaRPr lang="fr-BE" sz="2400" b="1" dirty="0">
              <a:solidFill>
                <a:schemeClr val="tx1"/>
              </a:solidFill>
            </a:endParaRPr>
          </a:p>
        </p:txBody>
      </p:sp>
      <p:sp>
        <p:nvSpPr>
          <p:cNvPr id="11" name="Pensées 10"/>
          <p:cNvSpPr/>
          <p:nvPr/>
        </p:nvSpPr>
        <p:spPr>
          <a:xfrm>
            <a:off x="1763688" y="113502"/>
            <a:ext cx="5256584" cy="1433711"/>
          </a:xfrm>
          <a:prstGeom prst="cloudCallout">
            <a:avLst>
              <a:gd name="adj1" fmla="val -54801"/>
              <a:gd name="adj2" fmla="val 17269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Styles de gouvernance </a:t>
            </a:r>
            <a:r>
              <a:rPr lang="fr-BE" b="1" i="1" dirty="0" smtClean="0">
                <a:solidFill>
                  <a:schemeClr val="tx1"/>
                </a:solidFill>
              </a:rPr>
              <a:t>(« leadership »)</a:t>
            </a:r>
            <a:endParaRPr lang="fr-BE" b="1" i="1" dirty="0">
              <a:solidFill>
                <a:schemeClr val="tx1"/>
              </a:solidFill>
            </a:endParaRPr>
          </a:p>
        </p:txBody>
      </p:sp>
      <p:sp>
        <p:nvSpPr>
          <p:cNvPr id="12" name="Pensées 11"/>
          <p:cNvSpPr/>
          <p:nvPr/>
        </p:nvSpPr>
        <p:spPr>
          <a:xfrm rot="488894">
            <a:off x="5388927" y="4930768"/>
            <a:ext cx="2808155" cy="1433711"/>
          </a:xfrm>
          <a:prstGeom prst="cloudCallout">
            <a:avLst>
              <a:gd name="adj1" fmla="val -95738"/>
              <a:gd name="adj2" fmla="val -56051"/>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Donner du sens </a:t>
            </a:r>
            <a:endParaRPr lang="fr-BE" sz="2400" b="1" dirty="0">
              <a:solidFill>
                <a:schemeClr val="tx1"/>
              </a:solidFill>
            </a:endParaRPr>
          </a:p>
        </p:txBody>
      </p:sp>
      <p:sp>
        <p:nvSpPr>
          <p:cNvPr id="13" name="Pensées 12"/>
          <p:cNvSpPr/>
          <p:nvPr/>
        </p:nvSpPr>
        <p:spPr>
          <a:xfrm rot="488894">
            <a:off x="793466" y="5203561"/>
            <a:ext cx="2808155" cy="1433711"/>
          </a:xfrm>
          <a:prstGeom prst="cloudCallout">
            <a:avLst>
              <a:gd name="adj1" fmla="val -32716"/>
              <a:gd name="adj2" fmla="val -80456"/>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Développer la confiance  </a:t>
            </a:r>
            <a:endParaRPr lang="fr-BE" sz="2400" b="1" dirty="0">
              <a:solidFill>
                <a:schemeClr val="tx1"/>
              </a:solidFill>
            </a:endParaRPr>
          </a:p>
        </p:txBody>
      </p:sp>
      <p:sp>
        <p:nvSpPr>
          <p:cNvPr id="14" name="Pensées 13"/>
          <p:cNvSpPr/>
          <p:nvPr/>
        </p:nvSpPr>
        <p:spPr>
          <a:xfrm rot="488894">
            <a:off x="3365615" y="5203561"/>
            <a:ext cx="2808155" cy="1433711"/>
          </a:xfrm>
          <a:prstGeom prst="cloudCallout">
            <a:avLst>
              <a:gd name="adj1" fmla="val -79726"/>
              <a:gd name="adj2" fmla="val -72081"/>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Planifier Organiser </a:t>
            </a:r>
            <a:endParaRPr lang="fr-BE" sz="2400" b="1" dirty="0">
              <a:solidFill>
                <a:schemeClr val="tx1"/>
              </a:solidFill>
            </a:endParaRPr>
          </a:p>
        </p:txBody>
      </p:sp>
    </p:spTree>
    <p:extLst>
      <p:ext uri="{BB962C8B-B14F-4D97-AF65-F5344CB8AC3E}">
        <p14:creationId xmlns:p14="http://schemas.microsoft.com/office/powerpoint/2010/main" val="29226671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45650"/>
          </a:xfrm>
        </p:spPr>
        <p:txBody>
          <a:bodyPr/>
          <a:lstStyle/>
          <a:p>
            <a:r>
              <a:rPr lang="fr-BE" sz="2800" dirty="0" smtClean="0"/>
              <a:t>Action </a:t>
            </a:r>
            <a:endParaRPr lang="fr-BE" sz="2800" dirty="0"/>
          </a:p>
        </p:txBody>
      </p:sp>
      <p:sp>
        <p:nvSpPr>
          <p:cNvPr id="3" name="Espace réservé du pied de page 2"/>
          <p:cNvSpPr>
            <a:spLocks noGrp="1"/>
          </p:cNvSpPr>
          <p:nvPr>
            <p:ph type="ftr" sz="quarter" idx="11"/>
          </p:nvPr>
        </p:nvSpPr>
        <p:spPr/>
        <p:txBody>
          <a:bodyPr/>
          <a:lstStyle/>
          <a:p>
            <a:pPr>
              <a:defRPr/>
            </a:pPr>
            <a:r>
              <a:rPr lang="fr-BE" smtClean="0"/>
              <a:t>27 mars 2019</a:t>
            </a:r>
            <a:endParaRPr lang="fr-BE"/>
          </a:p>
        </p:txBody>
      </p:sp>
      <p:sp>
        <p:nvSpPr>
          <p:cNvPr id="5" name="Pensées 4"/>
          <p:cNvSpPr/>
          <p:nvPr/>
        </p:nvSpPr>
        <p:spPr>
          <a:xfrm rot="20717298">
            <a:off x="154300" y="1333984"/>
            <a:ext cx="1692820" cy="1433711"/>
          </a:xfrm>
          <a:prstGeom prst="cloudCallout">
            <a:avLst>
              <a:gd name="adj1" fmla="val -25472"/>
              <a:gd name="adj2" fmla="val 8458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b="1" dirty="0" smtClean="0">
                <a:solidFill>
                  <a:schemeClr val="tx1"/>
                </a:solidFill>
              </a:rPr>
              <a:t>…</a:t>
            </a:r>
          </a:p>
          <a:p>
            <a:pPr algn="ctr"/>
            <a:r>
              <a:rPr lang="fr-BE" sz="1600" b="1" dirty="0" smtClean="0">
                <a:solidFill>
                  <a:schemeClr val="tx1"/>
                </a:solidFill>
              </a:rPr>
              <a:t>Agir !</a:t>
            </a:r>
            <a:endParaRPr lang="fr-BE" sz="1600" b="1" dirty="0">
              <a:solidFill>
                <a:schemeClr val="tx1"/>
              </a:solidFill>
            </a:endParaRPr>
          </a:p>
        </p:txBody>
      </p:sp>
      <p:pic>
        <p:nvPicPr>
          <p:cNvPr id="6" name="Picture 4" descr="RÃ©sultat de recherche d'images pour &quot;caricatures management&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70847"/>
            <a:ext cx="2093210" cy="1368152"/>
          </a:xfrm>
          <a:prstGeom prst="rect">
            <a:avLst/>
          </a:prstGeom>
          <a:noFill/>
          <a:extLst>
            <a:ext uri="{909E8E84-426E-40DD-AFC4-6F175D3DCCD1}">
              <a14:hiddenFill xmlns:a14="http://schemas.microsoft.com/office/drawing/2010/main">
                <a:solidFill>
                  <a:srgbClr val="FFFFFF"/>
                </a:solidFill>
              </a14:hiddenFill>
            </a:ext>
          </a:extLst>
        </p:spPr>
      </p:pic>
      <p:sp>
        <p:nvSpPr>
          <p:cNvPr id="7" name="Pensées 6"/>
          <p:cNvSpPr/>
          <p:nvPr/>
        </p:nvSpPr>
        <p:spPr>
          <a:xfrm rot="488894">
            <a:off x="5120728" y="1450862"/>
            <a:ext cx="3102672" cy="1433711"/>
          </a:xfrm>
          <a:prstGeom prst="cloudCallout">
            <a:avLst>
              <a:gd name="adj1" fmla="val -124797"/>
              <a:gd name="adj2" fmla="val 59741"/>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Cartographie des entraides  </a:t>
            </a:r>
            <a:endParaRPr lang="fr-BE" sz="2400" b="1" dirty="0">
              <a:solidFill>
                <a:schemeClr val="tx1"/>
              </a:solidFill>
            </a:endParaRPr>
          </a:p>
        </p:txBody>
      </p:sp>
      <p:sp>
        <p:nvSpPr>
          <p:cNvPr id="8" name="Pensées 7"/>
          <p:cNvSpPr/>
          <p:nvPr/>
        </p:nvSpPr>
        <p:spPr>
          <a:xfrm rot="803973">
            <a:off x="3445378" y="1162343"/>
            <a:ext cx="2315110" cy="1714879"/>
          </a:xfrm>
          <a:prstGeom prst="cloudCallout">
            <a:avLst>
              <a:gd name="adj1" fmla="val -112673"/>
              <a:gd name="adj2" fmla="val 118859"/>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Projets qualitatifs </a:t>
            </a:r>
            <a:endParaRPr lang="fr-BE" sz="2400" b="1" dirty="0">
              <a:solidFill>
                <a:schemeClr val="tx1"/>
              </a:solidFill>
            </a:endParaRPr>
          </a:p>
        </p:txBody>
      </p:sp>
      <p:sp>
        <p:nvSpPr>
          <p:cNvPr id="9" name="Pensées 8"/>
          <p:cNvSpPr/>
          <p:nvPr/>
        </p:nvSpPr>
        <p:spPr>
          <a:xfrm rot="1251300">
            <a:off x="5633713" y="2625440"/>
            <a:ext cx="2892350" cy="1743740"/>
          </a:xfrm>
          <a:prstGeom prst="cloudCallout">
            <a:avLst>
              <a:gd name="adj1" fmla="val -139536"/>
              <a:gd name="adj2" fmla="val 58165"/>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Participatif </a:t>
            </a:r>
            <a:endParaRPr lang="fr-BE" sz="2400" b="1" dirty="0">
              <a:solidFill>
                <a:schemeClr val="tx1"/>
              </a:solidFill>
            </a:endParaRPr>
          </a:p>
        </p:txBody>
      </p:sp>
      <p:sp>
        <p:nvSpPr>
          <p:cNvPr id="10" name="Pensées 9"/>
          <p:cNvSpPr/>
          <p:nvPr/>
        </p:nvSpPr>
        <p:spPr>
          <a:xfrm rot="488894">
            <a:off x="5406775" y="3741320"/>
            <a:ext cx="3469688" cy="1433711"/>
          </a:xfrm>
          <a:prstGeom prst="cloudCallout">
            <a:avLst>
              <a:gd name="adj1" fmla="val -146940"/>
              <a:gd name="adj2" fmla="val -37845"/>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Co-développement  </a:t>
            </a:r>
            <a:endParaRPr lang="fr-BE" sz="2400" b="1" dirty="0">
              <a:solidFill>
                <a:schemeClr val="tx1"/>
              </a:solidFill>
            </a:endParaRPr>
          </a:p>
        </p:txBody>
      </p:sp>
      <p:sp>
        <p:nvSpPr>
          <p:cNvPr id="11" name="Pensées 10"/>
          <p:cNvSpPr/>
          <p:nvPr/>
        </p:nvSpPr>
        <p:spPr>
          <a:xfrm>
            <a:off x="1619672" y="113502"/>
            <a:ext cx="6048672" cy="1433711"/>
          </a:xfrm>
          <a:prstGeom prst="cloudCallout">
            <a:avLst>
              <a:gd name="adj1" fmla="val -54801"/>
              <a:gd name="adj2" fmla="val 17269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Exemples de pistes concrètes de développement des synergies</a:t>
            </a:r>
            <a:endParaRPr lang="fr-BE" b="1" i="1" dirty="0">
              <a:solidFill>
                <a:schemeClr val="tx1"/>
              </a:solidFill>
            </a:endParaRPr>
          </a:p>
        </p:txBody>
      </p:sp>
      <p:sp>
        <p:nvSpPr>
          <p:cNvPr id="13" name="Pensées 12"/>
          <p:cNvSpPr/>
          <p:nvPr/>
        </p:nvSpPr>
        <p:spPr>
          <a:xfrm rot="488894">
            <a:off x="1229147" y="4721631"/>
            <a:ext cx="3721421" cy="1882141"/>
          </a:xfrm>
          <a:prstGeom prst="cloudCallout">
            <a:avLst>
              <a:gd name="adj1" fmla="val -21304"/>
              <a:gd name="adj2" fmla="val -64169"/>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Groupes de travail</a:t>
            </a:r>
          </a:p>
          <a:p>
            <a:pPr algn="ctr"/>
            <a:r>
              <a:rPr lang="fr-BE" sz="2400" b="1" dirty="0" smtClean="0">
                <a:solidFill>
                  <a:schemeClr val="tx1"/>
                </a:solidFill>
              </a:rPr>
              <a:t>Mission – Valeurs - Comportements</a:t>
            </a:r>
            <a:endParaRPr lang="fr-BE" sz="2400" b="1" dirty="0">
              <a:solidFill>
                <a:schemeClr val="tx1"/>
              </a:solidFill>
            </a:endParaRPr>
          </a:p>
        </p:txBody>
      </p:sp>
      <p:sp>
        <p:nvSpPr>
          <p:cNvPr id="14" name="Pensées 13"/>
          <p:cNvSpPr/>
          <p:nvPr/>
        </p:nvSpPr>
        <p:spPr>
          <a:xfrm rot="488894">
            <a:off x="4378901" y="4714246"/>
            <a:ext cx="3741760" cy="1802203"/>
          </a:xfrm>
          <a:prstGeom prst="cloudCallout">
            <a:avLst>
              <a:gd name="adj1" fmla="val -88240"/>
              <a:gd name="adj2" fmla="val -52423"/>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Espaces de parole</a:t>
            </a:r>
          </a:p>
          <a:p>
            <a:pPr algn="ctr"/>
            <a:r>
              <a:rPr lang="fr-BE" sz="2400" b="1" dirty="0" smtClean="0">
                <a:solidFill>
                  <a:schemeClr val="tx1"/>
                </a:solidFill>
                <a:sym typeface="Wingdings" panose="05000000000000000000" pitchFamily="2" charset="2"/>
              </a:rPr>
              <a:t> force de propositions « </a:t>
            </a:r>
            <a:r>
              <a:rPr lang="fr-BE" sz="2400" b="1" dirty="0" err="1" smtClean="0">
                <a:solidFill>
                  <a:schemeClr val="tx1"/>
                </a:solidFill>
                <a:sym typeface="Wingdings" panose="05000000000000000000" pitchFamily="2" charset="2"/>
              </a:rPr>
              <a:t>SAGE’s</a:t>
            </a:r>
            <a:r>
              <a:rPr lang="fr-BE" sz="2400" b="1" dirty="0" smtClean="0">
                <a:solidFill>
                  <a:schemeClr val="tx1"/>
                </a:solidFill>
                <a:sym typeface="Wingdings" panose="05000000000000000000" pitchFamily="2" charset="2"/>
              </a:rPr>
              <a:t> »</a:t>
            </a:r>
            <a:endParaRPr lang="fr-BE" sz="2400" b="1" dirty="0">
              <a:solidFill>
                <a:schemeClr val="tx1"/>
              </a:solidFill>
            </a:endParaRPr>
          </a:p>
        </p:txBody>
      </p:sp>
    </p:spTree>
    <p:extLst>
      <p:ext uri="{BB962C8B-B14F-4D97-AF65-F5344CB8AC3E}">
        <p14:creationId xmlns:p14="http://schemas.microsoft.com/office/powerpoint/2010/main" val="29741854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45650"/>
          </a:xfrm>
        </p:spPr>
        <p:txBody>
          <a:bodyPr/>
          <a:lstStyle/>
          <a:p>
            <a:r>
              <a:rPr lang="fr-BE" sz="2800" dirty="0" smtClean="0"/>
              <a:t>Action </a:t>
            </a:r>
            <a:endParaRPr lang="fr-BE" sz="2800" dirty="0"/>
          </a:p>
        </p:txBody>
      </p:sp>
      <p:sp>
        <p:nvSpPr>
          <p:cNvPr id="3" name="Espace réservé du pied de page 2"/>
          <p:cNvSpPr>
            <a:spLocks noGrp="1"/>
          </p:cNvSpPr>
          <p:nvPr>
            <p:ph type="ftr" sz="quarter" idx="11"/>
          </p:nvPr>
        </p:nvSpPr>
        <p:spPr/>
        <p:txBody>
          <a:bodyPr/>
          <a:lstStyle/>
          <a:p>
            <a:pPr>
              <a:defRPr/>
            </a:pPr>
            <a:r>
              <a:rPr lang="fr-BE" smtClean="0"/>
              <a:t>27 mars 2019</a:t>
            </a:r>
            <a:endParaRPr lang="fr-BE"/>
          </a:p>
        </p:txBody>
      </p:sp>
      <p:sp>
        <p:nvSpPr>
          <p:cNvPr id="5" name="Pensées 4"/>
          <p:cNvSpPr/>
          <p:nvPr/>
        </p:nvSpPr>
        <p:spPr>
          <a:xfrm rot="20717298">
            <a:off x="154300" y="1333984"/>
            <a:ext cx="1692820" cy="1433711"/>
          </a:xfrm>
          <a:prstGeom prst="cloudCallout">
            <a:avLst>
              <a:gd name="adj1" fmla="val -25472"/>
              <a:gd name="adj2" fmla="val 8458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b="1" dirty="0" smtClean="0">
                <a:solidFill>
                  <a:schemeClr val="tx1"/>
                </a:solidFill>
              </a:rPr>
              <a:t>…</a:t>
            </a:r>
          </a:p>
          <a:p>
            <a:pPr algn="ctr"/>
            <a:r>
              <a:rPr lang="fr-BE" sz="1600" b="1" dirty="0" smtClean="0">
                <a:solidFill>
                  <a:schemeClr val="tx1"/>
                </a:solidFill>
              </a:rPr>
              <a:t>Agir !</a:t>
            </a:r>
            <a:endParaRPr lang="fr-BE" sz="1600" b="1" dirty="0">
              <a:solidFill>
                <a:schemeClr val="tx1"/>
              </a:solidFill>
            </a:endParaRPr>
          </a:p>
        </p:txBody>
      </p:sp>
      <p:pic>
        <p:nvPicPr>
          <p:cNvPr id="6" name="Picture 4" descr="RÃ©sultat de recherche d'images pour &quot;caricatures management&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70847"/>
            <a:ext cx="2093210" cy="1368152"/>
          </a:xfrm>
          <a:prstGeom prst="rect">
            <a:avLst/>
          </a:prstGeom>
          <a:noFill/>
          <a:extLst>
            <a:ext uri="{909E8E84-426E-40DD-AFC4-6F175D3DCCD1}">
              <a14:hiddenFill xmlns:a14="http://schemas.microsoft.com/office/drawing/2010/main">
                <a:solidFill>
                  <a:srgbClr val="FFFFFF"/>
                </a:solidFill>
              </a14:hiddenFill>
            </a:ext>
          </a:extLst>
        </p:spPr>
      </p:pic>
      <p:sp>
        <p:nvSpPr>
          <p:cNvPr id="8" name="Pensées 7"/>
          <p:cNvSpPr/>
          <p:nvPr/>
        </p:nvSpPr>
        <p:spPr>
          <a:xfrm rot="803973">
            <a:off x="4081460" y="1383232"/>
            <a:ext cx="3368667" cy="2279016"/>
          </a:xfrm>
          <a:prstGeom prst="cloudCallout">
            <a:avLst>
              <a:gd name="adj1" fmla="val -85450"/>
              <a:gd name="adj2" fmla="val 69559"/>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Méthode « SOBANE» </a:t>
            </a:r>
          </a:p>
          <a:p>
            <a:pPr algn="ctr"/>
            <a:r>
              <a:rPr lang="fr-BE" sz="2400" b="1" dirty="0">
                <a:solidFill>
                  <a:schemeClr val="tx1"/>
                </a:solidFill>
              </a:rPr>
              <a:t>e</a:t>
            </a:r>
            <a:r>
              <a:rPr lang="fr-BE" sz="2400" b="1" dirty="0" smtClean="0">
                <a:solidFill>
                  <a:schemeClr val="tx1"/>
                </a:solidFill>
              </a:rPr>
              <a:t>t questionnaires « </a:t>
            </a:r>
            <a:r>
              <a:rPr lang="fr-BE" sz="2400" b="1" dirty="0" err="1" smtClean="0">
                <a:solidFill>
                  <a:schemeClr val="tx1"/>
                </a:solidFill>
              </a:rPr>
              <a:t>DéPaRis</a:t>
            </a:r>
            <a:r>
              <a:rPr lang="fr-BE" sz="2400" b="1" dirty="0" smtClean="0">
                <a:solidFill>
                  <a:schemeClr val="tx1"/>
                </a:solidFill>
              </a:rPr>
              <a:t> »</a:t>
            </a:r>
          </a:p>
          <a:p>
            <a:pPr algn="ctr"/>
            <a:r>
              <a:rPr lang="fr-BE" sz="1200" b="1" dirty="0" smtClean="0">
                <a:solidFill>
                  <a:schemeClr val="tx1"/>
                </a:solidFill>
              </a:rPr>
              <a:t>(</a:t>
            </a:r>
            <a:r>
              <a:rPr lang="fr-BE" sz="1200" b="1" dirty="0">
                <a:solidFill>
                  <a:schemeClr val="tx1"/>
                </a:solidFill>
              </a:rPr>
              <a:t>P</a:t>
            </a:r>
            <a:r>
              <a:rPr lang="fr-BE" sz="1200" b="1" dirty="0" smtClean="0">
                <a:solidFill>
                  <a:schemeClr val="tx1"/>
                </a:solidFill>
              </a:rPr>
              <a:t>r. </a:t>
            </a:r>
            <a:r>
              <a:rPr lang="fr-BE" sz="1200" b="1" dirty="0" err="1" smtClean="0">
                <a:solidFill>
                  <a:schemeClr val="tx1"/>
                </a:solidFill>
              </a:rPr>
              <a:t>Malchaire</a:t>
            </a:r>
            <a:r>
              <a:rPr lang="fr-BE" sz="1200" b="1" dirty="0" smtClean="0">
                <a:solidFill>
                  <a:schemeClr val="tx1"/>
                </a:solidFill>
              </a:rPr>
              <a:t>)</a:t>
            </a:r>
            <a:endParaRPr lang="fr-BE" sz="1200" b="1" dirty="0">
              <a:solidFill>
                <a:schemeClr val="tx1"/>
              </a:solidFill>
            </a:endParaRPr>
          </a:p>
        </p:txBody>
      </p:sp>
      <p:sp>
        <p:nvSpPr>
          <p:cNvPr id="11" name="Pensées 10"/>
          <p:cNvSpPr/>
          <p:nvPr/>
        </p:nvSpPr>
        <p:spPr>
          <a:xfrm>
            <a:off x="1619672" y="113502"/>
            <a:ext cx="6048672" cy="1433711"/>
          </a:xfrm>
          <a:prstGeom prst="cloudCallout">
            <a:avLst>
              <a:gd name="adj1" fmla="val -54801"/>
              <a:gd name="adj2" fmla="val 17269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Exemples de méthodes et outils utiles afin de développer des synergies</a:t>
            </a:r>
            <a:endParaRPr lang="fr-BE" b="1" i="1" dirty="0">
              <a:solidFill>
                <a:schemeClr val="tx1"/>
              </a:solidFill>
            </a:endParaRPr>
          </a:p>
        </p:txBody>
      </p:sp>
      <p:sp>
        <p:nvSpPr>
          <p:cNvPr id="13" name="Pensées 12"/>
          <p:cNvSpPr/>
          <p:nvPr/>
        </p:nvSpPr>
        <p:spPr>
          <a:xfrm rot="488894">
            <a:off x="2120985" y="4486673"/>
            <a:ext cx="4612955" cy="2015713"/>
          </a:xfrm>
          <a:prstGeom prst="cloudCallout">
            <a:avLst>
              <a:gd name="adj1" fmla="val -45518"/>
              <a:gd name="adj2" fmla="val -43430"/>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Étude d’événements critiques et choix d’actions de maîtrise</a:t>
            </a:r>
          </a:p>
          <a:p>
            <a:pPr algn="ctr"/>
            <a:r>
              <a:rPr lang="fr-BE" sz="1200" b="1" dirty="0" smtClean="0">
                <a:solidFill>
                  <a:schemeClr val="tx1"/>
                </a:solidFill>
              </a:rPr>
              <a:t>(ISO 31010)  </a:t>
            </a:r>
            <a:endParaRPr lang="fr-BE" sz="1200" b="1" dirty="0">
              <a:solidFill>
                <a:schemeClr val="tx1"/>
              </a:solidFill>
            </a:endParaRPr>
          </a:p>
        </p:txBody>
      </p:sp>
      <p:sp>
        <p:nvSpPr>
          <p:cNvPr id="14" name="Pensées 13"/>
          <p:cNvSpPr/>
          <p:nvPr/>
        </p:nvSpPr>
        <p:spPr>
          <a:xfrm rot="488894">
            <a:off x="5121060" y="3436254"/>
            <a:ext cx="3741760" cy="1802203"/>
          </a:xfrm>
          <a:prstGeom prst="cloudCallout">
            <a:avLst>
              <a:gd name="adj1" fmla="val -108969"/>
              <a:gd name="adj2" fmla="val -361"/>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Démarche « EFQM »</a:t>
            </a:r>
          </a:p>
          <a:p>
            <a:pPr algn="ctr"/>
            <a:r>
              <a:rPr lang="fr-BE" sz="1200" b="1" dirty="0" smtClean="0">
                <a:solidFill>
                  <a:schemeClr val="tx1"/>
                </a:solidFill>
              </a:rPr>
              <a:t>(Van </a:t>
            </a:r>
            <a:r>
              <a:rPr lang="fr-BE" sz="1200" b="1" dirty="0" err="1" smtClean="0">
                <a:solidFill>
                  <a:schemeClr val="tx1"/>
                </a:solidFill>
              </a:rPr>
              <a:t>Nuland</a:t>
            </a:r>
            <a:r>
              <a:rPr lang="fr-BE" sz="1200" b="1" dirty="0" smtClean="0">
                <a:solidFill>
                  <a:schemeClr val="tx1"/>
                </a:solidFill>
              </a:rPr>
              <a:t> &amp;…)</a:t>
            </a:r>
            <a:endParaRPr lang="fr-BE" sz="1200" b="1" dirty="0">
              <a:solidFill>
                <a:schemeClr val="tx1"/>
              </a:solidFill>
            </a:endParaRPr>
          </a:p>
        </p:txBody>
      </p:sp>
    </p:spTree>
    <p:extLst>
      <p:ext uri="{BB962C8B-B14F-4D97-AF65-F5344CB8AC3E}">
        <p14:creationId xmlns:p14="http://schemas.microsoft.com/office/powerpoint/2010/main" val="2586854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45650"/>
          </a:xfrm>
        </p:spPr>
        <p:txBody>
          <a:bodyPr/>
          <a:lstStyle/>
          <a:p>
            <a:r>
              <a:rPr lang="fr-BE" sz="2800" dirty="0" smtClean="0"/>
              <a:t>Action </a:t>
            </a:r>
            <a:endParaRPr lang="fr-BE" sz="2800" dirty="0"/>
          </a:p>
        </p:txBody>
      </p:sp>
      <p:sp>
        <p:nvSpPr>
          <p:cNvPr id="3" name="Espace réservé du pied de page 2"/>
          <p:cNvSpPr>
            <a:spLocks noGrp="1"/>
          </p:cNvSpPr>
          <p:nvPr>
            <p:ph type="ftr" sz="quarter" idx="11"/>
          </p:nvPr>
        </p:nvSpPr>
        <p:spPr/>
        <p:txBody>
          <a:bodyPr/>
          <a:lstStyle/>
          <a:p>
            <a:pPr>
              <a:defRPr/>
            </a:pPr>
            <a:r>
              <a:rPr lang="fr-BE" smtClean="0"/>
              <a:t>27 mars 2019</a:t>
            </a:r>
            <a:endParaRPr lang="fr-BE"/>
          </a:p>
        </p:txBody>
      </p:sp>
      <p:sp>
        <p:nvSpPr>
          <p:cNvPr id="5" name="Pensées 4"/>
          <p:cNvSpPr/>
          <p:nvPr/>
        </p:nvSpPr>
        <p:spPr>
          <a:xfrm rot="20717298">
            <a:off x="154300" y="1333984"/>
            <a:ext cx="1692820" cy="1433711"/>
          </a:xfrm>
          <a:prstGeom prst="cloudCallout">
            <a:avLst>
              <a:gd name="adj1" fmla="val -25472"/>
              <a:gd name="adj2" fmla="val 8458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b="1" dirty="0" smtClean="0">
                <a:solidFill>
                  <a:schemeClr val="tx1"/>
                </a:solidFill>
              </a:rPr>
              <a:t>…</a:t>
            </a:r>
          </a:p>
          <a:p>
            <a:pPr algn="ctr"/>
            <a:r>
              <a:rPr lang="fr-BE" sz="1600" b="1" dirty="0" smtClean="0">
                <a:solidFill>
                  <a:schemeClr val="tx1"/>
                </a:solidFill>
              </a:rPr>
              <a:t>Agir !</a:t>
            </a:r>
            <a:endParaRPr lang="fr-BE" sz="1600" b="1" dirty="0">
              <a:solidFill>
                <a:schemeClr val="tx1"/>
              </a:solidFill>
            </a:endParaRPr>
          </a:p>
        </p:txBody>
      </p:sp>
      <p:pic>
        <p:nvPicPr>
          <p:cNvPr id="6" name="Picture 4" descr="RÃ©sultat de recherche d'images pour &quot;caricatures management&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70847"/>
            <a:ext cx="2093210" cy="1368152"/>
          </a:xfrm>
          <a:prstGeom prst="rect">
            <a:avLst/>
          </a:prstGeom>
          <a:noFill/>
          <a:extLst>
            <a:ext uri="{909E8E84-426E-40DD-AFC4-6F175D3DCCD1}">
              <a14:hiddenFill xmlns:a14="http://schemas.microsoft.com/office/drawing/2010/main">
                <a:solidFill>
                  <a:srgbClr val="FFFFFF"/>
                </a:solidFill>
              </a14:hiddenFill>
            </a:ext>
          </a:extLst>
        </p:spPr>
      </p:pic>
      <p:sp>
        <p:nvSpPr>
          <p:cNvPr id="8" name="Pensées 7"/>
          <p:cNvSpPr/>
          <p:nvPr/>
        </p:nvSpPr>
        <p:spPr>
          <a:xfrm rot="803973">
            <a:off x="3800207" y="1383231"/>
            <a:ext cx="3368667" cy="2279016"/>
          </a:xfrm>
          <a:prstGeom prst="cloudCallout">
            <a:avLst>
              <a:gd name="adj1" fmla="val -95736"/>
              <a:gd name="adj2" fmla="val 52251"/>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Rôles délégués et circularité </a:t>
            </a:r>
            <a:r>
              <a:rPr lang="fr-BE" sz="1200" b="1" dirty="0" smtClean="0">
                <a:solidFill>
                  <a:schemeClr val="tx1"/>
                </a:solidFill>
              </a:rPr>
              <a:t>(Cardon)</a:t>
            </a:r>
            <a:endParaRPr lang="fr-BE" sz="1200" b="1" dirty="0">
              <a:solidFill>
                <a:schemeClr val="tx1"/>
              </a:solidFill>
            </a:endParaRPr>
          </a:p>
        </p:txBody>
      </p:sp>
      <p:sp>
        <p:nvSpPr>
          <p:cNvPr id="11" name="Pensées 10"/>
          <p:cNvSpPr/>
          <p:nvPr/>
        </p:nvSpPr>
        <p:spPr>
          <a:xfrm>
            <a:off x="1619672" y="113502"/>
            <a:ext cx="6048672" cy="1433711"/>
          </a:xfrm>
          <a:prstGeom prst="cloudCallout">
            <a:avLst>
              <a:gd name="adj1" fmla="val -54801"/>
              <a:gd name="adj2" fmla="val 17269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Exemples de méthodes et outils utiles afin de développer des synergies</a:t>
            </a:r>
            <a:endParaRPr lang="fr-BE" b="1" i="1" dirty="0">
              <a:solidFill>
                <a:schemeClr val="tx1"/>
              </a:solidFill>
            </a:endParaRPr>
          </a:p>
        </p:txBody>
      </p:sp>
      <p:sp>
        <p:nvSpPr>
          <p:cNvPr id="13" name="Pensées 12"/>
          <p:cNvSpPr/>
          <p:nvPr/>
        </p:nvSpPr>
        <p:spPr>
          <a:xfrm rot="488894">
            <a:off x="3129561" y="4691609"/>
            <a:ext cx="4145073" cy="1882141"/>
          </a:xfrm>
          <a:prstGeom prst="cloudCallout">
            <a:avLst>
              <a:gd name="adj1" fmla="val -63405"/>
              <a:gd name="adj2" fmla="val -50090"/>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5 forces du changement </a:t>
            </a:r>
          </a:p>
          <a:p>
            <a:pPr algn="ctr"/>
            <a:r>
              <a:rPr lang="fr-BE" sz="1200" b="1" dirty="0" smtClean="0">
                <a:solidFill>
                  <a:schemeClr val="tx1"/>
                </a:solidFill>
              </a:rPr>
              <a:t>(</a:t>
            </a:r>
            <a:r>
              <a:rPr lang="fr-BE" sz="1200" b="1" dirty="0" err="1" smtClean="0">
                <a:solidFill>
                  <a:schemeClr val="tx1"/>
                </a:solidFill>
              </a:rPr>
              <a:t>Pichault</a:t>
            </a:r>
            <a:r>
              <a:rPr lang="fr-BE" sz="1200" b="1" dirty="0" smtClean="0">
                <a:solidFill>
                  <a:schemeClr val="tx1"/>
                </a:solidFill>
              </a:rPr>
              <a:t>)</a:t>
            </a:r>
            <a:endParaRPr lang="fr-BE" sz="1200" b="1" dirty="0">
              <a:solidFill>
                <a:schemeClr val="tx1"/>
              </a:solidFill>
            </a:endParaRPr>
          </a:p>
        </p:txBody>
      </p:sp>
      <p:sp>
        <p:nvSpPr>
          <p:cNvPr id="14" name="Pensées 13"/>
          <p:cNvSpPr/>
          <p:nvPr/>
        </p:nvSpPr>
        <p:spPr>
          <a:xfrm rot="488894">
            <a:off x="5040869" y="3437234"/>
            <a:ext cx="3741760" cy="1802203"/>
          </a:xfrm>
          <a:prstGeom prst="cloudCallout">
            <a:avLst>
              <a:gd name="adj1" fmla="val -108969"/>
              <a:gd name="adj2" fmla="val -361"/>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Positions perceptuelles          </a:t>
            </a:r>
            <a:r>
              <a:rPr lang="fr-BE" sz="1200" b="1" dirty="0" smtClean="0">
                <a:solidFill>
                  <a:schemeClr val="tx1"/>
                </a:solidFill>
              </a:rPr>
              <a:t>(de Bono) </a:t>
            </a:r>
            <a:endParaRPr lang="fr-BE" sz="1200" b="1" dirty="0">
              <a:solidFill>
                <a:schemeClr val="tx1"/>
              </a:solidFill>
            </a:endParaRPr>
          </a:p>
        </p:txBody>
      </p:sp>
    </p:spTree>
    <p:extLst>
      <p:ext uri="{BB962C8B-B14F-4D97-AF65-F5344CB8AC3E}">
        <p14:creationId xmlns:p14="http://schemas.microsoft.com/office/powerpoint/2010/main" val="26652958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216024"/>
          </a:xfrm>
        </p:spPr>
        <p:txBody>
          <a:bodyPr>
            <a:noAutofit/>
          </a:bodyPr>
          <a:lstStyle/>
          <a:p>
            <a:endParaRPr lang="fr-BE" sz="1800"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2202943938"/>
              </p:ext>
            </p:extLst>
          </p:nvPr>
        </p:nvGraphicFramePr>
        <p:xfrm>
          <a:off x="179512" y="692696"/>
          <a:ext cx="8784976" cy="6024880"/>
        </p:xfrm>
        <a:graphic>
          <a:graphicData uri="http://schemas.openxmlformats.org/drawingml/2006/table">
            <a:tbl>
              <a:tblPr firstRow="1" firstCol="1" bandRow="1"/>
              <a:tblGrid>
                <a:gridCol w="2476409"/>
                <a:gridCol w="2253059"/>
                <a:gridCol w="4055508"/>
              </a:tblGrid>
              <a:tr h="328298">
                <a:tc>
                  <a:txBody>
                    <a:bodyPr/>
                    <a:lstStyle/>
                    <a:p>
                      <a:pPr>
                        <a:lnSpc>
                          <a:spcPct val="115000"/>
                        </a:lnSpc>
                        <a:spcAft>
                          <a:spcPts val="0"/>
                        </a:spcAft>
                      </a:pPr>
                      <a:r>
                        <a:rPr lang="fr-BE" sz="1600" b="1" dirty="0">
                          <a:solidFill>
                            <a:schemeClr val="tx1"/>
                          </a:solidFill>
                          <a:effectLst/>
                          <a:latin typeface="+mn-lt"/>
                          <a:ea typeface="Calibri"/>
                          <a:cs typeface="Times New Roman"/>
                        </a:rPr>
                        <a:t>Préparation </a:t>
                      </a: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fr-BE" sz="1600" b="1" dirty="0">
                          <a:solidFill>
                            <a:schemeClr val="tx1"/>
                          </a:solidFill>
                          <a:effectLst/>
                          <a:latin typeface="+mn-lt"/>
                          <a:ea typeface="Calibri"/>
                          <a:cs typeface="Times New Roman"/>
                        </a:rPr>
                        <a:t>Pharmaciens </a:t>
                      </a: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fr-BE" sz="1600" b="1" dirty="0" smtClean="0">
                          <a:solidFill>
                            <a:schemeClr val="tx1"/>
                          </a:solidFill>
                          <a:effectLst/>
                          <a:latin typeface="+mn-lt"/>
                          <a:ea typeface="Calibri"/>
                          <a:cs typeface="Times New Roman"/>
                        </a:rPr>
                        <a:t>Objectifs  +</a:t>
                      </a:r>
                      <a:r>
                        <a:rPr lang="fr-BE" sz="1600" b="1" baseline="0" dirty="0" smtClean="0">
                          <a:solidFill>
                            <a:schemeClr val="tx1"/>
                          </a:solidFill>
                          <a:effectLst/>
                          <a:latin typeface="+mn-lt"/>
                          <a:ea typeface="Calibri"/>
                          <a:cs typeface="Times New Roman"/>
                        </a:rPr>
                        <a:t> </a:t>
                      </a:r>
                      <a:r>
                        <a:rPr lang="fr-BE" sz="1600" b="1" dirty="0" smtClean="0">
                          <a:solidFill>
                            <a:schemeClr val="tx1"/>
                          </a:solidFill>
                          <a:effectLst/>
                          <a:latin typeface="+mn-lt"/>
                          <a:ea typeface="Calibri"/>
                          <a:cs typeface="Times New Roman"/>
                        </a:rPr>
                        <a:t>Méthode </a:t>
                      </a:r>
                      <a:r>
                        <a:rPr lang="fr-BE" sz="1600" b="1" baseline="0" dirty="0" smtClean="0">
                          <a:solidFill>
                            <a:schemeClr val="tx1"/>
                          </a:solidFill>
                          <a:effectLst/>
                          <a:latin typeface="+mn-lt"/>
                          <a:ea typeface="Calibri"/>
                          <a:cs typeface="Times New Roman"/>
                        </a:rPr>
                        <a:t>                                                             + </a:t>
                      </a:r>
                      <a:r>
                        <a:rPr lang="fr-BE" sz="1600" b="1" dirty="0" smtClean="0">
                          <a:solidFill>
                            <a:schemeClr val="tx1"/>
                          </a:solidFill>
                          <a:effectLst/>
                          <a:latin typeface="+mn-lt"/>
                          <a:ea typeface="Calibri"/>
                          <a:cs typeface="Times New Roman"/>
                        </a:rPr>
                        <a:t>Rôles </a:t>
                      </a:r>
                      <a:r>
                        <a:rPr lang="fr-BE" sz="1600" b="1" dirty="0">
                          <a:solidFill>
                            <a:schemeClr val="tx1"/>
                          </a:solidFill>
                          <a:effectLst/>
                          <a:latin typeface="+mn-lt"/>
                          <a:ea typeface="Calibri"/>
                          <a:cs typeface="Times New Roman"/>
                        </a:rPr>
                        <a:t>et </a:t>
                      </a:r>
                      <a:r>
                        <a:rPr lang="fr-BE" sz="1600" b="1" dirty="0" smtClean="0">
                          <a:solidFill>
                            <a:schemeClr val="tx1"/>
                          </a:solidFill>
                          <a:effectLst/>
                          <a:latin typeface="+mn-lt"/>
                          <a:ea typeface="Calibri"/>
                          <a:cs typeface="Times New Roman"/>
                        </a:rPr>
                        <a:t>responsabilités</a:t>
                      </a: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536787">
                <a:tc>
                  <a:txBody>
                    <a:bodyPr/>
                    <a:lstStyle/>
                    <a:p>
                      <a:pPr>
                        <a:lnSpc>
                          <a:spcPct val="115000"/>
                        </a:lnSpc>
                        <a:spcAft>
                          <a:spcPts val="0"/>
                        </a:spcAft>
                      </a:pPr>
                      <a:r>
                        <a:rPr lang="fr-BE" sz="1600" b="1" dirty="0" smtClean="0">
                          <a:solidFill>
                            <a:schemeClr val="tx1"/>
                          </a:solidFill>
                          <a:effectLst/>
                          <a:latin typeface="+mn-lt"/>
                          <a:ea typeface="Calibri"/>
                          <a:cs typeface="Times New Roman"/>
                        </a:rPr>
                        <a:t>Séance 1</a:t>
                      </a:r>
                      <a:endParaRPr lang="fr-BE" sz="1600" b="1" dirty="0">
                        <a:solidFill>
                          <a:schemeClr val="tx1"/>
                        </a:solidFill>
                        <a:effectLst/>
                        <a:latin typeface="+mn-lt"/>
                        <a:ea typeface="Calibri"/>
                        <a:cs typeface="Times New Roman"/>
                      </a:endParaRP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fr-BE" sz="1600" b="1" dirty="0">
                          <a:solidFill>
                            <a:schemeClr val="tx1"/>
                          </a:solidFill>
                          <a:effectLst/>
                          <a:latin typeface="+mn-lt"/>
                          <a:ea typeface="Calibri"/>
                          <a:cs typeface="Times New Roman"/>
                        </a:rPr>
                        <a:t>Groupes </a:t>
                      </a: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fr-BE" sz="1600" b="1" dirty="0">
                          <a:solidFill>
                            <a:schemeClr val="tx1"/>
                          </a:solidFill>
                          <a:effectLst/>
                          <a:latin typeface="+mn-lt"/>
                          <a:ea typeface="Calibri"/>
                          <a:cs typeface="Times New Roman"/>
                        </a:rPr>
                        <a:t>Citer valeurs</a:t>
                      </a:r>
                    </a:p>
                    <a:p>
                      <a:pPr>
                        <a:lnSpc>
                          <a:spcPct val="115000"/>
                        </a:lnSpc>
                        <a:spcAft>
                          <a:spcPts val="0"/>
                        </a:spcAft>
                      </a:pPr>
                      <a:r>
                        <a:rPr lang="fr-BE" sz="1600" b="1" dirty="0">
                          <a:solidFill>
                            <a:schemeClr val="tx1"/>
                          </a:solidFill>
                          <a:effectLst/>
                          <a:latin typeface="+mn-lt"/>
                          <a:ea typeface="Calibri"/>
                          <a:cs typeface="Times New Roman"/>
                        </a:rPr>
                        <a:t>Exemples positifs </a:t>
                      </a:r>
                      <a:r>
                        <a:rPr lang="fr-BE" sz="1600" b="1" dirty="0" smtClean="0">
                          <a:solidFill>
                            <a:schemeClr val="tx1"/>
                          </a:solidFill>
                          <a:effectLst/>
                          <a:latin typeface="+mn-lt"/>
                          <a:ea typeface="Calibri"/>
                          <a:cs typeface="Times New Roman"/>
                        </a:rPr>
                        <a:t>vécus</a:t>
                      </a: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805180">
                <a:tc>
                  <a:txBody>
                    <a:bodyPr/>
                    <a:lstStyle/>
                    <a:p>
                      <a:pPr>
                        <a:lnSpc>
                          <a:spcPct val="115000"/>
                        </a:lnSpc>
                        <a:spcAft>
                          <a:spcPts val="0"/>
                        </a:spcAft>
                      </a:pPr>
                      <a:r>
                        <a:rPr lang="fr-BE" sz="1600" b="1" dirty="0" smtClean="0">
                          <a:solidFill>
                            <a:schemeClr val="tx1"/>
                          </a:solidFill>
                          <a:effectLst/>
                          <a:latin typeface="+mn-lt"/>
                          <a:ea typeface="Calibri"/>
                          <a:cs typeface="Times New Roman"/>
                        </a:rPr>
                        <a:t>Séance 2</a:t>
                      </a:r>
                      <a:endParaRPr lang="fr-BE" sz="1600" b="1" dirty="0">
                        <a:solidFill>
                          <a:schemeClr val="tx1"/>
                        </a:solidFill>
                        <a:effectLst/>
                        <a:latin typeface="+mn-lt"/>
                        <a:ea typeface="Calibri"/>
                        <a:cs typeface="Times New Roman"/>
                      </a:endParaRPr>
                    </a:p>
                    <a:p>
                      <a:pPr>
                        <a:lnSpc>
                          <a:spcPct val="115000"/>
                        </a:lnSpc>
                        <a:spcAft>
                          <a:spcPts val="0"/>
                        </a:spcAft>
                      </a:pPr>
                      <a:endParaRPr lang="fr-BE" sz="1600" b="1" dirty="0">
                        <a:solidFill>
                          <a:schemeClr val="tx1"/>
                        </a:solidFill>
                        <a:effectLst/>
                        <a:latin typeface="+mn-lt"/>
                        <a:ea typeface="Calibri"/>
                        <a:cs typeface="Times New Roman"/>
                      </a:endParaRP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fr-BE" sz="1600" b="1" dirty="0">
                          <a:solidFill>
                            <a:schemeClr val="tx1"/>
                          </a:solidFill>
                          <a:effectLst/>
                          <a:latin typeface="+mn-lt"/>
                          <a:ea typeface="Calibri"/>
                          <a:cs typeface="Times New Roman"/>
                        </a:rPr>
                        <a:t>Groupes </a:t>
                      </a: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fr-BE" sz="1600" b="1" dirty="0" smtClean="0">
                          <a:solidFill>
                            <a:schemeClr val="tx1"/>
                          </a:solidFill>
                          <a:effectLst/>
                          <a:latin typeface="+mn-lt"/>
                          <a:ea typeface="Calibri"/>
                          <a:cs typeface="Times New Roman"/>
                        </a:rPr>
                        <a:t>Choix des comportements  (avec </a:t>
                      </a:r>
                      <a:r>
                        <a:rPr lang="fr-BE" sz="1600" b="1" dirty="0" err="1" smtClean="0">
                          <a:solidFill>
                            <a:schemeClr val="tx1"/>
                          </a:solidFill>
                          <a:effectLst/>
                          <a:latin typeface="+mn-lt"/>
                          <a:ea typeface="Calibri"/>
                          <a:cs typeface="Times New Roman"/>
                        </a:rPr>
                        <a:t>e.a</a:t>
                      </a:r>
                      <a:r>
                        <a:rPr lang="fr-BE" sz="1600" b="1" dirty="0" smtClean="0">
                          <a:solidFill>
                            <a:schemeClr val="tx1"/>
                          </a:solidFill>
                          <a:effectLst/>
                          <a:latin typeface="+mn-lt"/>
                          <a:ea typeface="Calibri"/>
                          <a:cs typeface="Times New Roman"/>
                        </a:rPr>
                        <a:t>. effets de maîtrise des risques   VS</a:t>
                      </a:r>
                      <a:r>
                        <a:rPr lang="fr-BE" sz="1600" b="1" baseline="0" dirty="0" smtClean="0">
                          <a:solidFill>
                            <a:schemeClr val="tx1"/>
                          </a:solidFill>
                          <a:effectLst/>
                          <a:latin typeface="+mn-lt"/>
                          <a:ea typeface="Calibri"/>
                          <a:cs typeface="Times New Roman"/>
                        </a:rPr>
                        <a:t>   </a:t>
                      </a:r>
                      <a:r>
                        <a:rPr lang="fr-BE" sz="1600" b="1" dirty="0" smtClean="0">
                          <a:solidFill>
                            <a:schemeClr val="tx1"/>
                          </a:solidFill>
                          <a:effectLst/>
                          <a:latin typeface="+mn-lt"/>
                          <a:ea typeface="Calibri"/>
                          <a:cs typeface="Times New Roman"/>
                        </a:rPr>
                        <a:t> Valeurs </a:t>
                      </a:r>
                      <a:endParaRPr lang="fr-BE" sz="1600" b="1" dirty="0">
                        <a:solidFill>
                          <a:schemeClr val="tx1"/>
                        </a:solidFill>
                        <a:effectLst/>
                        <a:latin typeface="+mn-lt"/>
                        <a:ea typeface="Calibri"/>
                        <a:cs typeface="Times New Roman"/>
                      </a:endParaRP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805180">
                <a:tc>
                  <a:txBody>
                    <a:bodyPr/>
                    <a:lstStyle/>
                    <a:p>
                      <a:pPr>
                        <a:lnSpc>
                          <a:spcPct val="115000"/>
                        </a:lnSpc>
                        <a:spcAft>
                          <a:spcPts val="0"/>
                        </a:spcAft>
                      </a:pPr>
                      <a:r>
                        <a:rPr lang="fr-BE" sz="1600" b="1" dirty="0">
                          <a:solidFill>
                            <a:schemeClr val="tx1"/>
                          </a:solidFill>
                          <a:effectLst/>
                          <a:latin typeface="+mn-lt"/>
                          <a:ea typeface="Calibri"/>
                          <a:cs typeface="Times New Roman"/>
                        </a:rPr>
                        <a:t>Synthèse (1</a:t>
                      </a:r>
                      <a:r>
                        <a:rPr lang="fr-BE" sz="1600" b="1" baseline="30000" dirty="0">
                          <a:solidFill>
                            <a:schemeClr val="tx1"/>
                          </a:solidFill>
                          <a:effectLst/>
                          <a:latin typeface="+mn-lt"/>
                          <a:ea typeface="Calibri"/>
                          <a:cs typeface="Times New Roman"/>
                        </a:rPr>
                        <a:t>ère</a:t>
                      </a:r>
                      <a:r>
                        <a:rPr lang="fr-BE" sz="1600" b="1" dirty="0">
                          <a:solidFill>
                            <a:schemeClr val="tx1"/>
                          </a:solidFill>
                          <a:effectLst/>
                          <a:latin typeface="+mn-lt"/>
                          <a:ea typeface="Calibri"/>
                          <a:cs typeface="Times New Roman"/>
                        </a:rPr>
                        <a:t>) </a:t>
                      </a:r>
                      <a:endParaRPr lang="fr-BE" sz="1600" b="1" dirty="0" smtClean="0">
                        <a:solidFill>
                          <a:schemeClr val="tx1"/>
                        </a:solidFill>
                        <a:effectLst/>
                        <a:latin typeface="+mn-lt"/>
                        <a:ea typeface="Calibri"/>
                        <a:cs typeface="Times New Roman"/>
                      </a:endParaRP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fr-BE" sz="1600" b="1" dirty="0" smtClean="0">
                          <a:solidFill>
                            <a:schemeClr val="tx1"/>
                          </a:solidFill>
                          <a:effectLst/>
                          <a:latin typeface="+mn-lt"/>
                          <a:ea typeface="Calibri"/>
                          <a:cs typeface="Times New Roman"/>
                        </a:rPr>
                        <a:t>Pharmaciens </a:t>
                      </a:r>
                    </a:p>
                    <a:p>
                      <a:pPr>
                        <a:lnSpc>
                          <a:spcPct val="115000"/>
                        </a:lnSpc>
                        <a:spcAft>
                          <a:spcPts val="0"/>
                        </a:spcAft>
                      </a:pPr>
                      <a:r>
                        <a:rPr lang="fr-BE" sz="1600" b="1" dirty="0" smtClean="0">
                          <a:solidFill>
                            <a:schemeClr val="tx1"/>
                          </a:solidFill>
                          <a:effectLst/>
                          <a:latin typeface="+mn-lt"/>
                          <a:ea typeface="Calibri"/>
                          <a:cs typeface="Times New Roman"/>
                        </a:rPr>
                        <a:t>+ représentants groupes </a:t>
                      </a:r>
                      <a:endParaRPr lang="fr-BE" sz="1600" b="1" dirty="0">
                        <a:solidFill>
                          <a:schemeClr val="tx1"/>
                        </a:solidFill>
                        <a:effectLst/>
                        <a:latin typeface="+mn-lt"/>
                        <a:ea typeface="Calibri"/>
                        <a:cs typeface="Times New Roman"/>
                      </a:endParaRP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fr-BE" sz="1600" b="1" dirty="0">
                          <a:solidFill>
                            <a:schemeClr val="tx1"/>
                          </a:solidFill>
                          <a:effectLst/>
                          <a:latin typeface="+mn-lt"/>
                          <a:ea typeface="Calibri"/>
                          <a:cs typeface="Times New Roman"/>
                        </a:rPr>
                        <a:t>Rassembler les Comportements par </a:t>
                      </a:r>
                      <a:r>
                        <a:rPr lang="fr-BE" sz="1600" b="1" dirty="0" smtClean="0">
                          <a:solidFill>
                            <a:schemeClr val="tx1"/>
                          </a:solidFill>
                          <a:effectLst/>
                          <a:latin typeface="+mn-lt"/>
                          <a:ea typeface="Calibri"/>
                          <a:cs typeface="Times New Roman"/>
                        </a:rPr>
                        <a:t>familles</a:t>
                      </a:r>
                      <a:endParaRPr lang="fr-BE" sz="1600" b="1" dirty="0">
                        <a:solidFill>
                          <a:schemeClr val="tx1"/>
                        </a:solidFill>
                        <a:effectLst/>
                        <a:latin typeface="+mn-lt"/>
                        <a:ea typeface="Calibri"/>
                        <a:cs typeface="Times New Roman"/>
                      </a:endParaRP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805180">
                <a:tc>
                  <a:txBody>
                    <a:bodyPr/>
                    <a:lstStyle/>
                    <a:p>
                      <a:pPr>
                        <a:lnSpc>
                          <a:spcPct val="115000"/>
                        </a:lnSpc>
                        <a:spcAft>
                          <a:spcPts val="0"/>
                        </a:spcAft>
                      </a:pPr>
                      <a:r>
                        <a:rPr lang="fr-BE" sz="1600" b="1" dirty="0">
                          <a:solidFill>
                            <a:schemeClr val="tx1"/>
                          </a:solidFill>
                          <a:effectLst/>
                          <a:latin typeface="+mn-lt"/>
                          <a:ea typeface="Calibri"/>
                          <a:cs typeface="Times New Roman"/>
                        </a:rPr>
                        <a:t>Synthèse (2</a:t>
                      </a:r>
                      <a:r>
                        <a:rPr lang="fr-BE" sz="1600" b="1" baseline="30000" dirty="0">
                          <a:solidFill>
                            <a:schemeClr val="tx1"/>
                          </a:solidFill>
                          <a:effectLst/>
                          <a:latin typeface="+mn-lt"/>
                          <a:ea typeface="Calibri"/>
                          <a:cs typeface="Times New Roman"/>
                        </a:rPr>
                        <a:t>e</a:t>
                      </a:r>
                      <a:r>
                        <a:rPr lang="fr-BE" sz="1600" b="1" dirty="0">
                          <a:solidFill>
                            <a:schemeClr val="tx1"/>
                          </a:solidFill>
                          <a:effectLst/>
                          <a:latin typeface="+mn-lt"/>
                          <a:ea typeface="Calibri"/>
                          <a:cs typeface="Times New Roman"/>
                        </a:rPr>
                        <a:t>) </a:t>
                      </a: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fr-BE" sz="1600" b="1" dirty="0">
                          <a:solidFill>
                            <a:schemeClr val="tx1"/>
                          </a:solidFill>
                          <a:effectLst/>
                          <a:latin typeface="+mn-lt"/>
                          <a:ea typeface="Calibri"/>
                          <a:cs typeface="Times New Roman"/>
                        </a:rPr>
                        <a:t>Pharmaciens </a:t>
                      </a:r>
                    </a:p>
                    <a:p>
                      <a:pPr>
                        <a:lnSpc>
                          <a:spcPct val="115000"/>
                        </a:lnSpc>
                        <a:spcAft>
                          <a:spcPts val="0"/>
                        </a:spcAft>
                      </a:pPr>
                      <a:r>
                        <a:rPr lang="fr-BE" sz="1600" b="1" dirty="0">
                          <a:solidFill>
                            <a:schemeClr val="tx1"/>
                          </a:solidFill>
                          <a:effectLst/>
                          <a:latin typeface="+mn-lt"/>
                          <a:ea typeface="Calibri"/>
                          <a:cs typeface="Times New Roman"/>
                        </a:rPr>
                        <a:t>+ représentants groupes</a:t>
                      </a: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fr-BE" sz="1600" b="1" dirty="0">
                          <a:solidFill>
                            <a:schemeClr val="tx1"/>
                          </a:solidFill>
                          <a:effectLst/>
                          <a:latin typeface="+mn-lt"/>
                          <a:ea typeface="Calibri"/>
                          <a:cs typeface="Times New Roman"/>
                        </a:rPr>
                        <a:t>Comportements versus critères </a:t>
                      </a:r>
                      <a:r>
                        <a:rPr lang="fr-BE" sz="1600" b="1" dirty="0" err="1">
                          <a:solidFill>
                            <a:schemeClr val="tx1"/>
                          </a:solidFill>
                          <a:effectLst/>
                          <a:latin typeface="+mn-lt"/>
                          <a:ea typeface="Calibri"/>
                          <a:cs typeface="Times New Roman"/>
                        </a:rPr>
                        <a:t>SAGE’s</a:t>
                      </a:r>
                      <a:endParaRPr lang="fr-BE" sz="1600" b="1" dirty="0">
                        <a:solidFill>
                          <a:schemeClr val="tx1"/>
                        </a:solidFill>
                        <a:effectLst/>
                        <a:latin typeface="+mn-lt"/>
                        <a:ea typeface="Calibri"/>
                        <a:cs typeface="Times New Roman"/>
                      </a:endParaRPr>
                    </a:p>
                    <a:p>
                      <a:pPr>
                        <a:lnSpc>
                          <a:spcPct val="115000"/>
                        </a:lnSpc>
                        <a:spcAft>
                          <a:spcPts val="0"/>
                        </a:spcAft>
                      </a:pPr>
                      <a:r>
                        <a:rPr lang="fr-BE" sz="1600" b="1" dirty="0">
                          <a:solidFill>
                            <a:schemeClr val="tx1"/>
                          </a:solidFill>
                          <a:effectLst/>
                          <a:latin typeface="+mn-lt"/>
                          <a:ea typeface="Calibri"/>
                          <a:cs typeface="Times New Roman"/>
                        </a:rPr>
                        <a:t>+ plan d’action de mise en œuvre </a:t>
                      </a: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536787">
                <a:tc>
                  <a:txBody>
                    <a:bodyPr/>
                    <a:lstStyle/>
                    <a:p>
                      <a:pPr>
                        <a:lnSpc>
                          <a:spcPct val="115000"/>
                        </a:lnSpc>
                        <a:spcAft>
                          <a:spcPts val="0"/>
                        </a:spcAft>
                      </a:pPr>
                      <a:r>
                        <a:rPr lang="fr-BE" sz="1600" b="1" dirty="0" smtClean="0">
                          <a:solidFill>
                            <a:schemeClr val="tx1"/>
                          </a:solidFill>
                          <a:effectLst/>
                          <a:latin typeface="+mn-lt"/>
                          <a:ea typeface="Calibri"/>
                          <a:cs typeface="Times New Roman"/>
                        </a:rPr>
                        <a:t>Séance 3</a:t>
                      </a:r>
                    </a:p>
                    <a:p>
                      <a:pPr marL="0" marR="0" indent="0" algn="l" defTabSz="914400" rtl="0" eaLnBrk="1" fontAlgn="auto" latinLnBrk="0" hangingPunct="1">
                        <a:lnSpc>
                          <a:spcPct val="115000"/>
                        </a:lnSpc>
                        <a:spcBef>
                          <a:spcPts val="0"/>
                        </a:spcBef>
                        <a:spcAft>
                          <a:spcPts val="0"/>
                        </a:spcAft>
                        <a:buClrTx/>
                        <a:buSzTx/>
                        <a:buFontTx/>
                        <a:buNone/>
                        <a:tabLst/>
                        <a:defRPr/>
                      </a:pPr>
                      <a:endParaRPr lang="fr-BE" sz="1600" b="1" dirty="0" smtClean="0">
                        <a:solidFill>
                          <a:schemeClr val="tx1"/>
                        </a:solidFill>
                        <a:effectLst/>
                        <a:latin typeface="+mn-lt"/>
                        <a:ea typeface="Calibri"/>
                        <a:cs typeface="Times New Roman"/>
                      </a:endParaRP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fr-BE" sz="1600" b="1" dirty="0">
                          <a:solidFill>
                            <a:schemeClr val="tx1"/>
                          </a:solidFill>
                          <a:effectLst/>
                          <a:latin typeface="+mn-lt"/>
                          <a:ea typeface="Calibri"/>
                          <a:cs typeface="Times New Roman"/>
                        </a:rPr>
                        <a:t>Groupes </a:t>
                      </a: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fr-BE" sz="1600" b="1" dirty="0" smtClean="0">
                          <a:solidFill>
                            <a:schemeClr val="tx1"/>
                          </a:solidFill>
                          <a:effectLst/>
                          <a:latin typeface="+mn-lt"/>
                          <a:ea typeface="Calibri"/>
                          <a:cs typeface="Times New Roman"/>
                        </a:rPr>
                        <a:t>Déterminer</a:t>
                      </a:r>
                      <a:r>
                        <a:rPr lang="fr-BE" sz="1600" b="1" baseline="0" dirty="0" smtClean="0">
                          <a:solidFill>
                            <a:schemeClr val="tx1"/>
                          </a:solidFill>
                          <a:effectLst/>
                          <a:latin typeface="+mn-lt"/>
                          <a:ea typeface="Calibri"/>
                          <a:cs typeface="Times New Roman"/>
                        </a:rPr>
                        <a:t> </a:t>
                      </a:r>
                      <a:r>
                        <a:rPr lang="fr-BE" sz="1600" b="1" dirty="0" smtClean="0">
                          <a:solidFill>
                            <a:schemeClr val="tx1"/>
                          </a:solidFill>
                          <a:effectLst/>
                          <a:latin typeface="+mn-lt"/>
                          <a:ea typeface="Calibri"/>
                          <a:cs typeface="Times New Roman"/>
                        </a:rPr>
                        <a:t>comment </a:t>
                      </a:r>
                      <a:r>
                        <a:rPr lang="fr-BE" sz="1600" b="1" dirty="0">
                          <a:solidFill>
                            <a:schemeClr val="tx1"/>
                          </a:solidFill>
                          <a:effectLst/>
                          <a:latin typeface="+mn-lt"/>
                          <a:ea typeface="Calibri"/>
                          <a:cs typeface="Times New Roman"/>
                        </a:rPr>
                        <a:t>concrétiser le plan de mise en œuvre </a:t>
                      </a: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536787">
                <a:tc>
                  <a:txBody>
                    <a:bodyPr/>
                    <a:lstStyle/>
                    <a:p>
                      <a:pPr>
                        <a:lnSpc>
                          <a:spcPct val="115000"/>
                        </a:lnSpc>
                        <a:spcAft>
                          <a:spcPts val="0"/>
                        </a:spcAft>
                      </a:pPr>
                      <a:r>
                        <a:rPr lang="fr-BE" sz="1600" b="1" dirty="0" smtClean="0">
                          <a:solidFill>
                            <a:schemeClr val="tx1"/>
                          </a:solidFill>
                          <a:effectLst/>
                          <a:latin typeface="+mn-lt"/>
                          <a:ea typeface="Calibri"/>
                          <a:cs typeface="Times New Roman"/>
                        </a:rPr>
                        <a:t>Séance 4</a:t>
                      </a:r>
                    </a:p>
                    <a:p>
                      <a:pPr>
                        <a:lnSpc>
                          <a:spcPct val="115000"/>
                        </a:lnSpc>
                        <a:spcAft>
                          <a:spcPts val="0"/>
                        </a:spcAft>
                      </a:pPr>
                      <a:endParaRPr lang="fr-BE" sz="1600" b="1" dirty="0">
                        <a:solidFill>
                          <a:schemeClr val="tx1"/>
                        </a:solidFill>
                        <a:effectLst/>
                        <a:latin typeface="+mn-lt"/>
                        <a:ea typeface="Calibri"/>
                        <a:cs typeface="Times New Roman"/>
                      </a:endParaRP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fr-BE" sz="1600" b="1" dirty="0">
                          <a:solidFill>
                            <a:schemeClr val="tx1"/>
                          </a:solidFill>
                          <a:effectLst/>
                          <a:latin typeface="+mn-lt"/>
                          <a:ea typeface="Calibri"/>
                          <a:cs typeface="Times New Roman"/>
                        </a:rPr>
                        <a:t>Groupes </a:t>
                      </a: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fr-BE" sz="1600" b="1" dirty="0">
                          <a:solidFill>
                            <a:schemeClr val="tx1"/>
                          </a:solidFill>
                          <a:effectLst/>
                          <a:latin typeface="+mn-lt"/>
                          <a:ea typeface="Calibri"/>
                          <a:cs typeface="Times New Roman"/>
                        </a:rPr>
                        <a:t>Retour sur la </a:t>
                      </a:r>
                      <a:r>
                        <a:rPr lang="fr-BE" sz="1600" b="1" dirty="0" smtClean="0">
                          <a:solidFill>
                            <a:schemeClr val="tx1"/>
                          </a:solidFill>
                          <a:effectLst/>
                          <a:latin typeface="+mn-lt"/>
                          <a:ea typeface="Calibri"/>
                          <a:cs typeface="Times New Roman"/>
                        </a:rPr>
                        <a:t>mise </a:t>
                      </a:r>
                      <a:r>
                        <a:rPr lang="fr-BE" sz="1600" b="1" dirty="0">
                          <a:solidFill>
                            <a:schemeClr val="tx1"/>
                          </a:solidFill>
                          <a:effectLst/>
                          <a:latin typeface="+mn-lt"/>
                          <a:ea typeface="Calibri"/>
                          <a:cs typeface="Times New Roman"/>
                        </a:rPr>
                        <a:t>en œuvre  et </a:t>
                      </a:r>
                      <a:r>
                        <a:rPr lang="fr-BE" sz="1600" b="1" dirty="0" smtClean="0">
                          <a:solidFill>
                            <a:schemeClr val="tx1"/>
                          </a:solidFill>
                          <a:effectLst/>
                          <a:latin typeface="+mn-lt"/>
                          <a:ea typeface="Calibri"/>
                          <a:cs typeface="Times New Roman"/>
                        </a:rPr>
                        <a:t>optimisation</a:t>
                      </a:r>
                      <a:endParaRPr lang="fr-BE" sz="1600" b="1" dirty="0">
                        <a:solidFill>
                          <a:schemeClr val="tx1"/>
                        </a:solidFill>
                        <a:effectLst/>
                        <a:latin typeface="+mn-lt"/>
                        <a:ea typeface="Calibri"/>
                        <a:cs typeface="Times New Roman"/>
                      </a:endParaRP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536787">
                <a:tc>
                  <a:txBody>
                    <a:bodyPr/>
                    <a:lstStyle/>
                    <a:p>
                      <a:pPr>
                        <a:lnSpc>
                          <a:spcPct val="115000"/>
                        </a:lnSpc>
                        <a:spcAft>
                          <a:spcPts val="0"/>
                        </a:spcAft>
                      </a:pPr>
                      <a:r>
                        <a:rPr lang="fr-BE" sz="1600" b="1" dirty="0" smtClean="0">
                          <a:solidFill>
                            <a:schemeClr val="tx1"/>
                          </a:solidFill>
                          <a:effectLst/>
                          <a:latin typeface="+mn-lt"/>
                          <a:ea typeface="Calibri"/>
                          <a:cs typeface="Times New Roman"/>
                        </a:rPr>
                        <a:t>Séance 5</a:t>
                      </a:r>
                    </a:p>
                    <a:p>
                      <a:pPr>
                        <a:lnSpc>
                          <a:spcPct val="115000"/>
                        </a:lnSpc>
                        <a:spcAft>
                          <a:spcPts val="0"/>
                        </a:spcAft>
                      </a:pPr>
                      <a:endParaRPr lang="fr-BE" sz="1600" b="1" dirty="0">
                        <a:solidFill>
                          <a:schemeClr val="tx1"/>
                        </a:solidFill>
                        <a:effectLst/>
                        <a:latin typeface="+mn-lt"/>
                        <a:ea typeface="Calibri"/>
                        <a:cs typeface="Times New Roman"/>
                      </a:endParaRP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fr-BE" sz="1600" b="1" dirty="0">
                          <a:solidFill>
                            <a:schemeClr val="tx1"/>
                          </a:solidFill>
                          <a:effectLst/>
                          <a:latin typeface="+mn-lt"/>
                          <a:ea typeface="Calibri"/>
                          <a:cs typeface="Times New Roman"/>
                        </a:rPr>
                        <a:t>Groupes </a:t>
                      </a: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fr-BE" sz="1600" b="1" dirty="0">
                          <a:solidFill>
                            <a:schemeClr val="tx1"/>
                          </a:solidFill>
                          <a:effectLst/>
                          <a:latin typeface="+mn-lt"/>
                          <a:ea typeface="Calibri"/>
                          <a:cs typeface="Times New Roman"/>
                        </a:rPr>
                        <a:t>Retour sur la </a:t>
                      </a:r>
                      <a:r>
                        <a:rPr lang="fr-BE" sz="1600" b="1" dirty="0" smtClean="0">
                          <a:solidFill>
                            <a:schemeClr val="tx1"/>
                          </a:solidFill>
                          <a:effectLst/>
                          <a:latin typeface="+mn-lt"/>
                          <a:ea typeface="Calibri"/>
                          <a:cs typeface="Times New Roman"/>
                        </a:rPr>
                        <a:t>mise </a:t>
                      </a:r>
                      <a:r>
                        <a:rPr lang="fr-BE" sz="1600" b="1" dirty="0">
                          <a:solidFill>
                            <a:schemeClr val="tx1"/>
                          </a:solidFill>
                          <a:effectLst/>
                          <a:latin typeface="+mn-lt"/>
                          <a:ea typeface="Calibri"/>
                          <a:cs typeface="Times New Roman"/>
                        </a:rPr>
                        <a:t>en œuvre  et </a:t>
                      </a:r>
                      <a:r>
                        <a:rPr lang="fr-BE" sz="1600" b="1" dirty="0" smtClean="0">
                          <a:solidFill>
                            <a:schemeClr val="tx1"/>
                          </a:solidFill>
                          <a:effectLst/>
                          <a:latin typeface="+mn-lt"/>
                          <a:ea typeface="Calibri"/>
                          <a:cs typeface="Times New Roman"/>
                        </a:rPr>
                        <a:t>optimisation</a:t>
                      </a:r>
                      <a:endParaRPr lang="fr-BE" sz="1600" b="1" dirty="0">
                        <a:solidFill>
                          <a:schemeClr val="tx1"/>
                        </a:solidFill>
                        <a:effectLst/>
                        <a:latin typeface="+mn-lt"/>
                        <a:ea typeface="Calibri"/>
                        <a:cs typeface="Times New Roman"/>
                      </a:endParaRP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805180">
                <a:tc>
                  <a:txBody>
                    <a:bodyPr/>
                    <a:lstStyle/>
                    <a:p>
                      <a:pPr>
                        <a:lnSpc>
                          <a:spcPct val="115000"/>
                        </a:lnSpc>
                        <a:spcAft>
                          <a:spcPts val="0"/>
                        </a:spcAft>
                      </a:pPr>
                      <a:r>
                        <a:rPr lang="fr-BE" sz="1600" b="1" dirty="0">
                          <a:solidFill>
                            <a:schemeClr val="tx1"/>
                          </a:solidFill>
                          <a:effectLst/>
                          <a:latin typeface="+mn-lt"/>
                          <a:ea typeface="Calibri"/>
                          <a:cs typeface="Times New Roman"/>
                        </a:rPr>
                        <a:t>Conclusion </a:t>
                      </a: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fr-BE" sz="1600" b="1" dirty="0">
                          <a:solidFill>
                            <a:schemeClr val="tx1"/>
                          </a:solidFill>
                          <a:effectLst/>
                          <a:latin typeface="+mn-lt"/>
                          <a:ea typeface="Calibri"/>
                          <a:cs typeface="Times New Roman"/>
                        </a:rPr>
                        <a:t>Pharmaciens </a:t>
                      </a:r>
                    </a:p>
                    <a:p>
                      <a:pPr>
                        <a:lnSpc>
                          <a:spcPct val="115000"/>
                        </a:lnSpc>
                        <a:spcAft>
                          <a:spcPts val="0"/>
                        </a:spcAft>
                      </a:pPr>
                      <a:r>
                        <a:rPr lang="fr-BE" sz="1600" b="1" dirty="0">
                          <a:solidFill>
                            <a:schemeClr val="tx1"/>
                          </a:solidFill>
                          <a:effectLst/>
                          <a:latin typeface="+mn-lt"/>
                          <a:ea typeface="Calibri"/>
                          <a:cs typeface="Times New Roman"/>
                        </a:rPr>
                        <a:t>+ représentants </a:t>
                      </a:r>
                      <a:r>
                        <a:rPr lang="fr-BE" sz="1600" b="1" dirty="0" smtClean="0">
                          <a:solidFill>
                            <a:schemeClr val="tx1"/>
                          </a:solidFill>
                          <a:effectLst/>
                          <a:latin typeface="+mn-lt"/>
                          <a:ea typeface="Calibri"/>
                          <a:cs typeface="Times New Roman"/>
                        </a:rPr>
                        <a:t>groupes</a:t>
                      </a:r>
                      <a:endParaRPr lang="fr-BE" sz="1600" b="1" dirty="0">
                        <a:solidFill>
                          <a:schemeClr val="tx1"/>
                        </a:solidFill>
                        <a:effectLst/>
                        <a:latin typeface="+mn-lt"/>
                        <a:ea typeface="Calibri"/>
                        <a:cs typeface="Times New Roman"/>
                      </a:endParaRP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fr-BE" sz="1600" b="1" dirty="0">
                          <a:solidFill>
                            <a:schemeClr val="tx1"/>
                          </a:solidFill>
                          <a:effectLst/>
                          <a:latin typeface="+mn-lt"/>
                          <a:ea typeface="Calibri"/>
                          <a:cs typeface="Times New Roman"/>
                        </a:rPr>
                        <a:t>Plan d’action pour le futur</a:t>
                      </a:r>
                    </a:p>
                  </a:txBody>
                  <a:tcPr marL="49284" marR="49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
        <p:nvSpPr>
          <p:cNvPr id="4" name="Espace réservé du pied de page 3"/>
          <p:cNvSpPr>
            <a:spLocks noGrp="1"/>
          </p:cNvSpPr>
          <p:nvPr>
            <p:ph type="ftr" sz="quarter" idx="11"/>
          </p:nvPr>
        </p:nvSpPr>
        <p:spPr/>
        <p:txBody>
          <a:bodyPr/>
          <a:lstStyle/>
          <a:p>
            <a:r>
              <a:rPr lang="fr-BE" smtClean="0"/>
              <a:t>27 mars 2019</a:t>
            </a:r>
            <a:endParaRPr lang="fr-BE"/>
          </a:p>
        </p:txBody>
      </p:sp>
      <p:sp>
        <p:nvSpPr>
          <p:cNvPr id="7" name="Pensées 6"/>
          <p:cNvSpPr/>
          <p:nvPr/>
        </p:nvSpPr>
        <p:spPr>
          <a:xfrm>
            <a:off x="1619672" y="0"/>
            <a:ext cx="6048672" cy="830357"/>
          </a:xfrm>
          <a:prstGeom prst="cloudCallout">
            <a:avLst>
              <a:gd name="adj1" fmla="val -41573"/>
              <a:gd name="adj2" fmla="val 9928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Exemple d’intervention  en organisation professionnelle</a:t>
            </a:r>
            <a:endParaRPr lang="fr-BE" b="1" i="1" dirty="0">
              <a:solidFill>
                <a:schemeClr val="tx1"/>
              </a:solidFill>
            </a:endParaRPr>
          </a:p>
        </p:txBody>
      </p:sp>
      <p:pic>
        <p:nvPicPr>
          <p:cNvPr id="8" name="Picture 4" descr="RÃ©sultat de recherche d'images pour &quot;caricatures management&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1695" y="1308212"/>
            <a:ext cx="1371837" cy="896652"/>
          </a:xfrm>
          <a:prstGeom prst="rect">
            <a:avLst/>
          </a:prstGeom>
          <a:noFill/>
          <a:extLst>
            <a:ext uri="{909E8E84-426E-40DD-AFC4-6F175D3DCCD1}">
              <a14:hiddenFill xmlns:a14="http://schemas.microsoft.com/office/drawing/2010/main">
                <a:solidFill>
                  <a:srgbClr val="FFFFFF"/>
                </a:solidFill>
              </a14:hiddenFill>
            </a:ext>
          </a:extLst>
        </p:spPr>
      </p:pic>
      <p:sp>
        <p:nvSpPr>
          <p:cNvPr id="9" name="Pensées 8"/>
          <p:cNvSpPr/>
          <p:nvPr/>
        </p:nvSpPr>
        <p:spPr>
          <a:xfrm rot="20717298">
            <a:off x="1493321" y="370774"/>
            <a:ext cx="961920" cy="661995"/>
          </a:xfrm>
          <a:prstGeom prst="cloudCallout">
            <a:avLst>
              <a:gd name="adj1" fmla="val -45560"/>
              <a:gd name="adj2" fmla="val 6760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b="1" dirty="0" smtClean="0">
                <a:solidFill>
                  <a:schemeClr val="tx1"/>
                </a:solidFill>
              </a:rPr>
              <a:t>…</a:t>
            </a:r>
          </a:p>
          <a:p>
            <a:pPr algn="ctr"/>
            <a:r>
              <a:rPr lang="fr-BE" sz="1600" b="1" dirty="0" smtClean="0">
                <a:solidFill>
                  <a:schemeClr val="tx1"/>
                </a:solidFill>
              </a:rPr>
              <a:t>Agir !</a:t>
            </a:r>
            <a:endParaRPr lang="fr-BE" sz="1600" b="1" dirty="0">
              <a:solidFill>
                <a:schemeClr val="tx1"/>
              </a:solidFill>
            </a:endParaRPr>
          </a:p>
        </p:txBody>
      </p:sp>
    </p:spTree>
    <p:extLst>
      <p:ext uri="{BB962C8B-B14F-4D97-AF65-F5344CB8AC3E}">
        <p14:creationId xmlns:p14="http://schemas.microsoft.com/office/powerpoint/2010/main" val="7018838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634082"/>
          </a:xfrm>
        </p:spPr>
        <p:txBody>
          <a:bodyPr>
            <a:normAutofit fontScale="90000"/>
          </a:bodyPr>
          <a:lstStyle/>
          <a:p>
            <a:r>
              <a:rPr lang="fr-BE" sz="3600" dirty="0" smtClean="0"/>
              <a:t>Bibliographie</a:t>
            </a:r>
            <a:r>
              <a:rPr lang="fr-BE" dirty="0" smtClean="0"/>
              <a:t> </a:t>
            </a:r>
            <a:endParaRPr lang="fr-BE" dirty="0"/>
          </a:p>
        </p:txBody>
      </p:sp>
      <p:sp>
        <p:nvSpPr>
          <p:cNvPr id="5" name="Espace réservé du contenu 4"/>
          <p:cNvSpPr>
            <a:spLocks noGrp="1"/>
          </p:cNvSpPr>
          <p:nvPr>
            <p:ph idx="1"/>
          </p:nvPr>
        </p:nvSpPr>
        <p:spPr>
          <a:xfrm>
            <a:off x="457200" y="1196754"/>
            <a:ext cx="8229600" cy="4929411"/>
          </a:xfrm>
        </p:spPr>
        <p:txBody>
          <a:bodyPr>
            <a:normAutofit fontScale="70000" lnSpcReduction="20000"/>
          </a:bodyPr>
          <a:lstStyle/>
          <a:p>
            <a:endParaRPr lang="fr-BE" altLang="fr-FR" sz="2400" dirty="0" smtClean="0"/>
          </a:p>
          <a:p>
            <a:endParaRPr lang="fr-BE" altLang="fr-FR" sz="2400" dirty="0"/>
          </a:p>
          <a:p>
            <a:r>
              <a:rPr lang="fr-BE" altLang="fr-FR" sz="2400" dirty="0" smtClean="0"/>
              <a:t>Stratégique, F. </a:t>
            </a:r>
            <a:r>
              <a:rPr lang="fr-BE" altLang="fr-FR" sz="2400" dirty="0" err="1" smtClean="0"/>
              <a:t>Fréry</a:t>
            </a:r>
            <a:r>
              <a:rPr lang="fr-BE" altLang="fr-FR" sz="2400" dirty="0" smtClean="0"/>
              <a:t>, Pearson, 2014</a:t>
            </a:r>
          </a:p>
          <a:p>
            <a:r>
              <a:rPr lang="fr-BE" altLang="fr-FR" sz="2400" dirty="0" smtClean="0"/>
              <a:t>Manuel de gouvernance d’entreprise, P. Cabane, Eyrolles, 2018</a:t>
            </a:r>
          </a:p>
          <a:p>
            <a:r>
              <a:rPr lang="fr-BE" altLang="fr-FR" sz="2400" dirty="0" smtClean="0"/>
              <a:t>Le DRH stratège, Y. Réale, B. Dufour, Eyrolles, 2009</a:t>
            </a:r>
          </a:p>
          <a:p>
            <a:r>
              <a:rPr lang="fr-BE" altLang="fr-FR" sz="2400" dirty="0" smtClean="0"/>
              <a:t>Comment utiliser le tableau de bord prospectif, Kaplan &amp; Norton, Eyrolles, 2003</a:t>
            </a:r>
          </a:p>
          <a:p>
            <a:r>
              <a:rPr lang="fr-BE" altLang="fr-FR" sz="2400" dirty="0" err="1" smtClean="0"/>
              <a:t>Jaulent</a:t>
            </a:r>
            <a:r>
              <a:rPr lang="fr-BE" altLang="fr-FR" sz="2400" dirty="0" smtClean="0"/>
              <a:t> et </a:t>
            </a:r>
            <a:r>
              <a:rPr lang="fr-BE" altLang="fr-FR" sz="2400" dirty="0" err="1" smtClean="0"/>
              <a:t>Quarès</a:t>
            </a:r>
            <a:r>
              <a:rPr lang="fr-BE" altLang="fr-FR" sz="2400" dirty="0" smtClean="0"/>
              <a:t>, Pilotez vos performances</a:t>
            </a:r>
            <a:r>
              <a:rPr lang="fr-BE" altLang="fr-FR" sz="2400" b="1" dirty="0" smtClean="0"/>
              <a:t>,</a:t>
            </a:r>
            <a:r>
              <a:rPr lang="fr-BE" altLang="fr-FR" sz="2400" dirty="0" smtClean="0"/>
              <a:t> Afnor, 2008,</a:t>
            </a:r>
          </a:p>
          <a:p>
            <a:r>
              <a:rPr lang="fr-BE" altLang="fr-FR" sz="2400" dirty="0" smtClean="0"/>
              <a:t>RH au quotidien, CH </a:t>
            </a:r>
            <a:r>
              <a:rPr lang="fr-BE" altLang="fr-FR" sz="2400" dirty="0" err="1" smtClean="0"/>
              <a:t>Besseyre</a:t>
            </a:r>
            <a:r>
              <a:rPr lang="fr-BE" altLang="fr-FR" sz="2400" dirty="0" smtClean="0"/>
              <a:t> des </a:t>
            </a:r>
            <a:r>
              <a:rPr lang="fr-BE" altLang="fr-FR" sz="2400" dirty="0" err="1" smtClean="0"/>
              <a:t>Horts</a:t>
            </a:r>
            <a:r>
              <a:rPr lang="fr-BE" altLang="fr-FR" sz="2400" dirty="0" smtClean="0"/>
              <a:t>, </a:t>
            </a:r>
            <a:r>
              <a:rPr lang="fr-BE" altLang="fr-FR" sz="2400" dirty="0" err="1" smtClean="0"/>
              <a:t>Dunod</a:t>
            </a:r>
            <a:r>
              <a:rPr lang="fr-BE" altLang="fr-FR" sz="2400" dirty="0" smtClean="0"/>
              <a:t>, 2015</a:t>
            </a:r>
          </a:p>
          <a:p>
            <a:r>
              <a:rPr lang="fr-BE" altLang="fr-FR" sz="2400" dirty="0" err="1" smtClean="0"/>
              <a:t>Reinventing</a:t>
            </a:r>
            <a:r>
              <a:rPr lang="fr-BE" altLang="fr-FR" sz="2400" dirty="0" smtClean="0"/>
              <a:t> </a:t>
            </a:r>
            <a:r>
              <a:rPr lang="fr-BE" altLang="fr-FR" sz="2400" dirty="0" err="1" smtClean="0"/>
              <a:t>Organizations</a:t>
            </a:r>
            <a:r>
              <a:rPr lang="fr-BE" altLang="fr-FR" sz="2400" dirty="0" smtClean="0"/>
              <a:t>, </a:t>
            </a:r>
            <a:r>
              <a:rPr lang="fr-BE" altLang="fr-FR" sz="2400" dirty="0" err="1" smtClean="0"/>
              <a:t>Laloux</a:t>
            </a:r>
            <a:r>
              <a:rPr lang="fr-BE" altLang="fr-FR" sz="2400" dirty="0" smtClean="0"/>
              <a:t>, Eyrolles, 2015</a:t>
            </a:r>
          </a:p>
          <a:p>
            <a:r>
              <a:rPr lang="fr-BE" altLang="fr-FR" sz="2400" dirty="0" smtClean="0"/>
              <a:t>Excellent, Y. van </a:t>
            </a:r>
            <a:r>
              <a:rPr lang="fr-BE" altLang="fr-FR" sz="2400" dirty="0" err="1" smtClean="0"/>
              <a:t>Nuland</a:t>
            </a:r>
            <a:r>
              <a:rPr lang="fr-BE" altLang="fr-FR" sz="2400" dirty="0" smtClean="0"/>
              <a:t>, </a:t>
            </a:r>
            <a:r>
              <a:rPr lang="fr-BE" altLang="fr-FR" sz="2400" dirty="0" err="1" smtClean="0"/>
              <a:t>Comatech</a:t>
            </a:r>
            <a:r>
              <a:rPr lang="fr-BE" altLang="fr-FR" sz="2400" dirty="0" smtClean="0"/>
              <a:t>, 2003</a:t>
            </a:r>
          </a:p>
          <a:p>
            <a:r>
              <a:rPr lang="fr-BE" altLang="fr-FR" sz="2400" dirty="0" smtClean="0"/>
              <a:t>Construire un bilan social, A . </a:t>
            </a:r>
            <a:r>
              <a:rPr lang="fr-BE" altLang="fr-FR" sz="2400" dirty="0" err="1" smtClean="0"/>
              <a:t>Marçay</a:t>
            </a:r>
            <a:r>
              <a:rPr lang="fr-BE" altLang="fr-FR" sz="2400" dirty="0" smtClean="0"/>
              <a:t>, </a:t>
            </a:r>
            <a:r>
              <a:rPr lang="fr-BE" altLang="fr-FR" sz="2400" dirty="0" err="1" smtClean="0"/>
              <a:t>Dunod</a:t>
            </a:r>
            <a:r>
              <a:rPr lang="fr-BE" altLang="fr-FR" sz="2400" dirty="0" smtClean="0"/>
              <a:t>, 2011</a:t>
            </a:r>
          </a:p>
          <a:p>
            <a:r>
              <a:rPr lang="fr-BE" altLang="fr-FR" sz="2400" dirty="0" err="1" smtClean="0"/>
              <a:t>Pichault,F</a:t>
            </a:r>
            <a:r>
              <a:rPr lang="fr-BE" altLang="fr-FR" sz="2400" dirty="0" smtClean="0"/>
              <a:t>. Gestion du changement, de Boeck, 2009</a:t>
            </a:r>
          </a:p>
          <a:p>
            <a:r>
              <a:rPr lang="fr-BE" altLang="fr-FR" sz="2400" dirty="0" err="1" smtClean="0"/>
              <a:t>Autissier,D</a:t>
            </a:r>
            <a:r>
              <a:rPr lang="fr-BE" altLang="fr-FR" sz="2400" dirty="0" smtClean="0"/>
              <a:t>., </a:t>
            </a:r>
            <a:r>
              <a:rPr lang="fr-BE" altLang="fr-FR" sz="2400" dirty="0" err="1" smtClean="0"/>
              <a:t>Vandangeon-Derumez,I</a:t>
            </a:r>
            <a:r>
              <a:rPr lang="fr-BE" altLang="fr-FR" sz="2400" dirty="0" smtClean="0"/>
              <a:t>., </a:t>
            </a:r>
            <a:r>
              <a:rPr lang="fr-BE" altLang="fr-FR" sz="2400" dirty="0" err="1" smtClean="0"/>
              <a:t>Vas,A</a:t>
            </a:r>
            <a:r>
              <a:rPr lang="fr-BE" altLang="fr-FR" sz="2400" dirty="0" smtClean="0"/>
              <a:t>.                                                                                                                      Conduite du changement : concepts clés, </a:t>
            </a:r>
            <a:r>
              <a:rPr lang="fr-BE" altLang="fr-FR" sz="2400" dirty="0" err="1" smtClean="0"/>
              <a:t>Dunod</a:t>
            </a:r>
            <a:r>
              <a:rPr lang="fr-BE" altLang="fr-FR" sz="2400" dirty="0" smtClean="0"/>
              <a:t>, 2010</a:t>
            </a:r>
          </a:p>
          <a:p>
            <a:r>
              <a:rPr lang="fr-BE" altLang="fr-FR" sz="2400" dirty="0" smtClean="0"/>
              <a:t>Le cercle du leadership, P. </a:t>
            </a:r>
            <a:r>
              <a:rPr lang="fr-BE" altLang="fr-FR" sz="2400" dirty="0" err="1" smtClean="0"/>
              <a:t>Vermeren</a:t>
            </a:r>
            <a:r>
              <a:rPr lang="fr-BE" altLang="fr-FR" sz="2400" dirty="0" smtClean="0"/>
              <a:t>, Academia </a:t>
            </a:r>
            <a:r>
              <a:rPr lang="fr-BE" altLang="fr-FR" sz="2400" dirty="0" err="1" smtClean="0"/>
              <a:t>press</a:t>
            </a:r>
            <a:endParaRPr lang="fr-BE" altLang="fr-FR" sz="2400" dirty="0" smtClean="0"/>
          </a:p>
          <a:p>
            <a:r>
              <a:rPr lang="fr-BE" altLang="fr-FR" sz="2400" dirty="0" smtClean="0"/>
              <a:t>Coaching d’équipe, A. Cardon, Eyrolles, 2003</a:t>
            </a:r>
          </a:p>
          <a:p>
            <a:r>
              <a:rPr lang="fr-BE" altLang="fr-FR" sz="2400" dirty="0" smtClean="0"/>
              <a:t>Coaching for performance, J. </a:t>
            </a:r>
            <a:r>
              <a:rPr lang="fr-BE" altLang="fr-FR" sz="2400" dirty="0" err="1" smtClean="0"/>
              <a:t>Withmore</a:t>
            </a:r>
            <a:r>
              <a:rPr lang="fr-BE" altLang="fr-FR" sz="2400" dirty="0" smtClean="0"/>
              <a:t>, CIPD, 2003</a:t>
            </a:r>
          </a:p>
          <a:p>
            <a:r>
              <a:rPr lang="fr-BE" altLang="fr-FR" sz="2400" dirty="0" smtClean="0"/>
              <a:t>Compétences émotionnelles, M. </a:t>
            </a:r>
            <a:r>
              <a:rPr lang="fr-BE" altLang="fr-FR" sz="2400" dirty="0" err="1" smtClean="0"/>
              <a:t>Mikolajzack</a:t>
            </a:r>
            <a:r>
              <a:rPr lang="fr-BE" altLang="fr-FR" sz="2400" dirty="0" smtClean="0"/>
              <a:t>, </a:t>
            </a:r>
            <a:r>
              <a:rPr lang="fr-BE" altLang="fr-FR" sz="2400" dirty="0" err="1" smtClean="0"/>
              <a:t>Dunod</a:t>
            </a:r>
            <a:r>
              <a:rPr lang="fr-BE" altLang="fr-FR" sz="2400" dirty="0" smtClean="0"/>
              <a:t>, 2010</a:t>
            </a:r>
          </a:p>
          <a:p>
            <a:endParaRPr lang="fr-BE" altLang="fr-FR" dirty="0" smtClean="0"/>
          </a:p>
          <a:p>
            <a:endParaRPr lang="fr-BE" dirty="0"/>
          </a:p>
        </p:txBody>
      </p:sp>
      <p:sp>
        <p:nvSpPr>
          <p:cNvPr id="2" name="Espace réservé du pied de page 1"/>
          <p:cNvSpPr>
            <a:spLocks noGrp="1"/>
          </p:cNvSpPr>
          <p:nvPr>
            <p:ph type="ftr" sz="quarter" idx="11"/>
          </p:nvPr>
        </p:nvSpPr>
        <p:spPr/>
        <p:txBody>
          <a:bodyPr/>
          <a:lstStyle/>
          <a:p>
            <a:r>
              <a:rPr lang="fr-BE" smtClean="0"/>
              <a:t>27 mars 2019</a:t>
            </a:r>
            <a:endParaRPr lang="fr-BE"/>
          </a:p>
        </p:txBody>
      </p:sp>
      <p:pic>
        <p:nvPicPr>
          <p:cNvPr id="6" name="Picture 4" descr="RÃ©sultat de recherche d'images pour &quot;caricatures management&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4509120"/>
            <a:ext cx="1371837" cy="896652"/>
          </a:xfrm>
          <a:prstGeom prst="rect">
            <a:avLst/>
          </a:prstGeom>
          <a:noFill/>
          <a:extLst>
            <a:ext uri="{909E8E84-426E-40DD-AFC4-6F175D3DCCD1}">
              <a14:hiddenFill xmlns:a14="http://schemas.microsoft.com/office/drawing/2010/main">
                <a:solidFill>
                  <a:srgbClr val="FFFFFF"/>
                </a:solidFill>
              </a14:hiddenFill>
            </a:ext>
          </a:extLst>
        </p:spPr>
      </p:pic>
      <p:sp>
        <p:nvSpPr>
          <p:cNvPr id="8" name="Pensées 7"/>
          <p:cNvSpPr/>
          <p:nvPr/>
        </p:nvSpPr>
        <p:spPr>
          <a:xfrm>
            <a:off x="5652120" y="3611546"/>
            <a:ext cx="1403648" cy="646273"/>
          </a:xfrm>
          <a:prstGeom prst="cloudCallout">
            <a:avLst>
              <a:gd name="adj1" fmla="val 30696"/>
              <a:gd name="adj2" fmla="val 83644"/>
            </a:avLst>
          </a:prstGeom>
          <a:solidFill>
            <a:schemeClr val="accent2">
              <a:lumMod val="60000"/>
              <a:lumOff val="4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200" b="1" dirty="0">
                <a:solidFill>
                  <a:schemeClr val="tx1"/>
                </a:solidFill>
              </a:rPr>
              <a:t>C</a:t>
            </a:r>
            <a:r>
              <a:rPr lang="fr-BE" sz="1200" b="1" dirty="0" smtClean="0">
                <a:solidFill>
                  <a:schemeClr val="tx1"/>
                </a:solidFill>
              </a:rPr>
              <a:t>hamp institutionnel </a:t>
            </a:r>
            <a:endParaRPr lang="fr-BE" sz="1200" b="1" dirty="0">
              <a:solidFill>
                <a:schemeClr val="tx1"/>
              </a:solidFill>
            </a:endParaRPr>
          </a:p>
        </p:txBody>
      </p:sp>
      <p:sp>
        <p:nvSpPr>
          <p:cNvPr id="9" name="Pensées 8"/>
          <p:cNvSpPr/>
          <p:nvPr/>
        </p:nvSpPr>
        <p:spPr>
          <a:xfrm>
            <a:off x="6156176" y="3068960"/>
            <a:ext cx="2232248" cy="542586"/>
          </a:xfrm>
          <a:prstGeom prst="cloudCallout">
            <a:avLst>
              <a:gd name="adj1" fmla="val -14802"/>
              <a:gd name="adj2" fmla="val 19523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200" b="1" dirty="0" smtClean="0">
                <a:solidFill>
                  <a:schemeClr val="tx1"/>
                </a:solidFill>
              </a:rPr>
              <a:t>Comprendre </a:t>
            </a:r>
          </a:p>
          <a:p>
            <a:pPr algn="ctr"/>
            <a:r>
              <a:rPr lang="fr-BE" sz="1200" b="1" dirty="0">
                <a:solidFill>
                  <a:schemeClr val="tx1"/>
                </a:solidFill>
              </a:rPr>
              <a:t>l</a:t>
            </a:r>
            <a:r>
              <a:rPr lang="fr-BE" sz="1200" b="1" dirty="0" smtClean="0">
                <a:solidFill>
                  <a:schemeClr val="tx1"/>
                </a:solidFill>
              </a:rPr>
              <a:t>e système  </a:t>
            </a:r>
            <a:endParaRPr lang="fr-BE" sz="1200" b="1" dirty="0">
              <a:solidFill>
                <a:schemeClr val="tx1"/>
              </a:solidFill>
            </a:endParaRPr>
          </a:p>
        </p:txBody>
      </p:sp>
      <p:sp>
        <p:nvSpPr>
          <p:cNvPr id="10" name="Pensées 9"/>
          <p:cNvSpPr/>
          <p:nvPr/>
        </p:nvSpPr>
        <p:spPr>
          <a:xfrm rot="793731">
            <a:off x="7405797" y="3693173"/>
            <a:ext cx="1083507" cy="654602"/>
          </a:xfrm>
          <a:prstGeom prst="cloudCallout">
            <a:avLst>
              <a:gd name="adj1" fmla="val -65239"/>
              <a:gd name="adj2" fmla="val 9706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b="1" dirty="0" smtClean="0">
                <a:solidFill>
                  <a:schemeClr val="tx1"/>
                </a:solidFill>
              </a:rPr>
              <a:t>…</a:t>
            </a:r>
          </a:p>
          <a:p>
            <a:pPr algn="ctr"/>
            <a:r>
              <a:rPr lang="fr-BE" sz="1600" b="1" dirty="0" smtClean="0">
                <a:solidFill>
                  <a:schemeClr val="tx1"/>
                </a:solidFill>
              </a:rPr>
              <a:t>Agir !</a:t>
            </a:r>
            <a:endParaRPr lang="fr-BE" sz="1600" b="1" dirty="0">
              <a:solidFill>
                <a:schemeClr val="tx1"/>
              </a:solidFill>
            </a:endParaRPr>
          </a:p>
        </p:txBody>
      </p:sp>
      <p:sp>
        <p:nvSpPr>
          <p:cNvPr id="11" name="Pensées 10"/>
          <p:cNvSpPr/>
          <p:nvPr/>
        </p:nvSpPr>
        <p:spPr>
          <a:xfrm>
            <a:off x="7477825" y="2036979"/>
            <a:ext cx="1666175" cy="1031981"/>
          </a:xfrm>
          <a:prstGeom prst="cloudCallout">
            <a:avLst>
              <a:gd name="adj1" fmla="val -83200"/>
              <a:gd name="adj2" fmla="val 19570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200" b="1" dirty="0" smtClean="0">
                <a:solidFill>
                  <a:schemeClr val="tx1"/>
                </a:solidFill>
              </a:rPr>
              <a:t>synergies bien-être collectif</a:t>
            </a:r>
          </a:p>
        </p:txBody>
      </p:sp>
    </p:spTree>
    <p:extLst>
      <p:ext uri="{BB962C8B-B14F-4D97-AF65-F5344CB8AC3E}">
        <p14:creationId xmlns:p14="http://schemas.microsoft.com/office/powerpoint/2010/main" val="2554617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pPr>
              <a:defRPr/>
            </a:pPr>
            <a:r>
              <a:rPr lang="fr-BE" smtClean="0"/>
              <a:t>27 mars 2019</a:t>
            </a:r>
            <a:endParaRPr lang="fr-BE"/>
          </a:p>
        </p:txBody>
      </p:sp>
      <p:sp>
        <p:nvSpPr>
          <p:cNvPr id="5" name="Pensées 4"/>
          <p:cNvSpPr/>
          <p:nvPr/>
        </p:nvSpPr>
        <p:spPr>
          <a:xfrm>
            <a:off x="3419872" y="173752"/>
            <a:ext cx="4529388" cy="3240360"/>
          </a:xfrm>
          <a:prstGeom prst="cloudCallout">
            <a:avLst>
              <a:gd name="adj1" fmla="val -20134"/>
              <a:gd name="adj2" fmla="val 101384"/>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b="1" dirty="0" smtClean="0">
                <a:solidFill>
                  <a:schemeClr val="tx1"/>
                </a:solidFill>
              </a:rPr>
              <a:t>Bien-être:</a:t>
            </a:r>
          </a:p>
          <a:p>
            <a:pPr algn="ctr"/>
            <a:r>
              <a:rPr lang="fr-BE" b="1" dirty="0">
                <a:solidFill>
                  <a:schemeClr val="tx1"/>
                </a:solidFill>
              </a:rPr>
              <a:t>« un état d'esprit caractérisé par une harmonie satisfaisante entre d'un côté les aptitudes, les besoins et les aspirations du travailleur et de l'autre les contraintes et les possibilités du milieu de travail </a:t>
            </a:r>
            <a:r>
              <a:rPr lang="fr-BE" b="1" dirty="0" smtClean="0">
                <a:solidFill>
                  <a:schemeClr val="tx1"/>
                </a:solidFill>
              </a:rPr>
              <a:t>» (OMS)</a:t>
            </a:r>
            <a:r>
              <a:rPr lang="fr-BE" b="1" dirty="0">
                <a:solidFill>
                  <a:schemeClr val="tx1"/>
                </a:solidFill>
              </a:rPr>
              <a:t> </a:t>
            </a:r>
          </a:p>
          <a:p>
            <a:pPr algn="ctr"/>
            <a:r>
              <a:rPr lang="fr-BE" b="1" dirty="0" smtClean="0">
                <a:solidFill>
                  <a:schemeClr val="tx1"/>
                </a:solidFill>
              </a:rPr>
              <a:t> </a:t>
            </a:r>
            <a:endParaRPr lang="fr-BE" b="1" dirty="0">
              <a:solidFill>
                <a:schemeClr val="tx1"/>
              </a:solidFill>
            </a:endParaRPr>
          </a:p>
        </p:txBody>
      </p:sp>
      <p:sp>
        <p:nvSpPr>
          <p:cNvPr id="6" name="Pensées 5"/>
          <p:cNvSpPr/>
          <p:nvPr/>
        </p:nvSpPr>
        <p:spPr>
          <a:xfrm>
            <a:off x="16396" y="908720"/>
            <a:ext cx="3960440" cy="4305592"/>
          </a:xfrm>
          <a:prstGeom prst="cloudCallout">
            <a:avLst>
              <a:gd name="adj1" fmla="val 55234"/>
              <a:gd name="adj2" fmla="val 42618"/>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smtClean="0"/>
          </a:p>
          <a:p>
            <a:pPr algn="ctr"/>
            <a:r>
              <a:rPr lang="fr-BE" sz="2000" b="1" dirty="0" smtClean="0">
                <a:solidFill>
                  <a:schemeClr val="tx1"/>
                </a:solidFill>
              </a:rPr>
              <a:t>Synergie </a:t>
            </a:r>
            <a:endParaRPr lang="fr-BE" sz="2000" b="1" dirty="0">
              <a:solidFill>
                <a:schemeClr val="tx1"/>
              </a:solidFill>
            </a:endParaRPr>
          </a:p>
          <a:p>
            <a:pPr algn="ctr"/>
            <a:r>
              <a:rPr lang="fr-BE" sz="2000" b="1" i="1" dirty="0" smtClean="0">
                <a:solidFill>
                  <a:schemeClr val="tx1"/>
                </a:solidFill>
              </a:rPr>
              <a:t>(grec</a:t>
            </a:r>
            <a:r>
              <a:rPr lang="fr-BE" sz="2000" b="1" i="1" dirty="0">
                <a:solidFill>
                  <a:schemeClr val="tx1"/>
                </a:solidFill>
              </a:rPr>
              <a:t> </a:t>
            </a:r>
            <a:r>
              <a:rPr lang="fr-BE" sz="2000" b="1" i="1" dirty="0" err="1">
                <a:solidFill>
                  <a:schemeClr val="tx1"/>
                </a:solidFill>
              </a:rPr>
              <a:t>sunergia</a:t>
            </a:r>
            <a:r>
              <a:rPr lang="fr-BE" sz="2000" b="1" i="1" dirty="0">
                <a:solidFill>
                  <a:schemeClr val="tx1"/>
                </a:solidFill>
              </a:rPr>
              <a:t>, </a:t>
            </a:r>
            <a:endParaRPr lang="fr-BE" sz="2000" b="1" i="1" dirty="0" smtClean="0">
              <a:solidFill>
                <a:schemeClr val="tx1"/>
              </a:solidFill>
            </a:endParaRPr>
          </a:p>
          <a:p>
            <a:pPr algn="ctr"/>
            <a:r>
              <a:rPr lang="fr-BE" sz="2000" b="1" i="1" dirty="0">
                <a:solidFill>
                  <a:schemeClr val="tx1"/>
                </a:solidFill>
              </a:rPr>
              <a:t>c</a:t>
            </a:r>
            <a:r>
              <a:rPr lang="fr-BE" sz="2000" b="1" i="1" dirty="0" smtClean="0">
                <a:solidFill>
                  <a:schemeClr val="tx1"/>
                </a:solidFill>
              </a:rPr>
              <a:t>oopération):</a:t>
            </a:r>
            <a:endParaRPr lang="fr-BE" sz="2000" b="1" i="1" dirty="0">
              <a:solidFill>
                <a:schemeClr val="tx1"/>
              </a:solidFill>
            </a:endParaRPr>
          </a:p>
          <a:p>
            <a:pPr algn="ctr"/>
            <a:r>
              <a:rPr lang="fr-BE" sz="2000" b="1" dirty="0" smtClean="0">
                <a:solidFill>
                  <a:schemeClr val="tx1"/>
                </a:solidFill>
              </a:rPr>
              <a:t>Action où l’effet cumulatif de deux composants est plus important que la somme des effets individuels de composants </a:t>
            </a:r>
            <a:endParaRPr lang="fr-BE" sz="2000" b="1" dirty="0">
              <a:solidFill>
                <a:schemeClr val="tx1"/>
              </a:solidFill>
            </a:endParaRPr>
          </a:p>
        </p:txBody>
      </p:sp>
      <p:sp>
        <p:nvSpPr>
          <p:cNvPr id="7" name="Pensées 6"/>
          <p:cNvSpPr/>
          <p:nvPr/>
        </p:nvSpPr>
        <p:spPr>
          <a:xfrm>
            <a:off x="5403650" y="2708920"/>
            <a:ext cx="3456384" cy="1986448"/>
          </a:xfrm>
          <a:prstGeom prst="cloudCallout">
            <a:avLst>
              <a:gd name="adj1" fmla="val -83200"/>
              <a:gd name="adj2" fmla="val 7202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b="1" dirty="0" smtClean="0">
                <a:solidFill>
                  <a:schemeClr val="tx1"/>
                </a:solidFill>
              </a:rPr>
              <a:t>Collectif:</a:t>
            </a:r>
          </a:p>
          <a:p>
            <a:pPr algn="ctr"/>
            <a:r>
              <a:rPr lang="fr-BE" b="1" dirty="0" smtClean="0">
                <a:solidFill>
                  <a:schemeClr val="tx1"/>
                </a:solidFill>
              </a:rPr>
              <a:t>Qui concerne toutes les personnes d’un groupe déterminé </a:t>
            </a:r>
            <a:endParaRPr lang="fr-BE" b="1" dirty="0">
              <a:solidFill>
                <a:schemeClr val="tx1"/>
              </a:solidFill>
            </a:endParaRPr>
          </a:p>
        </p:txBody>
      </p:sp>
      <p:sp>
        <p:nvSpPr>
          <p:cNvPr id="8" name="Pensées 7"/>
          <p:cNvSpPr/>
          <p:nvPr/>
        </p:nvSpPr>
        <p:spPr>
          <a:xfrm>
            <a:off x="5280992" y="4221088"/>
            <a:ext cx="3456384" cy="1986448"/>
          </a:xfrm>
          <a:prstGeom prst="cloudCallout">
            <a:avLst>
              <a:gd name="adj1" fmla="val -73830"/>
              <a:gd name="adj2" fmla="val -3735"/>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b="1" dirty="0" smtClean="0">
                <a:solidFill>
                  <a:schemeClr val="tx1"/>
                </a:solidFill>
              </a:rPr>
              <a:t>Champs d’action ?  </a:t>
            </a:r>
            <a:endParaRPr lang="fr-BE" b="1" dirty="0">
              <a:solidFill>
                <a:schemeClr val="tx1"/>
              </a:solidFill>
            </a:endParaRPr>
          </a:p>
        </p:txBody>
      </p:sp>
      <p:sp>
        <p:nvSpPr>
          <p:cNvPr id="9" name="Pensées 8"/>
          <p:cNvSpPr/>
          <p:nvPr/>
        </p:nvSpPr>
        <p:spPr>
          <a:xfrm>
            <a:off x="683568" y="4726200"/>
            <a:ext cx="3456384" cy="1986448"/>
          </a:xfrm>
          <a:prstGeom prst="cloudCallout">
            <a:avLst>
              <a:gd name="adj1" fmla="val 56242"/>
              <a:gd name="adj2" fmla="val -28669"/>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b="1" dirty="0" smtClean="0">
                <a:solidFill>
                  <a:schemeClr val="bg1"/>
                </a:solidFill>
              </a:rPr>
              <a:t>De quoi parlons-nous?</a:t>
            </a:r>
            <a:endParaRPr lang="fr-BE" b="1" dirty="0">
              <a:solidFill>
                <a:schemeClr val="bg1"/>
              </a:solidFill>
            </a:endParaRPr>
          </a:p>
        </p:txBody>
      </p:sp>
    </p:spTree>
    <p:extLst>
      <p:ext uri="{BB962C8B-B14F-4D97-AF65-F5344CB8AC3E}">
        <p14:creationId xmlns:p14="http://schemas.microsoft.com/office/powerpoint/2010/main" val="1448325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txBody>
          <a:bodyPr/>
          <a:lstStyle/>
          <a:p>
            <a:r>
              <a:rPr lang="fr-BE" sz="3200" dirty="0" smtClean="0"/>
              <a:t>Champs d’action ?  </a:t>
            </a:r>
            <a:endParaRPr lang="fr-BE" sz="3200" dirty="0"/>
          </a:p>
        </p:txBody>
      </p:sp>
      <p:pic>
        <p:nvPicPr>
          <p:cNvPr id="5" name="Picture 4" descr="RÃ©sultat de recherche d'images pour &quot;caricatures management&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3532" y="2189269"/>
            <a:ext cx="6097483" cy="3985402"/>
          </a:xfrm>
          <a:prstGeom prst="rect">
            <a:avLst/>
          </a:prstGeom>
          <a:noFill/>
          <a:extLst>
            <a:ext uri="{909E8E84-426E-40DD-AFC4-6F175D3DCCD1}">
              <a14:hiddenFill xmlns:a14="http://schemas.microsoft.com/office/drawing/2010/main">
                <a:solidFill>
                  <a:srgbClr val="FFFFFF"/>
                </a:solidFill>
              </a14:hiddenFill>
            </a:ext>
          </a:extLst>
        </p:spPr>
      </p:pic>
      <p:sp>
        <p:nvSpPr>
          <p:cNvPr id="8" name="Pensées 7"/>
          <p:cNvSpPr/>
          <p:nvPr/>
        </p:nvSpPr>
        <p:spPr>
          <a:xfrm>
            <a:off x="4074254" y="1124411"/>
            <a:ext cx="2061100" cy="1026404"/>
          </a:xfrm>
          <a:prstGeom prst="cloudCallout">
            <a:avLst>
              <a:gd name="adj1" fmla="val -61515"/>
              <a:gd name="adj2" fmla="val 132972"/>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b="1" dirty="0" smtClean="0">
                <a:solidFill>
                  <a:schemeClr val="tx1"/>
                </a:solidFill>
              </a:rPr>
              <a:t>Individuel?</a:t>
            </a:r>
            <a:endParaRPr lang="fr-BE" b="1" dirty="0">
              <a:solidFill>
                <a:schemeClr val="tx1"/>
              </a:solidFill>
            </a:endParaRPr>
          </a:p>
        </p:txBody>
      </p:sp>
      <p:sp>
        <p:nvSpPr>
          <p:cNvPr id="9" name="Pensées 8"/>
          <p:cNvSpPr/>
          <p:nvPr/>
        </p:nvSpPr>
        <p:spPr>
          <a:xfrm>
            <a:off x="1737920" y="908756"/>
            <a:ext cx="2722073" cy="1026404"/>
          </a:xfrm>
          <a:prstGeom prst="cloudCallout">
            <a:avLst>
              <a:gd name="adj1" fmla="val 24406"/>
              <a:gd name="adj2" fmla="val 151587"/>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b="1" dirty="0" smtClean="0">
                <a:solidFill>
                  <a:schemeClr val="tx1"/>
                </a:solidFill>
              </a:rPr>
              <a:t>Interpersonnel ?</a:t>
            </a:r>
            <a:endParaRPr lang="fr-BE" b="1" dirty="0">
              <a:solidFill>
                <a:schemeClr val="tx1"/>
              </a:solidFill>
            </a:endParaRPr>
          </a:p>
        </p:txBody>
      </p:sp>
      <p:sp>
        <p:nvSpPr>
          <p:cNvPr id="10" name="Pensées 9"/>
          <p:cNvSpPr/>
          <p:nvPr/>
        </p:nvSpPr>
        <p:spPr>
          <a:xfrm>
            <a:off x="331853" y="1676067"/>
            <a:ext cx="2722073" cy="1026404"/>
          </a:xfrm>
          <a:prstGeom prst="cloudCallout">
            <a:avLst>
              <a:gd name="adj1" fmla="val 53486"/>
              <a:gd name="adj2" fmla="val 78456"/>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b="1" dirty="0" smtClean="0">
                <a:solidFill>
                  <a:schemeClr val="tx1"/>
                </a:solidFill>
              </a:rPr>
              <a:t>Groupal  ?</a:t>
            </a:r>
            <a:endParaRPr lang="fr-BE" b="1" dirty="0">
              <a:solidFill>
                <a:schemeClr val="tx1"/>
              </a:solidFill>
            </a:endParaRPr>
          </a:p>
        </p:txBody>
      </p:sp>
      <p:sp>
        <p:nvSpPr>
          <p:cNvPr id="11" name="Pensées 10"/>
          <p:cNvSpPr/>
          <p:nvPr/>
        </p:nvSpPr>
        <p:spPr>
          <a:xfrm>
            <a:off x="68854" y="2492896"/>
            <a:ext cx="2722073" cy="1026404"/>
          </a:xfrm>
          <a:prstGeom prst="cloudCallout">
            <a:avLst>
              <a:gd name="adj1" fmla="val 57998"/>
              <a:gd name="adj2" fmla="val 15961"/>
            </a:avLst>
          </a:prstGeom>
          <a:solidFill>
            <a:schemeClr val="accent2">
              <a:lumMod val="60000"/>
              <a:lumOff val="4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b="1" dirty="0" smtClean="0">
                <a:solidFill>
                  <a:schemeClr val="tx1"/>
                </a:solidFill>
              </a:rPr>
              <a:t>Institutionnel ?</a:t>
            </a:r>
            <a:endParaRPr lang="fr-BE" b="1" dirty="0">
              <a:solidFill>
                <a:schemeClr val="tx1"/>
              </a:solidFill>
            </a:endParaRPr>
          </a:p>
        </p:txBody>
      </p:sp>
      <p:sp>
        <p:nvSpPr>
          <p:cNvPr id="3" name="Espace réservé du pied de page 2"/>
          <p:cNvSpPr>
            <a:spLocks noGrp="1"/>
          </p:cNvSpPr>
          <p:nvPr>
            <p:ph type="ftr" sz="quarter" idx="11"/>
          </p:nvPr>
        </p:nvSpPr>
        <p:spPr/>
        <p:txBody>
          <a:bodyPr/>
          <a:lstStyle/>
          <a:p>
            <a:pPr>
              <a:defRPr/>
            </a:pPr>
            <a:r>
              <a:rPr lang="fr-BE" smtClean="0"/>
              <a:t>27 mars 2019</a:t>
            </a:r>
            <a:endParaRPr lang="fr-BE"/>
          </a:p>
        </p:txBody>
      </p:sp>
      <p:sp>
        <p:nvSpPr>
          <p:cNvPr id="12" name="Pensées 11"/>
          <p:cNvSpPr/>
          <p:nvPr/>
        </p:nvSpPr>
        <p:spPr>
          <a:xfrm>
            <a:off x="2806900" y="6896"/>
            <a:ext cx="4069355" cy="993224"/>
          </a:xfrm>
          <a:prstGeom prst="cloudCallout">
            <a:avLst>
              <a:gd name="adj1" fmla="val -41031"/>
              <a:gd name="adj2" fmla="val 258071"/>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b="1" dirty="0" smtClean="0">
                <a:solidFill>
                  <a:schemeClr val="tx1"/>
                </a:solidFill>
              </a:rPr>
              <a:t>Champs d’action </a:t>
            </a:r>
            <a:endParaRPr lang="fr-BE" b="1" dirty="0">
              <a:solidFill>
                <a:schemeClr val="tx1"/>
              </a:solidFill>
            </a:endParaRPr>
          </a:p>
        </p:txBody>
      </p:sp>
      <p:sp>
        <p:nvSpPr>
          <p:cNvPr id="13" name="Pensées 12"/>
          <p:cNvSpPr/>
          <p:nvPr/>
        </p:nvSpPr>
        <p:spPr>
          <a:xfrm>
            <a:off x="133573" y="3717031"/>
            <a:ext cx="2657354" cy="2457639"/>
          </a:xfrm>
          <a:prstGeom prst="cloudCallout">
            <a:avLst>
              <a:gd name="adj1" fmla="val 54772"/>
              <a:gd name="adj2" fmla="val -52403"/>
            </a:avLst>
          </a:prstGeom>
          <a:solidFill>
            <a:srgbClr val="92D05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b="1" dirty="0" smtClean="0">
                <a:solidFill>
                  <a:schemeClr val="tx1"/>
                </a:solidFill>
              </a:rPr>
              <a:t>Synergies … bien-être collectif  des  acteurs de l’enseignement supérieur </a:t>
            </a:r>
            <a:endParaRPr lang="fr-BE" b="1" dirty="0">
              <a:solidFill>
                <a:schemeClr val="tx1"/>
              </a:solidFill>
            </a:endParaRPr>
          </a:p>
        </p:txBody>
      </p:sp>
    </p:spTree>
    <p:extLst>
      <p:ext uri="{BB962C8B-B14F-4D97-AF65-F5344CB8AC3E}">
        <p14:creationId xmlns:p14="http://schemas.microsoft.com/office/powerpoint/2010/main" val="3895860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txBody>
          <a:bodyPr/>
          <a:lstStyle/>
          <a:p>
            <a:r>
              <a:rPr lang="fr-BE" sz="3200" dirty="0" smtClean="0"/>
              <a:t>Champ institutionnel   </a:t>
            </a:r>
            <a:endParaRPr lang="fr-BE" sz="3200" dirty="0"/>
          </a:p>
        </p:txBody>
      </p:sp>
      <p:pic>
        <p:nvPicPr>
          <p:cNvPr id="5" name="Picture 4" descr="RÃ©sultat de recherche d'images pour &quot;caricatures management&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6925" y="1844824"/>
            <a:ext cx="6940644" cy="4536504"/>
          </a:xfrm>
          <a:prstGeom prst="rect">
            <a:avLst/>
          </a:prstGeom>
          <a:noFill/>
          <a:extLst>
            <a:ext uri="{909E8E84-426E-40DD-AFC4-6F175D3DCCD1}">
              <a14:hiddenFill xmlns:a14="http://schemas.microsoft.com/office/drawing/2010/main">
                <a:solidFill>
                  <a:srgbClr val="FFFFFF"/>
                </a:solidFill>
              </a14:hiddenFill>
            </a:ext>
          </a:extLst>
        </p:spPr>
      </p:pic>
      <p:sp>
        <p:nvSpPr>
          <p:cNvPr id="10" name="Pensées 9"/>
          <p:cNvSpPr/>
          <p:nvPr/>
        </p:nvSpPr>
        <p:spPr>
          <a:xfrm>
            <a:off x="1475656" y="-11789"/>
            <a:ext cx="4968552" cy="1577727"/>
          </a:xfrm>
          <a:prstGeom prst="cloudCallout">
            <a:avLst>
              <a:gd name="adj1" fmla="val -14802"/>
              <a:gd name="adj2" fmla="val 13554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b="1" dirty="0" smtClean="0">
                <a:solidFill>
                  <a:schemeClr val="tx1"/>
                </a:solidFill>
              </a:rPr>
              <a:t>Comprendre </a:t>
            </a:r>
          </a:p>
          <a:p>
            <a:pPr algn="ctr"/>
            <a:r>
              <a:rPr lang="fr-BE" b="1" dirty="0">
                <a:solidFill>
                  <a:schemeClr val="tx1"/>
                </a:solidFill>
              </a:rPr>
              <a:t>l</a:t>
            </a:r>
            <a:r>
              <a:rPr lang="fr-BE" b="1" dirty="0" smtClean="0">
                <a:solidFill>
                  <a:schemeClr val="tx1"/>
                </a:solidFill>
              </a:rPr>
              <a:t>e système  ?</a:t>
            </a:r>
            <a:endParaRPr lang="fr-BE" b="1" dirty="0">
              <a:solidFill>
                <a:schemeClr val="tx1"/>
              </a:solidFill>
            </a:endParaRPr>
          </a:p>
        </p:txBody>
      </p:sp>
      <p:sp>
        <p:nvSpPr>
          <p:cNvPr id="3" name="Rectangle 2"/>
          <p:cNvSpPr/>
          <p:nvPr/>
        </p:nvSpPr>
        <p:spPr>
          <a:xfrm>
            <a:off x="4572000" y="1672728"/>
            <a:ext cx="4392488" cy="47085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4" name="Pensées 3"/>
          <p:cNvSpPr/>
          <p:nvPr/>
        </p:nvSpPr>
        <p:spPr>
          <a:xfrm>
            <a:off x="5508104" y="812962"/>
            <a:ext cx="2808312" cy="3012081"/>
          </a:xfrm>
          <a:prstGeom prst="cloudCallout">
            <a:avLst>
              <a:gd name="adj1" fmla="val -114971"/>
              <a:gd name="adj2" fmla="val 1160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b="1" dirty="0" smtClean="0">
              <a:solidFill>
                <a:schemeClr val="tx1"/>
              </a:solidFill>
            </a:endParaRPr>
          </a:p>
          <a:p>
            <a:pPr algn="ctr"/>
            <a:endParaRPr lang="fr-BE" b="1" dirty="0">
              <a:solidFill>
                <a:schemeClr val="tx1"/>
              </a:solidFill>
            </a:endParaRPr>
          </a:p>
          <a:p>
            <a:pPr algn="ctr"/>
            <a:r>
              <a:rPr lang="fr-BE" sz="1600" b="1" i="1" dirty="0" smtClean="0">
                <a:solidFill>
                  <a:schemeClr val="tx1"/>
                </a:solidFill>
              </a:rPr>
              <a:t>…</a:t>
            </a:r>
          </a:p>
          <a:p>
            <a:pPr algn="ctr"/>
            <a:r>
              <a:rPr lang="fr-BE" sz="1600" b="1" i="1" dirty="0" smtClean="0">
                <a:solidFill>
                  <a:srgbClr val="0070C0"/>
                </a:solidFill>
              </a:rPr>
              <a:t>Crozier</a:t>
            </a:r>
          </a:p>
          <a:p>
            <a:pPr algn="ctr"/>
            <a:r>
              <a:rPr lang="fr-BE" sz="1600" b="1" i="1" dirty="0" smtClean="0">
                <a:solidFill>
                  <a:srgbClr val="0070C0"/>
                </a:solidFill>
              </a:rPr>
              <a:t>Mintzberg</a:t>
            </a:r>
          </a:p>
          <a:p>
            <a:pPr algn="ctr"/>
            <a:r>
              <a:rPr lang="fr-BE" sz="1600" b="1" i="1" dirty="0" smtClean="0">
                <a:solidFill>
                  <a:srgbClr val="0070C0"/>
                </a:solidFill>
              </a:rPr>
              <a:t>Boltanski et Thévenot</a:t>
            </a:r>
          </a:p>
          <a:p>
            <a:pPr algn="ctr"/>
            <a:r>
              <a:rPr lang="fr-BE" sz="1600" b="1" i="1" dirty="0" err="1" smtClean="0">
                <a:solidFill>
                  <a:srgbClr val="0070C0"/>
                </a:solidFill>
              </a:rPr>
              <a:t>Hofstede</a:t>
            </a:r>
            <a:endParaRPr lang="fr-BE" sz="1600" b="1" i="1" dirty="0" smtClean="0">
              <a:solidFill>
                <a:srgbClr val="0070C0"/>
              </a:solidFill>
            </a:endParaRPr>
          </a:p>
          <a:p>
            <a:pPr algn="ctr"/>
            <a:r>
              <a:rPr lang="fr-BE" sz="1600" b="1" i="1" dirty="0" err="1" smtClean="0">
                <a:solidFill>
                  <a:srgbClr val="0070C0"/>
                </a:solidFill>
              </a:rPr>
              <a:t>Autissier</a:t>
            </a:r>
            <a:r>
              <a:rPr lang="fr-BE" sz="1600" b="1" i="1" dirty="0" smtClean="0">
                <a:solidFill>
                  <a:srgbClr val="0070C0"/>
                </a:solidFill>
              </a:rPr>
              <a:t> </a:t>
            </a:r>
            <a:endParaRPr lang="fr-BE" sz="1600" b="1" i="1" dirty="0">
              <a:solidFill>
                <a:srgbClr val="0070C0"/>
              </a:solidFill>
            </a:endParaRPr>
          </a:p>
          <a:p>
            <a:pPr algn="ctr"/>
            <a:r>
              <a:rPr lang="fr-BE" sz="1600" b="1" i="1" dirty="0" smtClean="0">
                <a:solidFill>
                  <a:srgbClr val="0070C0"/>
                </a:solidFill>
              </a:rPr>
              <a:t>Vas</a:t>
            </a:r>
          </a:p>
          <a:p>
            <a:pPr algn="ctr"/>
            <a:r>
              <a:rPr lang="fr-BE" sz="1600" b="1" i="1" dirty="0" err="1" smtClean="0">
                <a:solidFill>
                  <a:srgbClr val="0070C0"/>
                </a:solidFill>
              </a:rPr>
              <a:t>Pichault</a:t>
            </a:r>
            <a:endParaRPr lang="fr-BE" sz="1600" b="1" i="1" dirty="0" smtClean="0">
              <a:solidFill>
                <a:srgbClr val="0070C0"/>
              </a:solidFill>
            </a:endParaRPr>
          </a:p>
          <a:p>
            <a:pPr algn="ctr"/>
            <a:r>
              <a:rPr lang="fr-BE" sz="1600" b="1" i="1" dirty="0" smtClean="0">
                <a:solidFill>
                  <a:srgbClr val="0070C0"/>
                </a:solidFill>
              </a:rPr>
              <a:t>Johnson</a:t>
            </a:r>
          </a:p>
          <a:p>
            <a:pPr algn="ctr"/>
            <a:r>
              <a:rPr lang="fr-BE" sz="1600" b="1" i="1" dirty="0" smtClean="0">
                <a:solidFill>
                  <a:srgbClr val="0070C0"/>
                </a:solidFill>
              </a:rPr>
              <a:t>…</a:t>
            </a:r>
          </a:p>
          <a:p>
            <a:pPr algn="ctr"/>
            <a:endParaRPr lang="fr-BE" b="1" dirty="0">
              <a:solidFill>
                <a:schemeClr val="tx1"/>
              </a:solidFill>
            </a:endParaRPr>
          </a:p>
        </p:txBody>
      </p:sp>
      <p:sp>
        <p:nvSpPr>
          <p:cNvPr id="12" name="Pensées 11"/>
          <p:cNvSpPr/>
          <p:nvPr/>
        </p:nvSpPr>
        <p:spPr>
          <a:xfrm>
            <a:off x="5128307" y="3825045"/>
            <a:ext cx="3548149" cy="2303086"/>
          </a:xfrm>
          <a:prstGeom prst="cloudCallout">
            <a:avLst>
              <a:gd name="adj1" fmla="val -86301"/>
              <a:gd name="adj2" fmla="val -5338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quelles ambitions ? </a:t>
            </a:r>
          </a:p>
          <a:p>
            <a:pPr algn="ctr"/>
            <a:r>
              <a:rPr lang="fr-BE" sz="2400" b="1" dirty="0" smtClean="0">
                <a:solidFill>
                  <a:schemeClr val="tx1"/>
                </a:solidFill>
              </a:rPr>
              <a:t>sur quel navire ?</a:t>
            </a:r>
          </a:p>
          <a:p>
            <a:pPr algn="ctr"/>
            <a:r>
              <a:rPr lang="fr-BE" sz="2400" b="1" dirty="0" smtClean="0">
                <a:solidFill>
                  <a:schemeClr val="tx1"/>
                </a:solidFill>
              </a:rPr>
              <a:t>sur quel océan ?</a:t>
            </a:r>
            <a:endParaRPr lang="fr-BE" sz="2400" b="1" dirty="0">
              <a:solidFill>
                <a:schemeClr val="tx1"/>
              </a:solidFill>
            </a:endParaRPr>
          </a:p>
        </p:txBody>
      </p:sp>
      <p:sp>
        <p:nvSpPr>
          <p:cNvPr id="8" name="Pensées 7"/>
          <p:cNvSpPr/>
          <p:nvPr/>
        </p:nvSpPr>
        <p:spPr>
          <a:xfrm>
            <a:off x="0" y="1672729"/>
            <a:ext cx="3275856" cy="1292545"/>
          </a:xfrm>
          <a:prstGeom prst="cloudCallout">
            <a:avLst>
              <a:gd name="adj1" fmla="val 38839"/>
              <a:gd name="adj2" fmla="val 63010"/>
            </a:avLst>
          </a:prstGeom>
          <a:solidFill>
            <a:schemeClr val="accent2">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b="1" dirty="0">
                <a:solidFill>
                  <a:schemeClr val="tx1"/>
                </a:solidFill>
              </a:rPr>
              <a:t>C</a:t>
            </a:r>
            <a:r>
              <a:rPr lang="fr-BE" b="1" dirty="0" smtClean="0">
                <a:solidFill>
                  <a:schemeClr val="tx1"/>
                </a:solidFill>
              </a:rPr>
              <a:t>hamp institutionnel </a:t>
            </a:r>
            <a:endParaRPr lang="fr-BE" b="1" dirty="0">
              <a:solidFill>
                <a:schemeClr val="tx1"/>
              </a:solidFill>
            </a:endParaRPr>
          </a:p>
        </p:txBody>
      </p:sp>
      <p:sp>
        <p:nvSpPr>
          <p:cNvPr id="6" name="Espace réservé du pied de page 5"/>
          <p:cNvSpPr>
            <a:spLocks noGrp="1"/>
          </p:cNvSpPr>
          <p:nvPr>
            <p:ph type="ftr" sz="quarter" idx="11"/>
          </p:nvPr>
        </p:nvSpPr>
        <p:spPr/>
        <p:txBody>
          <a:bodyPr/>
          <a:lstStyle/>
          <a:p>
            <a:pPr>
              <a:defRPr/>
            </a:pPr>
            <a:r>
              <a:rPr lang="fr-BE" smtClean="0"/>
              <a:t>27 mars 2019</a:t>
            </a:r>
            <a:endParaRPr lang="fr-BE"/>
          </a:p>
        </p:txBody>
      </p:sp>
    </p:spTree>
    <p:extLst>
      <p:ext uri="{BB962C8B-B14F-4D97-AF65-F5344CB8AC3E}">
        <p14:creationId xmlns:p14="http://schemas.microsoft.com/office/powerpoint/2010/main" val="940099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Intention stratégique </a:t>
            </a:r>
            <a:endParaRPr lang="fr-BE" dirty="0"/>
          </a:p>
        </p:txBody>
      </p:sp>
      <p:sp>
        <p:nvSpPr>
          <p:cNvPr id="3" name="Espace réservé du pied de page 2"/>
          <p:cNvSpPr>
            <a:spLocks noGrp="1"/>
          </p:cNvSpPr>
          <p:nvPr>
            <p:ph type="ftr" sz="quarter" idx="11"/>
          </p:nvPr>
        </p:nvSpPr>
        <p:spPr/>
        <p:txBody>
          <a:bodyPr/>
          <a:lstStyle/>
          <a:p>
            <a:pPr>
              <a:defRPr/>
            </a:pPr>
            <a:r>
              <a:rPr lang="fr-BE" smtClean="0"/>
              <a:t>27 mars 2019</a:t>
            </a:r>
            <a:endParaRPr lang="fr-BE"/>
          </a:p>
        </p:txBody>
      </p:sp>
      <p:sp>
        <p:nvSpPr>
          <p:cNvPr id="5" name="Pensées 4"/>
          <p:cNvSpPr/>
          <p:nvPr/>
        </p:nvSpPr>
        <p:spPr>
          <a:xfrm rot="20717298">
            <a:off x="536332" y="1100169"/>
            <a:ext cx="1692820" cy="1433711"/>
          </a:xfrm>
          <a:prstGeom prst="cloudCallout">
            <a:avLst>
              <a:gd name="adj1" fmla="val -34294"/>
              <a:gd name="adj2" fmla="val 867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b="1" dirty="0" smtClean="0">
                <a:solidFill>
                  <a:schemeClr val="tx1"/>
                </a:solidFill>
              </a:rPr>
              <a:t>…</a:t>
            </a:r>
          </a:p>
          <a:p>
            <a:pPr algn="ctr"/>
            <a:r>
              <a:rPr lang="fr-BE" sz="1600" b="1" dirty="0" smtClean="0">
                <a:solidFill>
                  <a:schemeClr val="tx1"/>
                </a:solidFill>
              </a:rPr>
              <a:t>Système  ?</a:t>
            </a:r>
            <a:endParaRPr lang="fr-BE" sz="1600" b="1" dirty="0">
              <a:solidFill>
                <a:schemeClr val="tx1"/>
              </a:solidFill>
            </a:endParaRPr>
          </a:p>
        </p:txBody>
      </p:sp>
      <p:pic>
        <p:nvPicPr>
          <p:cNvPr id="6" name="Picture 4" descr="RÃ©sultat de recherche d'images pour &quot;caricatures management&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212976"/>
            <a:ext cx="2952328" cy="1929684"/>
          </a:xfrm>
          <a:prstGeom prst="rect">
            <a:avLst/>
          </a:prstGeom>
          <a:noFill/>
          <a:extLst>
            <a:ext uri="{909E8E84-426E-40DD-AFC4-6F175D3DCCD1}">
              <a14:hiddenFill xmlns:a14="http://schemas.microsoft.com/office/drawing/2010/main">
                <a:solidFill>
                  <a:srgbClr val="FFFFFF"/>
                </a:solidFill>
              </a14:hiddenFill>
            </a:ext>
          </a:extLst>
        </p:spPr>
      </p:pic>
      <p:sp>
        <p:nvSpPr>
          <p:cNvPr id="7" name="Pensées 6"/>
          <p:cNvSpPr/>
          <p:nvPr/>
        </p:nvSpPr>
        <p:spPr>
          <a:xfrm rot="488894">
            <a:off x="5378792" y="4353973"/>
            <a:ext cx="2000405" cy="1433711"/>
          </a:xfrm>
          <a:prstGeom prst="cloudCallout">
            <a:avLst>
              <a:gd name="adj1" fmla="val -124393"/>
              <a:gd name="adj2" fmla="val -11473"/>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Valeurs  ?</a:t>
            </a:r>
            <a:endParaRPr lang="fr-BE" sz="2400" b="1" dirty="0">
              <a:solidFill>
                <a:schemeClr val="tx1"/>
              </a:solidFill>
            </a:endParaRPr>
          </a:p>
        </p:txBody>
      </p:sp>
      <p:sp>
        <p:nvSpPr>
          <p:cNvPr id="8" name="Pensées 7"/>
          <p:cNvSpPr/>
          <p:nvPr/>
        </p:nvSpPr>
        <p:spPr>
          <a:xfrm rot="803973">
            <a:off x="3227024" y="1265199"/>
            <a:ext cx="2315110" cy="1714879"/>
          </a:xfrm>
          <a:prstGeom prst="cloudCallout">
            <a:avLst>
              <a:gd name="adj1" fmla="val -80835"/>
              <a:gd name="adj2" fmla="val 89803"/>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Mission ?</a:t>
            </a:r>
            <a:endParaRPr lang="fr-BE" sz="2400" b="1" dirty="0">
              <a:solidFill>
                <a:schemeClr val="tx1"/>
              </a:solidFill>
            </a:endParaRPr>
          </a:p>
        </p:txBody>
      </p:sp>
      <p:sp>
        <p:nvSpPr>
          <p:cNvPr id="9" name="Pensées 8"/>
          <p:cNvSpPr/>
          <p:nvPr/>
        </p:nvSpPr>
        <p:spPr>
          <a:xfrm rot="1251300">
            <a:off x="5363705" y="2516240"/>
            <a:ext cx="2892350" cy="1743740"/>
          </a:xfrm>
          <a:prstGeom prst="cloudCallout">
            <a:avLst>
              <a:gd name="adj1" fmla="val -82738"/>
              <a:gd name="adj2" fmla="val 48238"/>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Vision  ?</a:t>
            </a:r>
            <a:endParaRPr lang="fr-BE" sz="2400" b="1" dirty="0">
              <a:solidFill>
                <a:schemeClr val="tx1"/>
              </a:solidFill>
            </a:endParaRPr>
          </a:p>
        </p:txBody>
      </p:sp>
      <p:sp>
        <p:nvSpPr>
          <p:cNvPr id="10" name="Pensées 9"/>
          <p:cNvSpPr/>
          <p:nvPr/>
        </p:nvSpPr>
        <p:spPr>
          <a:xfrm>
            <a:off x="1691680" y="270072"/>
            <a:ext cx="5760640" cy="1343049"/>
          </a:xfrm>
          <a:prstGeom prst="cloudCallout">
            <a:avLst>
              <a:gd name="adj1" fmla="val -35255"/>
              <a:gd name="adj2" fmla="val 190150"/>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Intention stratégique  …   ?</a:t>
            </a:r>
            <a:endParaRPr lang="fr-BE" sz="2400" b="1" dirty="0">
              <a:solidFill>
                <a:schemeClr val="tx1"/>
              </a:solidFill>
            </a:endParaRPr>
          </a:p>
        </p:txBody>
      </p:sp>
    </p:spTree>
    <p:extLst>
      <p:ext uri="{BB962C8B-B14F-4D97-AF65-F5344CB8AC3E}">
        <p14:creationId xmlns:p14="http://schemas.microsoft.com/office/powerpoint/2010/main" val="372028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45650"/>
          </a:xfrm>
        </p:spPr>
        <p:txBody>
          <a:bodyPr/>
          <a:lstStyle/>
          <a:p>
            <a:r>
              <a:rPr lang="fr-BE" sz="2800" dirty="0" smtClean="0"/>
              <a:t>Tendances </a:t>
            </a:r>
            <a:br>
              <a:rPr lang="fr-BE" sz="2800" dirty="0" smtClean="0"/>
            </a:br>
            <a:r>
              <a:rPr lang="fr-BE" sz="2800" dirty="0" smtClean="0"/>
              <a:t>de l’environnement  sur les champs …?</a:t>
            </a:r>
            <a:endParaRPr lang="fr-BE" sz="2800" dirty="0"/>
          </a:p>
        </p:txBody>
      </p:sp>
      <p:sp>
        <p:nvSpPr>
          <p:cNvPr id="3" name="Espace réservé du pied de page 2"/>
          <p:cNvSpPr>
            <a:spLocks noGrp="1"/>
          </p:cNvSpPr>
          <p:nvPr>
            <p:ph type="ftr" sz="quarter" idx="11"/>
          </p:nvPr>
        </p:nvSpPr>
        <p:spPr/>
        <p:txBody>
          <a:bodyPr/>
          <a:lstStyle/>
          <a:p>
            <a:pPr>
              <a:defRPr/>
            </a:pPr>
            <a:r>
              <a:rPr lang="fr-BE" smtClean="0"/>
              <a:t>27 mars 2019</a:t>
            </a:r>
            <a:endParaRPr lang="fr-BE"/>
          </a:p>
        </p:txBody>
      </p:sp>
      <p:sp>
        <p:nvSpPr>
          <p:cNvPr id="5" name="Pensées 4"/>
          <p:cNvSpPr/>
          <p:nvPr/>
        </p:nvSpPr>
        <p:spPr>
          <a:xfrm rot="20717298">
            <a:off x="147932" y="1513637"/>
            <a:ext cx="1692820" cy="1433711"/>
          </a:xfrm>
          <a:prstGeom prst="cloudCallout">
            <a:avLst>
              <a:gd name="adj1" fmla="val -21251"/>
              <a:gd name="adj2" fmla="val 7309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b="1" dirty="0" smtClean="0">
                <a:solidFill>
                  <a:schemeClr val="tx1"/>
                </a:solidFill>
              </a:rPr>
              <a:t>…</a:t>
            </a:r>
          </a:p>
          <a:p>
            <a:pPr algn="ctr"/>
            <a:r>
              <a:rPr lang="fr-BE" sz="1600" b="1" dirty="0" smtClean="0">
                <a:solidFill>
                  <a:schemeClr val="tx1"/>
                </a:solidFill>
              </a:rPr>
              <a:t>Système  ?</a:t>
            </a:r>
            <a:endParaRPr lang="fr-BE" sz="1600" b="1" dirty="0">
              <a:solidFill>
                <a:schemeClr val="tx1"/>
              </a:solidFill>
            </a:endParaRPr>
          </a:p>
        </p:txBody>
      </p:sp>
      <p:pic>
        <p:nvPicPr>
          <p:cNvPr id="6" name="Picture 4" descr="RÃ©sultat de recherche d'images pour &quot;caricatures management&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70847"/>
            <a:ext cx="2093210" cy="1368152"/>
          </a:xfrm>
          <a:prstGeom prst="rect">
            <a:avLst/>
          </a:prstGeom>
          <a:noFill/>
          <a:extLst>
            <a:ext uri="{909E8E84-426E-40DD-AFC4-6F175D3DCCD1}">
              <a14:hiddenFill xmlns:a14="http://schemas.microsoft.com/office/drawing/2010/main">
                <a:solidFill>
                  <a:srgbClr val="FFFFFF"/>
                </a:solidFill>
              </a14:hiddenFill>
            </a:ext>
          </a:extLst>
        </p:spPr>
      </p:pic>
      <p:sp>
        <p:nvSpPr>
          <p:cNvPr id="7" name="Pensées 6"/>
          <p:cNvSpPr/>
          <p:nvPr/>
        </p:nvSpPr>
        <p:spPr>
          <a:xfrm rot="488894">
            <a:off x="6048243" y="2447967"/>
            <a:ext cx="2808155" cy="1433711"/>
          </a:xfrm>
          <a:prstGeom prst="cloudCallout">
            <a:avLst>
              <a:gd name="adj1" fmla="val -126786"/>
              <a:gd name="adj2" fmla="val 69974"/>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Sociologique   ?</a:t>
            </a:r>
            <a:endParaRPr lang="fr-BE" sz="2400" b="1" dirty="0">
              <a:solidFill>
                <a:schemeClr val="tx1"/>
              </a:solidFill>
            </a:endParaRPr>
          </a:p>
        </p:txBody>
      </p:sp>
      <p:sp>
        <p:nvSpPr>
          <p:cNvPr id="8" name="Pensées 7"/>
          <p:cNvSpPr/>
          <p:nvPr/>
        </p:nvSpPr>
        <p:spPr>
          <a:xfrm rot="803973">
            <a:off x="1858871" y="1205032"/>
            <a:ext cx="2315110" cy="1714879"/>
          </a:xfrm>
          <a:prstGeom prst="cloudCallout">
            <a:avLst>
              <a:gd name="adj1" fmla="val -26464"/>
              <a:gd name="adj2" fmla="val 85407"/>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Politique  ?</a:t>
            </a:r>
            <a:endParaRPr lang="fr-BE" sz="2400" b="1" dirty="0">
              <a:solidFill>
                <a:schemeClr val="tx1"/>
              </a:solidFill>
            </a:endParaRPr>
          </a:p>
        </p:txBody>
      </p:sp>
      <p:sp>
        <p:nvSpPr>
          <p:cNvPr id="9" name="Pensées 8"/>
          <p:cNvSpPr/>
          <p:nvPr/>
        </p:nvSpPr>
        <p:spPr>
          <a:xfrm rot="1251300">
            <a:off x="3722550" y="1327863"/>
            <a:ext cx="2892350" cy="1743740"/>
          </a:xfrm>
          <a:prstGeom prst="cloudCallout">
            <a:avLst>
              <a:gd name="adj1" fmla="val -61552"/>
              <a:gd name="adj2" fmla="val 111904"/>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Économique   ?</a:t>
            </a:r>
            <a:endParaRPr lang="fr-BE" sz="2400" b="1" dirty="0">
              <a:solidFill>
                <a:schemeClr val="tx1"/>
              </a:solidFill>
            </a:endParaRPr>
          </a:p>
        </p:txBody>
      </p:sp>
      <p:sp>
        <p:nvSpPr>
          <p:cNvPr id="10" name="Pensées 9"/>
          <p:cNvSpPr/>
          <p:nvPr/>
        </p:nvSpPr>
        <p:spPr>
          <a:xfrm rot="488894">
            <a:off x="5354687" y="3541981"/>
            <a:ext cx="2808155" cy="1433711"/>
          </a:xfrm>
          <a:prstGeom prst="cloudCallout">
            <a:avLst>
              <a:gd name="adj1" fmla="val -146381"/>
              <a:gd name="adj2" fmla="val 23542"/>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Écologique    ?</a:t>
            </a:r>
            <a:endParaRPr lang="fr-BE" sz="2400" b="1" dirty="0">
              <a:solidFill>
                <a:schemeClr val="tx1"/>
              </a:solidFill>
            </a:endParaRPr>
          </a:p>
        </p:txBody>
      </p:sp>
      <p:sp>
        <p:nvSpPr>
          <p:cNvPr id="11" name="Pensées 10"/>
          <p:cNvSpPr/>
          <p:nvPr/>
        </p:nvSpPr>
        <p:spPr>
          <a:xfrm rot="488894">
            <a:off x="5256154" y="4556873"/>
            <a:ext cx="2808155" cy="1433711"/>
          </a:xfrm>
          <a:prstGeom prst="cloudCallout">
            <a:avLst>
              <a:gd name="adj1" fmla="val -149685"/>
              <a:gd name="adj2" fmla="val -8227"/>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Légal ?</a:t>
            </a:r>
            <a:endParaRPr lang="fr-BE" sz="2400" b="1" dirty="0">
              <a:solidFill>
                <a:schemeClr val="tx1"/>
              </a:solidFill>
            </a:endParaRPr>
          </a:p>
        </p:txBody>
      </p:sp>
      <p:sp>
        <p:nvSpPr>
          <p:cNvPr id="12" name="Pensées 11"/>
          <p:cNvSpPr/>
          <p:nvPr/>
        </p:nvSpPr>
        <p:spPr>
          <a:xfrm rot="488894">
            <a:off x="915013" y="5155318"/>
            <a:ext cx="2808155" cy="1433711"/>
          </a:xfrm>
          <a:prstGeom prst="cloudCallout">
            <a:avLst>
              <a:gd name="adj1" fmla="val -28663"/>
              <a:gd name="adj2" fmla="val -92171"/>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Concurrents    ?</a:t>
            </a:r>
            <a:endParaRPr lang="fr-BE" sz="2400" b="1" dirty="0">
              <a:solidFill>
                <a:schemeClr val="tx1"/>
              </a:solidFill>
            </a:endParaRPr>
          </a:p>
        </p:txBody>
      </p:sp>
      <p:sp>
        <p:nvSpPr>
          <p:cNvPr id="13" name="Pensées 12"/>
          <p:cNvSpPr/>
          <p:nvPr/>
        </p:nvSpPr>
        <p:spPr>
          <a:xfrm rot="488894">
            <a:off x="3199853" y="4930769"/>
            <a:ext cx="2808155" cy="1433711"/>
          </a:xfrm>
          <a:prstGeom prst="cloudCallout">
            <a:avLst>
              <a:gd name="adj1" fmla="val -76908"/>
              <a:gd name="adj2" fmla="val -60371"/>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Substituts   ?</a:t>
            </a:r>
            <a:endParaRPr lang="fr-BE" sz="2400" b="1" dirty="0">
              <a:solidFill>
                <a:schemeClr val="tx1"/>
              </a:solidFill>
            </a:endParaRPr>
          </a:p>
        </p:txBody>
      </p:sp>
      <p:sp>
        <p:nvSpPr>
          <p:cNvPr id="14" name="Pensées 13"/>
          <p:cNvSpPr/>
          <p:nvPr/>
        </p:nvSpPr>
        <p:spPr>
          <a:xfrm>
            <a:off x="1691680" y="270072"/>
            <a:ext cx="5760640" cy="1343049"/>
          </a:xfrm>
          <a:prstGeom prst="cloudCallout">
            <a:avLst>
              <a:gd name="adj1" fmla="val -35255"/>
              <a:gd name="adj2" fmla="val 190150"/>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Tendances de l’environnement sur les champs …   ?</a:t>
            </a:r>
            <a:endParaRPr lang="fr-BE" sz="2400" b="1" dirty="0">
              <a:solidFill>
                <a:schemeClr val="tx1"/>
              </a:solidFill>
            </a:endParaRPr>
          </a:p>
        </p:txBody>
      </p:sp>
    </p:spTree>
    <p:extLst>
      <p:ext uri="{BB962C8B-B14F-4D97-AF65-F5344CB8AC3E}">
        <p14:creationId xmlns:p14="http://schemas.microsoft.com/office/powerpoint/2010/main" val="242676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40"/>
            <a:ext cx="8229600" cy="439737"/>
          </a:xfrm>
        </p:spPr>
        <p:txBody>
          <a:bodyPr>
            <a:normAutofit fontScale="90000"/>
          </a:bodyPr>
          <a:lstStyle/>
          <a:p>
            <a:pPr>
              <a:defRPr/>
            </a:pPr>
            <a:r>
              <a:rPr lang="fr-BE" sz="2800" b="1" dirty="0" smtClean="0">
                <a:solidFill>
                  <a:srgbClr val="0070C0"/>
                </a:solidFill>
                <a:effectLst>
                  <a:outerShdw blurRad="38100" dist="38100" dir="2700000" algn="tl">
                    <a:srgbClr val="000000">
                      <a:alpha val="43137"/>
                    </a:srgbClr>
                  </a:outerShdw>
                </a:effectLst>
              </a:rPr>
              <a:t>Tissu culturel </a:t>
            </a:r>
            <a:r>
              <a:rPr lang="fr-BE" sz="1200" i="1" dirty="0" smtClean="0"/>
              <a:t>Johnson &amp; </a:t>
            </a:r>
            <a:r>
              <a:rPr lang="fr-BE" sz="1200" i="1" dirty="0" err="1" smtClean="0"/>
              <a:t>Scholes</a:t>
            </a:r>
            <a:endParaRPr lang="fr-BE" sz="1200" i="1" dirty="0" smtClean="0"/>
          </a:p>
        </p:txBody>
      </p:sp>
      <p:sp>
        <p:nvSpPr>
          <p:cNvPr id="8" name="Rectangle 7"/>
          <p:cNvSpPr/>
          <p:nvPr/>
        </p:nvSpPr>
        <p:spPr>
          <a:xfrm>
            <a:off x="1403351" y="214313"/>
            <a:ext cx="2125663" cy="7667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sz="1400">
              <a:solidFill>
                <a:schemeClr val="tx1"/>
              </a:solidFill>
              <a:latin typeface="Arial" charset="0"/>
              <a:cs typeface="Arial" charset="0"/>
            </a:endParaRPr>
          </a:p>
        </p:txBody>
      </p:sp>
      <p:graphicFrame>
        <p:nvGraphicFramePr>
          <p:cNvPr id="21" name="Espace réservé du contenu 20"/>
          <p:cNvGraphicFramePr>
            <a:graphicFrameLocks noGrp="1"/>
          </p:cNvGraphicFramePr>
          <p:nvPr>
            <p:ph idx="1"/>
            <p:extLst>
              <p:ext uri="{D42A27DB-BD31-4B8C-83A1-F6EECF244321}">
                <p14:modId xmlns:p14="http://schemas.microsoft.com/office/powerpoint/2010/main" val="1364203457"/>
              </p:ext>
            </p:extLst>
          </p:nvPr>
        </p:nvGraphicFramePr>
        <p:xfrm>
          <a:off x="474998" y="1000110"/>
          <a:ext cx="8273467" cy="51260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Rectangle 21"/>
          <p:cNvSpPr/>
          <p:nvPr/>
        </p:nvSpPr>
        <p:spPr>
          <a:xfrm>
            <a:off x="142876" y="5929313"/>
            <a:ext cx="2928938" cy="571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BE" sz="1000" dirty="0">
                <a:solidFill>
                  <a:schemeClr val="tx1"/>
                </a:solidFill>
              </a:rPr>
              <a:t>Source: </a:t>
            </a:r>
          </a:p>
          <a:p>
            <a:pPr algn="ctr">
              <a:defRPr/>
            </a:pPr>
            <a:r>
              <a:rPr lang="fr-BE" sz="1000" dirty="0" err="1">
                <a:solidFill>
                  <a:schemeClr val="tx1"/>
                </a:solidFill>
              </a:rPr>
              <a:t>Autissier,D</a:t>
            </a:r>
            <a:r>
              <a:rPr lang="fr-BE" sz="1000" dirty="0">
                <a:solidFill>
                  <a:schemeClr val="tx1"/>
                </a:solidFill>
              </a:rPr>
              <a:t>., </a:t>
            </a:r>
            <a:r>
              <a:rPr lang="fr-BE" sz="1000" dirty="0" err="1">
                <a:solidFill>
                  <a:schemeClr val="tx1"/>
                </a:solidFill>
              </a:rPr>
              <a:t>Vandangeon</a:t>
            </a:r>
            <a:r>
              <a:rPr lang="fr-BE" sz="1000" dirty="0">
                <a:solidFill>
                  <a:schemeClr val="tx1"/>
                </a:solidFill>
              </a:rPr>
              <a:t>, I., Vas, A.,                                                               Conduite du changement: Concepts  clés, </a:t>
            </a:r>
            <a:r>
              <a:rPr lang="fr-BE" sz="1000" dirty="0" err="1">
                <a:solidFill>
                  <a:schemeClr val="tx1"/>
                </a:solidFill>
              </a:rPr>
              <a:t>Dunod</a:t>
            </a:r>
            <a:r>
              <a:rPr lang="fr-BE" sz="1000" dirty="0">
                <a:solidFill>
                  <a:schemeClr val="tx1"/>
                </a:solidFill>
              </a:rPr>
              <a:t>, 2010 </a:t>
            </a:r>
          </a:p>
        </p:txBody>
      </p:sp>
      <p:sp>
        <p:nvSpPr>
          <p:cNvPr id="3" name="Espace réservé du pied de page 2"/>
          <p:cNvSpPr>
            <a:spLocks noGrp="1"/>
          </p:cNvSpPr>
          <p:nvPr>
            <p:ph type="ftr" sz="quarter" idx="11"/>
          </p:nvPr>
        </p:nvSpPr>
        <p:spPr/>
        <p:txBody>
          <a:bodyPr/>
          <a:lstStyle/>
          <a:p>
            <a:pPr>
              <a:defRPr/>
            </a:pPr>
            <a:r>
              <a:rPr lang="fr-BE" smtClean="0"/>
              <a:t>27 mars 2019</a:t>
            </a:r>
            <a:endParaRPr lang="fr-BE"/>
          </a:p>
        </p:txBody>
      </p:sp>
      <p:pic>
        <p:nvPicPr>
          <p:cNvPr id="9" name="Picture 4" descr="RÃ©sultat de recherche d'images pour &quot;caricatures management&quo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2168" y="2909510"/>
            <a:ext cx="1542365" cy="1008112"/>
          </a:xfrm>
          <a:prstGeom prst="rect">
            <a:avLst/>
          </a:prstGeom>
          <a:noFill/>
          <a:extLst>
            <a:ext uri="{909E8E84-426E-40DD-AFC4-6F175D3DCCD1}">
              <a14:hiddenFill xmlns:a14="http://schemas.microsoft.com/office/drawing/2010/main">
                <a:solidFill>
                  <a:srgbClr val="FFFFFF"/>
                </a:solidFill>
              </a14:hiddenFill>
            </a:ext>
          </a:extLst>
        </p:spPr>
      </p:pic>
      <p:sp>
        <p:nvSpPr>
          <p:cNvPr id="10" name="Pensées 9"/>
          <p:cNvSpPr/>
          <p:nvPr/>
        </p:nvSpPr>
        <p:spPr>
          <a:xfrm>
            <a:off x="556940" y="1124744"/>
            <a:ext cx="1422772" cy="815491"/>
          </a:xfrm>
          <a:prstGeom prst="cloudCallout">
            <a:avLst>
              <a:gd name="adj1" fmla="val -36183"/>
              <a:gd name="adj2" fmla="val 16594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b="1" dirty="0" smtClean="0">
                <a:solidFill>
                  <a:schemeClr val="tx1"/>
                </a:solidFill>
              </a:rPr>
              <a:t>…</a:t>
            </a:r>
          </a:p>
          <a:p>
            <a:pPr algn="ctr"/>
            <a:r>
              <a:rPr lang="fr-BE" sz="1600" b="1" dirty="0" smtClean="0">
                <a:solidFill>
                  <a:schemeClr val="tx1"/>
                </a:solidFill>
              </a:rPr>
              <a:t>Système  ?</a:t>
            </a:r>
            <a:endParaRPr lang="fr-BE" sz="1600" b="1" dirty="0">
              <a:solidFill>
                <a:schemeClr val="tx1"/>
              </a:solidFill>
            </a:endParaRPr>
          </a:p>
        </p:txBody>
      </p:sp>
      <p:sp>
        <p:nvSpPr>
          <p:cNvPr id="11" name="Pensées 10"/>
          <p:cNvSpPr/>
          <p:nvPr/>
        </p:nvSpPr>
        <p:spPr>
          <a:xfrm>
            <a:off x="1691680" y="270073"/>
            <a:ext cx="5760640" cy="1070696"/>
          </a:xfrm>
          <a:prstGeom prst="cloudCallout">
            <a:avLst>
              <a:gd name="adj1" fmla="val -40704"/>
              <a:gd name="adj2" fmla="val 211819"/>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Tissu culturel …   ?</a:t>
            </a:r>
            <a:endParaRPr lang="fr-BE" sz="2400" b="1" dirty="0">
              <a:solidFill>
                <a:schemeClr val="tx1"/>
              </a:solidFill>
            </a:endParaRPr>
          </a:p>
        </p:txBody>
      </p:sp>
    </p:spTree>
    <p:extLst>
      <p:ext uri="{BB962C8B-B14F-4D97-AF65-F5344CB8AC3E}">
        <p14:creationId xmlns:p14="http://schemas.microsoft.com/office/powerpoint/2010/main" val="2890423173"/>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re 1"/>
          <p:cNvSpPr>
            <a:spLocks noGrp="1"/>
          </p:cNvSpPr>
          <p:nvPr>
            <p:ph type="title"/>
          </p:nvPr>
        </p:nvSpPr>
        <p:spPr/>
        <p:txBody>
          <a:bodyPr/>
          <a:lstStyle/>
          <a:p>
            <a:r>
              <a:rPr lang="fr-BE" altLang="fr-FR" smtClean="0"/>
              <a:t>Dimensions - Hofstede</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270217304"/>
              </p:ext>
            </p:extLst>
          </p:nvPr>
        </p:nvGraphicFramePr>
        <p:xfrm>
          <a:off x="457200" y="1341438"/>
          <a:ext cx="8229600" cy="5047826"/>
        </p:xfrm>
        <a:graphic>
          <a:graphicData uri="http://schemas.openxmlformats.org/drawingml/2006/table">
            <a:tbl>
              <a:tblPr firstRow="1" bandRow="1">
                <a:tableStyleId>{5C22544A-7EE6-4342-B048-85BDC9FD1C3A}</a:tableStyleId>
              </a:tblPr>
              <a:tblGrid>
                <a:gridCol w="4114800"/>
                <a:gridCol w="4114800"/>
              </a:tblGrid>
              <a:tr h="964773">
                <a:tc>
                  <a:txBody>
                    <a:bodyPr/>
                    <a:lstStyle/>
                    <a:p>
                      <a:pPr algn="ctr"/>
                      <a:r>
                        <a:rPr lang="fr-BE" sz="2400" b="1" dirty="0" smtClean="0">
                          <a:solidFill>
                            <a:schemeClr val="tx1"/>
                          </a:solidFill>
                        </a:rPr>
                        <a:t>Collectif </a:t>
                      </a:r>
                      <a:endParaRPr lang="fr-BE" sz="2400" b="1" dirty="0">
                        <a:solidFill>
                          <a:schemeClr val="tx1"/>
                        </a:solidFill>
                      </a:endParaRPr>
                    </a:p>
                  </a:txBody>
                  <a:tcPr marT="45727" marB="45727">
                    <a:solidFill>
                      <a:schemeClr val="bg1">
                        <a:lumMod val="85000"/>
                      </a:schemeClr>
                    </a:solidFill>
                  </a:tcPr>
                </a:tc>
                <a:tc>
                  <a:txBody>
                    <a:bodyPr/>
                    <a:lstStyle/>
                    <a:p>
                      <a:pPr algn="ctr"/>
                      <a:r>
                        <a:rPr lang="fr-BE" sz="2400" b="1" dirty="0" smtClean="0">
                          <a:solidFill>
                            <a:schemeClr val="tx1"/>
                          </a:solidFill>
                        </a:rPr>
                        <a:t>Individu</a:t>
                      </a:r>
                      <a:r>
                        <a:rPr lang="fr-BE" sz="2400" b="1" baseline="0" dirty="0" smtClean="0">
                          <a:solidFill>
                            <a:schemeClr val="tx1"/>
                          </a:solidFill>
                        </a:rPr>
                        <a:t> </a:t>
                      </a:r>
                      <a:endParaRPr lang="fr-BE" sz="2400" b="1" dirty="0">
                        <a:solidFill>
                          <a:schemeClr val="tx1"/>
                        </a:solidFill>
                      </a:endParaRPr>
                    </a:p>
                  </a:txBody>
                  <a:tcPr marT="45727" marB="45727">
                    <a:solidFill>
                      <a:schemeClr val="bg1">
                        <a:lumMod val="85000"/>
                      </a:schemeClr>
                    </a:solidFill>
                  </a:tcPr>
                </a:tc>
              </a:tr>
              <a:tr h="964773">
                <a:tc>
                  <a:txBody>
                    <a:bodyPr/>
                    <a:lstStyle/>
                    <a:p>
                      <a:pPr algn="ctr"/>
                      <a:r>
                        <a:rPr lang="fr-BE" sz="2400" b="1" dirty="0" smtClean="0">
                          <a:solidFill>
                            <a:schemeClr val="tx1"/>
                          </a:solidFill>
                        </a:rPr>
                        <a:t>Incertitude =  </a:t>
                      </a:r>
                      <a:r>
                        <a:rPr lang="fr-BE" sz="2400" b="1" dirty="0" smtClean="0">
                          <a:solidFill>
                            <a:schemeClr val="tx1"/>
                          </a:solidFill>
                          <a:sym typeface="Wingdings" panose="05000000000000000000" pitchFamily="2" charset="2"/>
                        </a:rPr>
                        <a:t> </a:t>
                      </a:r>
                      <a:endParaRPr lang="fr-BE" sz="2400" b="1" dirty="0">
                        <a:solidFill>
                          <a:schemeClr val="tx1"/>
                        </a:solidFill>
                      </a:endParaRPr>
                    </a:p>
                  </a:txBody>
                  <a:tcPr marT="45727" marB="45727">
                    <a:solidFill>
                      <a:schemeClr val="bg1">
                        <a:lumMod val="85000"/>
                      </a:schemeClr>
                    </a:solidFill>
                  </a:tcPr>
                </a:tc>
                <a:tc>
                  <a:txBody>
                    <a:bodyPr/>
                    <a:lstStyle/>
                    <a:p>
                      <a:pPr algn="ctr"/>
                      <a:r>
                        <a:rPr lang="fr-BE" sz="2400" b="1" dirty="0" smtClean="0">
                          <a:solidFill>
                            <a:schemeClr val="tx1"/>
                          </a:solidFill>
                        </a:rPr>
                        <a:t>Incertitude =  </a:t>
                      </a:r>
                      <a:r>
                        <a:rPr lang="fr-BE" sz="2400" b="1" dirty="0" smtClean="0">
                          <a:solidFill>
                            <a:schemeClr val="tx1"/>
                          </a:solidFill>
                          <a:sym typeface="Wingdings" panose="05000000000000000000" pitchFamily="2" charset="2"/>
                        </a:rPr>
                        <a:t> </a:t>
                      </a:r>
                      <a:endParaRPr lang="fr-BE" sz="2400" b="1" dirty="0">
                        <a:solidFill>
                          <a:schemeClr val="tx1"/>
                        </a:solidFill>
                      </a:endParaRPr>
                    </a:p>
                  </a:txBody>
                  <a:tcPr marT="45727" marB="45727">
                    <a:solidFill>
                      <a:schemeClr val="bg1">
                        <a:lumMod val="85000"/>
                      </a:schemeClr>
                    </a:solidFill>
                  </a:tcPr>
                </a:tc>
              </a:tr>
              <a:tr h="964773">
                <a:tc>
                  <a:txBody>
                    <a:bodyPr/>
                    <a:lstStyle/>
                    <a:p>
                      <a:pPr algn="ctr"/>
                      <a:r>
                        <a:rPr lang="fr-BE" sz="2400" b="1" dirty="0" smtClean="0">
                          <a:solidFill>
                            <a:schemeClr val="tx1"/>
                          </a:solidFill>
                        </a:rPr>
                        <a:t>Détenteurs </a:t>
                      </a:r>
                    </a:p>
                    <a:p>
                      <a:pPr algn="ctr"/>
                      <a:r>
                        <a:rPr lang="fr-BE" sz="2400" b="1" dirty="0" smtClean="0">
                          <a:solidFill>
                            <a:schemeClr val="tx1"/>
                          </a:solidFill>
                        </a:rPr>
                        <a:t>de l’autorité </a:t>
                      </a:r>
                    </a:p>
                    <a:p>
                      <a:pPr algn="ctr"/>
                      <a:r>
                        <a:rPr lang="fr-BE" sz="2400" b="1" dirty="0" smtClean="0">
                          <a:solidFill>
                            <a:schemeClr val="tx1"/>
                          </a:solidFill>
                        </a:rPr>
                        <a:t>= proches </a:t>
                      </a:r>
                      <a:endParaRPr lang="fr-BE" sz="2400" b="1" dirty="0">
                        <a:solidFill>
                          <a:schemeClr val="tx1"/>
                        </a:solidFill>
                      </a:endParaRPr>
                    </a:p>
                  </a:txBody>
                  <a:tcPr marT="45727" marB="45727">
                    <a:solidFill>
                      <a:schemeClr val="bg1">
                        <a:lumMod val="85000"/>
                      </a:schemeClr>
                    </a:solidFill>
                  </a:tcPr>
                </a:tc>
                <a:tc>
                  <a:txBody>
                    <a:bodyPr/>
                    <a:lstStyle/>
                    <a:p>
                      <a:pPr algn="ctr"/>
                      <a:r>
                        <a:rPr lang="fr-BE" sz="2400" b="1" dirty="0" smtClean="0">
                          <a:solidFill>
                            <a:schemeClr val="tx1"/>
                          </a:solidFill>
                        </a:rPr>
                        <a:t>Détenteurs de l’autorité = éloignés </a:t>
                      </a:r>
                      <a:endParaRPr lang="fr-BE" sz="2400" b="1" dirty="0">
                        <a:solidFill>
                          <a:schemeClr val="tx1"/>
                        </a:solidFill>
                      </a:endParaRPr>
                    </a:p>
                  </a:txBody>
                  <a:tcPr marT="45727" marB="45727">
                    <a:solidFill>
                      <a:schemeClr val="bg1">
                        <a:lumMod val="85000"/>
                      </a:schemeClr>
                    </a:solidFill>
                  </a:tcPr>
                </a:tc>
              </a:tr>
              <a:tr h="964773">
                <a:tc>
                  <a:txBody>
                    <a:bodyPr/>
                    <a:lstStyle/>
                    <a:p>
                      <a:pPr algn="ctr"/>
                      <a:r>
                        <a:rPr lang="fr-BE" sz="2400" b="1" dirty="0" smtClean="0">
                          <a:solidFill>
                            <a:schemeClr val="tx1"/>
                          </a:solidFill>
                        </a:rPr>
                        <a:t>Orientation</a:t>
                      </a:r>
                      <a:r>
                        <a:rPr lang="fr-BE" sz="2400" b="1" baseline="0" dirty="0" smtClean="0">
                          <a:solidFill>
                            <a:schemeClr val="tx1"/>
                          </a:solidFill>
                        </a:rPr>
                        <a:t> c</a:t>
                      </a:r>
                      <a:r>
                        <a:rPr lang="fr-BE" sz="2400" b="1" dirty="0" smtClean="0">
                          <a:solidFill>
                            <a:schemeClr val="tx1"/>
                          </a:solidFill>
                        </a:rPr>
                        <a:t>ourt terme </a:t>
                      </a:r>
                      <a:endParaRPr lang="fr-BE" sz="2400" b="1" dirty="0">
                        <a:solidFill>
                          <a:schemeClr val="tx1"/>
                        </a:solidFill>
                      </a:endParaRPr>
                    </a:p>
                  </a:txBody>
                  <a:tcPr marT="45727" marB="45727">
                    <a:solidFill>
                      <a:schemeClr val="bg1">
                        <a:lumMod val="85000"/>
                      </a:schemeClr>
                    </a:solidFill>
                  </a:tcPr>
                </a:tc>
                <a:tc>
                  <a:txBody>
                    <a:bodyPr/>
                    <a:lstStyle/>
                    <a:p>
                      <a:pPr algn="ctr"/>
                      <a:r>
                        <a:rPr lang="fr-BE" sz="2400" b="1" dirty="0" smtClean="0">
                          <a:solidFill>
                            <a:schemeClr val="tx1"/>
                          </a:solidFill>
                        </a:rPr>
                        <a:t>Orientation</a:t>
                      </a:r>
                      <a:r>
                        <a:rPr lang="fr-BE" sz="2400" b="1" baseline="0" dirty="0" smtClean="0">
                          <a:solidFill>
                            <a:schemeClr val="tx1"/>
                          </a:solidFill>
                        </a:rPr>
                        <a:t> l</a:t>
                      </a:r>
                      <a:r>
                        <a:rPr lang="fr-BE" sz="2400" b="1" dirty="0" smtClean="0">
                          <a:solidFill>
                            <a:schemeClr val="tx1"/>
                          </a:solidFill>
                        </a:rPr>
                        <a:t>ong terme </a:t>
                      </a:r>
                      <a:endParaRPr lang="fr-BE" sz="2400" b="1" dirty="0">
                        <a:solidFill>
                          <a:schemeClr val="tx1"/>
                        </a:solidFill>
                      </a:endParaRPr>
                    </a:p>
                  </a:txBody>
                  <a:tcPr marT="45727" marB="45727">
                    <a:solidFill>
                      <a:schemeClr val="bg1">
                        <a:lumMod val="85000"/>
                      </a:schemeClr>
                    </a:solidFill>
                  </a:tcPr>
                </a:tc>
              </a:tr>
              <a:tr h="964773">
                <a:tc>
                  <a:txBody>
                    <a:bodyPr/>
                    <a:lstStyle/>
                    <a:p>
                      <a:pPr algn="ctr"/>
                      <a:r>
                        <a:rPr lang="fr-BE" sz="2400" b="1" dirty="0" smtClean="0">
                          <a:solidFill>
                            <a:schemeClr val="tx1"/>
                          </a:solidFill>
                        </a:rPr>
                        <a:t>Leadership directif </a:t>
                      </a:r>
                      <a:endParaRPr lang="fr-BE" sz="2400" b="1" dirty="0">
                        <a:solidFill>
                          <a:schemeClr val="tx1"/>
                        </a:solidFill>
                      </a:endParaRPr>
                    </a:p>
                  </a:txBody>
                  <a:tcPr marT="45727" marB="45727">
                    <a:solidFill>
                      <a:schemeClr val="bg1">
                        <a:lumMod val="85000"/>
                      </a:schemeClr>
                    </a:solidFill>
                  </a:tcPr>
                </a:tc>
                <a:tc>
                  <a:txBody>
                    <a:bodyPr/>
                    <a:lstStyle/>
                    <a:p>
                      <a:pPr algn="ctr"/>
                      <a:r>
                        <a:rPr lang="fr-BE" sz="2400" b="1" dirty="0" smtClean="0">
                          <a:solidFill>
                            <a:schemeClr val="tx1"/>
                          </a:solidFill>
                        </a:rPr>
                        <a:t>Leadership participatif</a:t>
                      </a:r>
                      <a:endParaRPr lang="fr-BE" sz="2400" b="1" dirty="0">
                        <a:solidFill>
                          <a:schemeClr val="tx1"/>
                        </a:solidFill>
                      </a:endParaRPr>
                    </a:p>
                  </a:txBody>
                  <a:tcPr marT="45727" marB="45727">
                    <a:solidFill>
                      <a:schemeClr val="bg1">
                        <a:lumMod val="85000"/>
                      </a:schemeClr>
                    </a:solidFill>
                  </a:tcPr>
                </a:tc>
              </a:tr>
            </a:tbl>
          </a:graphicData>
        </a:graphic>
      </p:graphicFrame>
      <p:sp>
        <p:nvSpPr>
          <p:cNvPr id="5" name="Double flèche horizontale 4"/>
          <p:cNvSpPr/>
          <p:nvPr/>
        </p:nvSpPr>
        <p:spPr>
          <a:xfrm>
            <a:off x="4136231" y="1628775"/>
            <a:ext cx="728663" cy="484188"/>
          </a:xfrm>
          <a:prstGeom prst="lef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a:p>
        </p:txBody>
      </p:sp>
      <p:sp>
        <p:nvSpPr>
          <p:cNvPr id="6" name="Double flèche horizontale 5"/>
          <p:cNvSpPr/>
          <p:nvPr/>
        </p:nvSpPr>
        <p:spPr>
          <a:xfrm>
            <a:off x="4136231" y="2420940"/>
            <a:ext cx="728663" cy="484187"/>
          </a:xfrm>
          <a:prstGeom prst="lef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a:p>
        </p:txBody>
      </p:sp>
      <p:sp>
        <p:nvSpPr>
          <p:cNvPr id="7" name="Double flèche horizontale 6"/>
          <p:cNvSpPr/>
          <p:nvPr/>
        </p:nvSpPr>
        <p:spPr>
          <a:xfrm>
            <a:off x="4136231" y="3500440"/>
            <a:ext cx="728663" cy="485775"/>
          </a:xfrm>
          <a:prstGeom prst="lef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a:p>
        </p:txBody>
      </p:sp>
      <p:sp>
        <p:nvSpPr>
          <p:cNvPr id="8" name="Double flèche horizontale 7"/>
          <p:cNvSpPr/>
          <p:nvPr/>
        </p:nvSpPr>
        <p:spPr>
          <a:xfrm>
            <a:off x="4136231" y="4221165"/>
            <a:ext cx="728663" cy="484187"/>
          </a:xfrm>
          <a:prstGeom prst="lef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a:p>
        </p:txBody>
      </p:sp>
      <p:sp>
        <p:nvSpPr>
          <p:cNvPr id="9" name="Double flèche horizontale 8"/>
          <p:cNvSpPr/>
          <p:nvPr/>
        </p:nvSpPr>
        <p:spPr>
          <a:xfrm>
            <a:off x="4136231" y="5157790"/>
            <a:ext cx="728663" cy="484187"/>
          </a:xfrm>
          <a:prstGeom prst="lef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a:p>
        </p:txBody>
      </p:sp>
      <p:sp>
        <p:nvSpPr>
          <p:cNvPr id="10" name="Espace réservé du pied de page 9"/>
          <p:cNvSpPr>
            <a:spLocks noGrp="1"/>
          </p:cNvSpPr>
          <p:nvPr>
            <p:ph type="ftr" sz="quarter" idx="11"/>
          </p:nvPr>
        </p:nvSpPr>
        <p:spPr/>
        <p:txBody>
          <a:bodyPr/>
          <a:lstStyle/>
          <a:p>
            <a:pPr>
              <a:defRPr/>
            </a:pPr>
            <a:r>
              <a:rPr lang="fr-BE" smtClean="0"/>
              <a:t>27 mars 2019</a:t>
            </a:r>
            <a:endParaRPr lang="fr-BE"/>
          </a:p>
        </p:txBody>
      </p:sp>
      <p:pic>
        <p:nvPicPr>
          <p:cNvPr id="12" name="Picture 4" descr="RÃ©sultat de recherche d'images pour &quot;caricatures management&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 y="3140969"/>
            <a:ext cx="1542365" cy="1008112"/>
          </a:xfrm>
          <a:prstGeom prst="rect">
            <a:avLst/>
          </a:prstGeom>
          <a:noFill/>
          <a:extLst>
            <a:ext uri="{909E8E84-426E-40DD-AFC4-6F175D3DCCD1}">
              <a14:hiddenFill xmlns:a14="http://schemas.microsoft.com/office/drawing/2010/main">
                <a:solidFill>
                  <a:srgbClr val="FFFFFF"/>
                </a:solidFill>
              </a14:hiddenFill>
            </a:ext>
          </a:extLst>
        </p:spPr>
      </p:pic>
      <p:sp>
        <p:nvSpPr>
          <p:cNvPr id="13" name="Pensées 12"/>
          <p:cNvSpPr/>
          <p:nvPr/>
        </p:nvSpPr>
        <p:spPr>
          <a:xfrm>
            <a:off x="142876" y="1268759"/>
            <a:ext cx="1692820" cy="1433711"/>
          </a:xfrm>
          <a:prstGeom prst="cloudCallout">
            <a:avLst>
              <a:gd name="adj1" fmla="val -18028"/>
              <a:gd name="adj2" fmla="val 8287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b="1" dirty="0" smtClean="0">
                <a:solidFill>
                  <a:schemeClr val="tx1"/>
                </a:solidFill>
              </a:rPr>
              <a:t>…</a:t>
            </a:r>
          </a:p>
          <a:p>
            <a:pPr algn="ctr"/>
            <a:r>
              <a:rPr lang="fr-BE" sz="1600" b="1" dirty="0" smtClean="0">
                <a:solidFill>
                  <a:schemeClr val="tx1"/>
                </a:solidFill>
              </a:rPr>
              <a:t>Système  ?</a:t>
            </a:r>
            <a:endParaRPr lang="fr-BE" sz="1600" b="1" dirty="0">
              <a:solidFill>
                <a:schemeClr val="tx1"/>
              </a:solidFill>
            </a:endParaRPr>
          </a:p>
        </p:txBody>
      </p:sp>
      <p:sp>
        <p:nvSpPr>
          <p:cNvPr id="14" name="Pensées 13"/>
          <p:cNvSpPr/>
          <p:nvPr/>
        </p:nvSpPr>
        <p:spPr>
          <a:xfrm>
            <a:off x="1620242" y="198062"/>
            <a:ext cx="5760640" cy="1214713"/>
          </a:xfrm>
          <a:prstGeom prst="cloudCallout">
            <a:avLst>
              <a:gd name="adj1" fmla="val -53024"/>
              <a:gd name="adj2" fmla="val 218192"/>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Tissu culturel </a:t>
            </a:r>
            <a:r>
              <a:rPr lang="fr-BE" sz="1200" b="1" dirty="0" smtClean="0">
                <a:solidFill>
                  <a:schemeClr val="tx1"/>
                </a:solidFill>
              </a:rPr>
              <a:t>(</a:t>
            </a:r>
            <a:r>
              <a:rPr lang="fr-BE" sz="1200" b="1" dirty="0" err="1" smtClean="0">
                <a:solidFill>
                  <a:schemeClr val="tx1"/>
                </a:solidFill>
              </a:rPr>
              <a:t>Hofstede</a:t>
            </a:r>
            <a:r>
              <a:rPr lang="fr-BE" sz="1200" b="1" dirty="0" smtClean="0">
                <a:solidFill>
                  <a:schemeClr val="tx1"/>
                </a:solidFill>
              </a:rPr>
              <a:t>) </a:t>
            </a:r>
            <a:r>
              <a:rPr lang="fr-BE" sz="2400" b="1" dirty="0" smtClean="0">
                <a:solidFill>
                  <a:schemeClr val="tx1"/>
                </a:solidFill>
              </a:rPr>
              <a:t>…   ?</a:t>
            </a:r>
            <a:endParaRPr lang="fr-BE" sz="2400" b="1" dirty="0">
              <a:solidFill>
                <a:schemeClr val="tx1"/>
              </a:solidFill>
            </a:endParaRPr>
          </a:p>
        </p:txBody>
      </p:sp>
    </p:spTree>
    <p:extLst>
      <p:ext uri="{BB962C8B-B14F-4D97-AF65-F5344CB8AC3E}">
        <p14:creationId xmlns:p14="http://schemas.microsoft.com/office/powerpoint/2010/main" val="1408457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re 3"/>
          <p:cNvSpPr>
            <a:spLocks noGrp="1"/>
          </p:cNvSpPr>
          <p:nvPr>
            <p:ph type="title"/>
          </p:nvPr>
        </p:nvSpPr>
        <p:spPr>
          <a:xfrm>
            <a:off x="250825" y="476252"/>
            <a:ext cx="8425631" cy="936625"/>
          </a:xfrm>
        </p:spPr>
        <p:txBody>
          <a:bodyPr/>
          <a:lstStyle/>
          <a:p>
            <a:r>
              <a:rPr lang="fr-BE" altLang="fr-FR" sz="2800" dirty="0" smtClean="0"/>
              <a:t>Composantes</a:t>
            </a:r>
            <a:br>
              <a:rPr lang="fr-BE" altLang="fr-FR" sz="2800" dirty="0" smtClean="0"/>
            </a:br>
            <a:r>
              <a:rPr lang="fr-BE" altLang="fr-FR" sz="2800" dirty="0" smtClean="0"/>
              <a:t>modes de coordination </a:t>
            </a:r>
            <a:br>
              <a:rPr lang="fr-BE" altLang="fr-FR" sz="2800" dirty="0" smtClean="0"/>
            </a:br>
            <a:r>
              <a:rPr lang="fr-BE" altLang="fr-FR" sz="2800" dirty="0" smtClean="0"/>
              <a:t>   et  interactions                                                                                              </a:t>
            </a:r>
            <a:r>
              <a:rPr lang="fr-BE" altLang="fr-FR" sz="1600" dirty="0" smtClean="0"/>
              <a:t>(Mintzberg)</a:t>
            </a:r>
          </a:p>
        </p:txBody>
      </p:sp>
      <p:sp>
        <p:nvSpPr>
          <p:cNvPr id="5" name="Ellipse 4"/>
          <p:cNvSpPr/>
          <p:nvPr/>
        </p:nvSpPr>
        <p:spPr>
          <a:xfrm>
            <a:off x="900113" y="4868865"/>
            <a:ext cx="7343775" cy="1119187"/>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BE" sz="2800" b="1" dirty="0">
                <a:solidFill>
                  <a:schemeClr val="tx1"/>
                </a:solidFill>
              </a:rPr>
              <a:t>Centre opérationnel  </a:t>
            </a:r>
          </a:p>
        </p:txBody>
      </p:sp>
      <p:sp>
        <p:nvSpPr>
          <p:cNvPr id="6" name="Ellipse 5"/>
          <p:cNvSpPr/>
          <p:nvPr/>
        </p:nvSpPr>
        <p:spPr>
          <a:xfrm>
            <a:off x="3563888" y="1412875"/>
            <a:ext cx="2275351" cy="9144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BE" sz="2800" b="1" dirty="0">
                <a:solidFill>
                  <a:schemeClr val="tx1"/>
                </a:solidFill>
              </a:rPr>
              <a:t>Sommet </a:t>
            </a:r>
          </a:p>
        </p:txBody>
      </p:sp>
      <p:sp>
        <p:nvSpPr>
          <p:cNvPr id="7" name="Ellipse 6"/>
          <p:cNvSpPr/>
          <p:nvPr/>
        </p:nvSpPr>
        <p:spPr>
          <a:xfrm>
            <a:off x="2908527" y="3200400"/>
            <a:ext cx="3103336" cy="9144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BE" sz="2800" b="1" dirty="0">
                <a:solidFill>
                  <a:schemeClr val="tx1"/>
                </a:solidFill>
              </a:rPr>
              <a:t>Ligne hiérarchique </a:t>
            </a:r>
          </a:p>
        </p:txBody>
      </p:sp>
      <p:sp>
        <p:nvSpPr>
          <p:cNvPr id="8" name="Ellipse 7"/>
          <p:cNvSpPr/>
          <p:nvPr/>
        </p:nvSpPr>
        <p:spPr>
          <a:xfrm>
            <a:off x="395537" y="1870077"/>
            <a:ext cx="2376240" cy="131286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BE" sz="2800" b="1" dirty="0">
                <a:solidFill>
                  <a:schemeClr val="tx1"/>
                </a:solidFill>
              </a:rPr>
              <a:t>Techno</a:t>
            </a:r>
          </a:p>
          <a:p>
            <a:pPr algn="ctr">
              <a:defRPr/>
            </a:pPr>
            <a:r>
              <a:rPr lang="fr-BE" sz="2800" b="1" dirty="0">
                <a:solidFill>
                  <a:schemeClr val="tx1"/>
                </a:solidFill>
              </a:rPr>
              <a:t>- structure</a:t>
            </a:r>
          </a:p>
        </p:txBody>
      </p:sp>
      <p:sp>
        <p:nvSpPr>
          <p:cNvPr id="9" name="Ellipse 8"/>
          <p:cNvSpPr/>
          <p:nvPr/>
        </p:nvSpPr>
        <p:spPr>
          <a:xfrm>
            <a:off x="6422530" y="1870077"/>
            <a:ext cx="2469949" cy="131286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BE" sz="2800" b="1" dirty="0">
                <a:solidFill>
                  <a:schemeClr val="tx1"/>
                </a:solidFill>
              </a:rPr>
              <a:t>Logistique</a:t>
            </a:r>
          </a:p>
        </p:txBody>
      </p:sp>
      <p:sp>
        <p:nvSpPr>
          <p:cNvPr id="10" name="Double flèche horizontale 9"/>
          <p:cNvSpPr/>
          <p:nvPr/>
        </p:nvSpPr>
        <p:spPr>
          <a:xfrm rot="16200000">
            <a:off x="4191795" y="2466184"/>
            <a:ext cx="669925" cy="484187"/>
          </a:xfrm>
          <a:prstGeom prst="lef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a:p>
        </p:txBody>
      </p:sp>
      <p:sp>
        <p:nvSpPr>
          <p:cNvPr id="11" name="Double flèche horizontale 10"/>
          <p:cNvSpPr/>
          <p:nvPr/>
        </p:nvSpPr>
        <p:spPr>
          <a:xfrm rot="16200000">
            <a:off x="4237039" y="4260851"/>
            <a:ext cx="669925" cy="485775"/>
          </a:xfrm>
          <a:prstGeom prst="lef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a:p>
        </p:txBody>
      </p:sp>
      <p:sp>
        <p:nvSpPr>
          <p:cNvPr id="12" name="Double flèche horizontale 11"/>
          <p:cNvSpPr/>
          <p:nvPr/>
        </p:nvSpPr>
        <p:spPr>
          <a:xfrm rot="12563833">
            <a:off x="2316164" y="3168652"/>
            <a:ext cx="669925" cy="485775"/>
          </a:xfrm>
          <a:prstGeom prst="lef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a:p>
        </p:txBody>
      </p:sp>
      <p:sp>
        <p:nvSpPr>
          <p:cNvPr id="13" name="Double flèche horizontale 12"/>
          <p:cNvSpPr/>
          <p:nvPr/>
        </p:nvSpPr>
        <p:spPr>
          <a:xfrm rot="20013163">
            <a:off x="2954339" y="2027240"/>
            <a:ext cx="669925" cy="484187"/>
          </a:xfrm>
          <a:prstGeom prst="lef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a:p>
        </p:txBody>
      </p:sp>
      <p:sp>
        <p:nvSpPr>
          <p:cNvPr id="15" name="Double flèche horizontale 14"/>
          <p:cNvSpPr/>
          <p:nvPr/>
        </p:nvSpPr>
        <p:spPr>
          <a:xfrm rot="15128244">
            <a:off x="1282816" y="3887285"/>
            <a:ext cx="1280988" cy="484188"/>
          </a:xfrm>
          <a:prstGeom prst="lef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a:p>
        </p:txBody>
      </p:sp>
      <p:sp>
        <p:nvSpPr>
          <p:cNvPr id="16" name="Double flèche horizontale 15"/>
          <p:cNvSpPr/>
          <p:nvPr/>
        </p:nvSpPr>
        <p:spPr>
          <a:xfrm rot="8228470">
            <a:off x="5915026" y="2957515"/>
            <a:ext cx="669925" cy="485775"/>
          </a:xfrm>
          <a:prstGeom prst="lef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a:p>
        </p:txBody>
      </p:sp>
      <p:sp>
        <p:nvSpPr>
          <p:cNvPr id="17" name="Double flèche horizontale 16"/>
          <p:cNvSpPr/>
          <p:nvPr/>
        </p:nvSpPr>
        <p:spPr>
          <a:xfrm rot="17835499">
            <a:off x="6413622" y="3895561"/>
            <a:ext cx="1266948" cy="484188"/>
          </a:xfrm>
          <a:prstGeom prst="lef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a:p>
        </p:txBody>
      </p:sp>
      <p:sp>
        <p:nvSpPr>
          <p:cNvPr id="18" name="Double flèche horizontale 17"/>
          <p:cNvSpPr/>
          <p:nvPr/>
        </p:nvSpPr>
        <p:spPr>
          <a:xfrm rot="12563833">
            <a:off x="5676901" y="2017715"/>
            <a:ext cx="669925" cy="484187"/>
          </a:xfrm>
          <a:prstGeom prst="lef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a:p>
        </p:txBody>
      </p:sp>
      <p:sp>
        <p:nvSpPr>
          <p:cNvPr id="2" name="Espace réservé du pied de page 1"/>
          <p:cNvSpPr>
            <a:spLocks noGrp="1"/>
          </p:cNvSpPr>
          <p:nvPr>
            <p:ph type="ftr" sz="quarter" idx="11"/>
          </p:nvPr>
        </p:nvSpPr>
        <p:spPr/>
        <p:txBody>
          <a:bodyPr/>
          <a:lstStyle/>
          <a:p>
            <a:pPr>
              <a:defRPr/>
            </a:pPr>
            <a:r>
              <a:rPr lang="fr-BE" smtClean="0"/>
              <a:t>27 mars 2019</a:t>
            </a:r>
            <a:endParaRPr lang="fr-FR"/>
          </a:p>
        </p:txBody>
      </p:sp>
      <p:pic>
        <p:nvPicPr>
          <p:cNvPr id="19" name="Picture 4" descr="RÃ©sultat de recherche d'images pour &quot;caricatures management&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7097" y="5037090"/>
            <a:ext cx="1542365" cy="1008112"/>
          </a:xfrm>
          <a:prstGeom prst="rect">
            <a:avLst/>
          </a:prstGeom>
          <a:noFill/>
          <a:extLst>
            <a:ext uri="{909E8E84-426E-40DD-AFC4-6F175D3DCCD1}">
              <a14:hiddenFill xmlns:a14="http://schemas.microsoft.com/office/drawing/2010/main">
                <a:solidFill>
                  <a:srgbClr val="FFFFFF"/>
                </a:solidFill>
              </a14:hiddenFill>
            </a:ext>
          </a:extLst>
        </p:spPr>
      </p:pic>
      <p:sp>
        <p:nvSpPr>
          <p:cNvPr id="20" name="Pensées 19"/>
          <p:cNvSpPr/>
          <p:nvPr/>
        </p:nvSpPr>
        <p:spPr>
          <a:xfrm>
            <a:off x="7199659" y="2889431"/>
            <a:ext cx="1692820" cy="1433711"/>
          </a:xfrm>
          <a:prstGeom prst="cloudCallout">
            <a:avLst>
              <a:gd name="adj1" fmla="val -34494"/>
              <a:gd name="adj2" fmla="val 9525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b="1" dirty="0" smtClean="0">
                <a:solidFill>
                  <a:schemeClr val="tx1"/>
                </a:solidFill>
              </a:rPr>
              <a:t>…</a:t>
            </a:r>
          </a:p>
          <a:p>
            <a:pPr algn="ctr"/>
            <a:r>
              <a:rPr lang="fr-BE" sz="1600" b="1" dirty="0" smtClean="0">
                <a:solidFill>
                  <a:schemeClr val="tx1"/>
                </a:solidFill>
              </a:rPr>
              <a:t>Système  ?</a:t>
            </a:r>
            <a:endParaRPr lang="fr-BE" sz="1600" b="1" dirty="0">
              <a:solidFill>
                <a:schemeClr val="tx1"/>
              </a:solidFill>
            </a:endParaRPr>
          </a:p>
        </p:txBody>
      </p:sp>
      <p:sp>
        <p:nvSpPr>
          <p:cNvPr id="21" name="Pensées 20"/>
          <p:cNvSpPr/>
          <p:nvPr/>
        </p:nvSpPr>
        <p:spPr>
          <a:xfrm>
            <a:off x="1691680" y="116632"/>
            <a:ext cx="5760640" cy="1440160"/>
          </a:xfrm>
          <a:prstGeom prst="cloudCallout">
            <a:avLst>
              <a:gd name="adj1" fmla="val 53825"/>
              <a:gd name="adj2" fmla="val 196657"/>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400" b="1" dirty="0" smtClean="0">
                <a:solidFill>
                  <a:schemeClr val="tx1"/>
                </a:solidFill>
              </a:rPr>
              <a:t>Composantes, coordination, interactions </a:t>
            </a:r>
            <a:r>
              <a:rPr lang="fr-BE" sz="1200" b="1" dirty="0" smtClean="0">
                <a:solidFill>
                  <a:schemeClr val="tx1"/>
                </a:solidFill>
              </a:rPr>
              <a:t>(Mintzberg) </a:t>
            </a:r>
            <a:r>
              <a:rPr lang="fr-BE" sz="2400" b="1" dirty="0" smtClean="0">
                <a:solidFill>
                  <a:schemeClr val="tx1"/>
                </a:solidFill>
              </a:rPr>
              <a:t>…   ?</a:t>
            </a:r>
            <a:endParaRPr lang="fr-BE" sz="2400" b="1" dirty="0">
              <a:solidFill>
                <a:schemeClr val="tx1"/>
              </a:solidFill>
            </a:endParaRPr>
          </a:p>
        </p:txBody>
      </p:sp>
    </p:spTree>
    <p:extLst>
      <p:ext uri="{BB962C8B-B14F-4D97-AF65-F5344CB8AC3E}">
        <p14:creationId xmlns:p14="http://schemas.microsoft.com/office/powerpoint/2010/main" val="1356962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1960</TotalTime>
  <Words>720</Words>
  <Application>Microsoft Office PowerPoint</Application>
  <PresentationFormat>Affichage à l'écran (4:3)</PresentationFormat>
  <Paragraphs>248</Paragraphs>
  <Slides>19</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Arial</vt:lpstr>
      <vt:lpstr>Calibri</vt:lpstr>
      <vt:lpstr>Times New Roman</vt:lpstr>
      <vt:lpstr>Wingdings</vt:lpstr>
      <vt:lpstr>Thème Office</vt:lpstr>
      <vt:lpstr> Solutions institutionnelles   Créer des synergies  pour un bien-être collectif                                         </vt:lpstr>
      <vt:lpstr>Présentation PowerPoint</vt:lpstr>
      <vt:lpstr>Champs d’action ?  </vt:lpstr>
      <vt:lpstr>Champ institutionnel   </vt:lpstr>
      <vt:lpstr>Intention stratégique </vt:lpstr>
      <vt:lpstr>Tendances  de l’environnement  sur les champs …?</vt:lpstr>
      <vt:lpstr>Tissu culturel Johnson &amp; Scholes</vt:lpstr>
      <vt:lpstr>Dimensions - Hofstede</vt:lpstr>
      <vt:lpstr>Composantes modes de coordination     et  interactions                                                                                              (Mintzberg)</vt:lpstr>
      <vt:lpstr>Buts                                                                                            (Mintzberg)</vt:lpstr>
      <vt:lpstr>Étude capacitaire </vt:lpstr>
      <vt:lpstr>Synthèse « AFOM »?</vt:lpstr>
      <vt:lpstr>Action </vt:lpstr>
      <vt:lpstr>Action </vt:lpstr>
      <vt:lpstr>Action </vt:lpstr>
      <vt:lpstr>Action </vt:lpstr>
      <vt:lpstr>Action </vt:lpstr>
      <vt:lpstr>Présentation PowerPoint</vt:lpstr>
      <vt:lpstr>Bibliographie </vt:lpstr>
    </vt:vector>
  </TitlesOfParts>
  <Company>IMPRIMERIE LOSFELD 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Frédéric</dc:creator>
  <cp:lastModifiedBy>Marie-Pierre Contino</cp:lastModifiedBy>
  <cp:revision>424</cp:revision>
  <dcterms:created xsi:type="dcterms:W3CDTF">2011-03-23T13:45:06Z</dcterms:created>
  <dcterms:modified xsi:type="dcterms:W3CDTF">2019-03-25T18:40:12Z</dcterms:modified>
</cp:coreProperties>
</file>