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63" r:id="rId2"/>
    <p:sldId id="264" r:id="rId3"/>
    <p:sldId id="265" r:id="rId4"/>
    <p:sldId id="266" r:id="rId5"/>
    <p:sldId id="267" r:id="rId6"/>
    <p:sldId id="268" r:id="rId7"/>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D1DB6F-5703-4700-B6DA-A210D9FD9823}" type="datetimeFigureOut">
              <a:rPr lang="fr-BE" smtClean="0"/>
              <a:t>12-11-19</a:t>
            </a:fld>
            <a:endParaRPr lang="fr-BE"/>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3FC6084-990D-4DAF-BB64-EDD26D3F3E44}" type="slidenum">
              <a:rPr lang="fr-BE" smtClean="0"/>
              <a:t>‹N°›</a:t>
            </a:fld>
            <a:endParaRPr lang="fr-BE"/>
          </a:p>
        </p:txBody>
      </p:sp>
    </p:spTree>
    <p:extLst>
      <p:ext uri="{BB962C8B-B14F-4D97-AF65-F5344CB8AC3E}">
        <p14:creationId xmlns:p14="http://schemas.microsoft.com/office/powerpoint/2010/main" val="264245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616544-0B48-44B0-9928-997950EAAD29}" type="datetimeFigureOut">
              <a:rPr lang="fr-BE" smtClean="0"/>
              <a:t>12-11-19</a:t>
            </a:fld>
            <a:endParaRPr lang="fr-BE"/>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16B27B5-A4BF-4E55-A9A5-7DF494914136}" type="slidenum">
              <a:rPr lang="fr-BE" smtClean="0"/>
              <a:t>‹N°›</a:t>
            </a:fld>
            <a:endParaRPr lang="fr-BE"/>
          </a:p>
        </p:txBody>
      </p:sp>
    </p:spTree>
    <p:extLst>
      <p:ext uri="{BB962C8B-B14F-4D97-AF65-F5344CB8AC3E}">
        <p14:creationId xmlns:p14="http://schemas.microsoft.com/office/powerpoint/2010/main" val="68599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16B27B5-A4BF-4E55-A9A5-7DF494914136}" type="slidenum">
              <a:rPr lang="fr-BE" smtClean="0"/>
              <a:t>1</a:t>
            </a:fld>
            <a:endParaRPr lang="fr-BE"/>
          </a:p>
        </p:txBody>
      </p:sp>
    </p:spTree>
    <p:extLst>
      <p:ext uri="{BB962C8B-B14F-4D97-AF65-F5344CB8AC3E}">
        <p14:creationId xmlns:p14="http://schemas.microsoft.com/office/powerpoint/2010/main" val="352402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70788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85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90335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09087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424214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4983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6"/>
          <p:cNvSpPr>
            <a:spLocks noGrp="1"/>
          </p:cNvSpPr>
          <p:nvPr>
            <p:ph type="dt" sz="half" idx="10"/>
          </p:nvPr>
        </p:nvSpPr>
        <p:spPr/>
        <p:txBody>
          <a:bodyPr/>
          <a:lstStyle/>
          <a:p>
            <a:fld id="{61B132B9-37A8-C442-945F-B2F63DD71FD9}" type="datetimeFigureOut">
              <a:rPr lang="fr-FR" smtClean="0"/>
              <a:t>12/11/2019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494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2"/>
          <p:cNvSpPr>
            <a:spLocks noGrp="1"/>
          </p:cNvSpPr>
          <p:nvPr>
            <p:ph type="dt" sz="half" idx="10"/>
          </p:nvPr>
        </p:nvSpPr>
        <p:spPr/>
        <p:txBody>
          <a:bodyPr/>
          <a:lstStyle/>
          <a:p>
            <a:fld id="{61B132B9-37A8-C442-945F-B2F63DD71FD9}" type="datetimeFigureOut">
              <a:rPr lang="fr-FR" smtClean="0"/>
              <a:t>12/11/2019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11490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B132B9-37A8-C442-945F-B2F63DD71FD9}" type="datetimeFigureOut">
              <a:rPr lang="fr-FR" smtClean="0"/>
              <a:t>12/11/2019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12692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824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42292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09B6B-8846-564C-A735-B64D549B111C}" type="slidenum">
              <a:rPr lang="fr-FR" smtClean="0"/>
              <a:t>‹N°›</a:t>
            </a:fld>
            <a:endParaRPr lang="fr-FR"/>
          </a:p>
        </p:txBody>
      </p:sp>
    </p:spTree>
    <p:extLst>
      <p:ext uri="{BB962C8B-B14F-4D97-AF65-F5344CB8AC3E}">
        <p14:creationId xmlns:p14="http://schemas.microsoft.com/office/powerpoint/2010/main" val="228729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457200" y="175461"/>
            <a:ext cx="2407298" cy="919862"/>
          </a:xfrm>
          <a:prstGeom prst="rect">
            <a:avLst/>
          </a:prstGeom>
        </p:spPr>
      </p:pic>
      <p:sp>
        <p:nvSpPr>
          <p:cNvPr id="3" name="Espace réservé du contenu 2"/>
          <p:cNvSpPr>
            <a:spLocks noGrp="1"/>
          </p:cNvSpPr>
          <p:nvPr>
            <p:ph idx="1"/>
          </p:nvPr>
        </p:nvSpPr>
        <p:spPr>
          <a:xfrm>
            <a:off x="457200" y="1170432"/>
            <a:ext cx="8229600" cy="5148072"/>
          </a:xfrm>
        </p:spPr>
        <p:txBody>
          <a:bodyPr>
            <a:normAutofit/>
          </a:bodyPr>
          <a:lstStyle/>
          <a:p>
            <a:pPr fontAlgn="base"/>
            <a:endParaRPr lang="fr-BE" sz="2200" dirty="0">
              <a:latin typeface="Lato"/>
            </a:endParaRPr>
          </a:p>
          <a:p>
            <a:pPr marL="0" indent="0">
              <a:buNone/>
            </a:pPr>
            <a:endParaRPr lang="fr-BE" sz="2000" dirty="0">
              <a:latin typeface="Lato"/>
            </a:endParaRPr>
          </a:p>
        </p:txBody>
      </p:sp>
      <p:sp>
        <p:nvSpPr>
          <p:cNvPr id="2" name="Espace réservé du numéro de diapositive 1"/>
          <p:cNvSpPr>
            <a:spLocks noGrp="1"/>
          </p:cNvSpPr>
          <p:nvPr>
            <p:ph type="sldNum" sz="quarter" idx="12"/>
          </p:nvPr>
        </p:nvSpPr>
        <p:spPr/>
        <p:txBody>
          <a:bodyPr/>
          <a:lstStyle/>
          <a:p>
            <a:fld id="{61609B6B-8846-564C-A735-B64D549B111C}" type="slidenum">
              <a:rPr lang="fr-FR" smtClean="0"/>
              <a:t>1</a:t>
            </a:fld>
            <a:endParaRPr lang="fr-FR"/>
          </a:p>
        </p:txBody>
      </p:sp>
      <p:pic>
        <p:nvPicPr>
          <p:cNvPr id="5" name="Image 4">
            <a:extLst>
              <a:ext uri="{FF2B5EF4-FFF2-40B4-BE49-F238E27FC236}">
                <a16:creationId xmlns:a16="http://schemas.microsoft.com/office/drawing/2014/main" id="{416791DB-F4E0-452B-8B13-E44B67A6806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199" y="1962096"/>
            <a:ext cx="3144417" cy="2115382"/>
          </a:xfrm>
          <a:prstGeom prst="rect">
            <a:avLst/>
          </a:prstGeom>
          <a:noFill/>
          <a:ln>
            <a:noFill/>
          </a:ln>
        </p:spPr>
      </p:pic>
      <p:sp>
        <p:nvSpPr>
          <p:cNvPr id="6" name="Rectangle 5">
            <a:extLst>
              <a:ext uri="{FF2B5EF4-FFF2-40B4-BE49-F238E27FC236}">
                <a16:creationId xmlns:a16="http://schemas.microsoft.com/office/drawing/2014/main" id="{0E94F5A8-D781-4255-B7FE-751E79493C42}"/>
              </a:ext>
            </a:extLst>
          </p:cNvPr>
          <p:cNvSpPr/>
          <p:nvPr/>
        </p:nvSpPr>
        <p:spPr>
          <a:xfrm>
            <a:off x="4030825" y="987758"/>
            <a:ext cx="4572000" cy="5386090"/>
          </a:xfrm>
          <a:prstGeom prst="rect">
            <a:avLst/>
          </a:prstGeom>
        </p:spPr>
        <p:txBody>
          <a:bodyPr>
            <a:spAutoFit/>
          </a:bodyPr>
          <a:lstStyle/>
          <a:p>
            <a:pPr algn="ctr">
              <a:spcAft>
                <a:spcPts val="0"/>
              </a:spcAft>
            </a:pPr>
            <a:r>
              <a:rPr lang="fr-FR" sz="2400" b="1" dirty="0">
                <a:solidFill>
                  <a:srgbClr val="1CC4D6"/>
                </a:solidFill>
                <a:latin typeface="Lato"/>
                <a:ea typeface="MS Mincho" panose="02020609040205080304" pitchFamily="49" charset="-128"/>
                <a:cs typeface="Times New Roman" panose="02020603050405020304" pitchFamily="18" charset="0"/>
              </a:rPr>
              <a:t>RESEAU </a:t>
            </a:r>
            <a:r>
              <a:rPr lang="fr-FR" sz="2400" b="1" dirty="0" err="1">
                <a:solidFill>
                  <a:srgbClr val="1CC4D6"/>
                </a:solidFill>
                <a:latin typeface="Lato"/>
                <a:ea typeface="MS Mincho" panose="02020609040205080304" pitchFamily="49" charset="-128"/>
                <a:cs typeface="Times New Roman" panose="02020603050405020304" pitchFamily="18" charset="0"/>
              </a:rPr>
              <a:t>LouVAE</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FR" b="1" dirty="0">
                <a:solidFill>
                  <a:srgbClr val="1CC4D6"/>
                </a:solidFill>
                <a:latin typeface="Lato"/>
                <a:ea typeface="MS Mincho" panose="02020609040205080304" pitchFamily="49" charset="-128"/>
                <a:cs typeface="Times New Roman" panose="02020603050405020304" pitchFamily="18" charset="0"/>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400" b="1" dirty="0">
                <a:solidFill>
                  <a:srgbClr val="333333"/>
                </a:solidFill>
                <a:latin typeface="Lato"/>
                <a:ea typeface="MS Mincho" panose="02020609040205080304" pitchFamily="49" charset="-128"/>
                <a:cs typeface="CervoNeue-SemiBoldNeue"/>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400" b="1" dirty="0">
                <a:solidFill>
                  <a:srgbClr val="333333"/>
                </a:solidFill>
                <a:latin typeface="Lato"/>
                <a:ea typeface="MS Mincho" panose="02020609040205080304" pitchFamily="49" charset="-128"/>
                <a:cs typeface="CervoNeue-SemiBoldNeue"/>
              </a:rPr>
              <a:t>Rencontre pour les acteurs de la Valorisation des acquis de l’expérience (VAE) de l’enseignement supérieur</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dirty="0">
                <a:solidFill>
                  <a:srgbClr val="000000"/>
                </a:solidFill>
                <a:latin typeface="Lato"/>
                <a:ea typeface="MS Mincho" panose="02020609040205080304" pitchFamily="49" charset="-128"/>
                <a:cs typeface="Times New Roman" panose="02020603050405020304" pitchFamily="18" charset="0"/>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dirty="0">
                <a:solidFill>
                  <a:srgbClr val="000000"/>
                </a:solidFill>
                <a:latin typeface="Lato"/>
                <a:ea typeface="MS Mincho" panose="02020609040205080304" pitchFamily="49" charset="-128"/>
                <a:cs typeface="CervoNeue-MediumNeue"/>
              </a:rPr>
              <a:t>Présentations des dispositifs VAE au sein de l’enseignement supérieur : invariants et spécificités</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dirty="0">
                <a:solidFill>
                  <a:srgbClr val="000000"/>
                </a:solidFill>
                <a:latin typeface="Lato"/>
                <a:ea typeface="MS Mincho" panose="02020609040205080304" pitchFamily="49" charset="-128"/>
                <a:cs typeface="CervoNeue-MediumNeue"/>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000" b="1" dirty="0">
                <a:solidFill>
                  <a:srgbClr val="1CC4D6"/>
                </a:solidFill>
                <a:latin typeface="Lato"/>
                <a:ea typeface="MS Mincho" panose="02020609040205080304" pitchFamily="49" charset="-128"/>
                <a:cs typeface="CervoNeue-BoldNeue"/>
              </a:rPr>
              <a:t>Ateliers – Moments d’échange</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000" b="1" dirty="0">
                <a:solidFill>
                  <a:srgbClr val="1CC4D6"/>
                </a:solidFill>
                <a:latin typeface="Lato"/>
                <a:ea typeface="MS Mincho" panose="02020609040205080304" pitchFamily="49" charset="-128"/>
                <a:cs typeface="CervoNeue-BoldNeue"/>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000" dirty="0">
                <a:solidFill>
                  <a:srgbClr val="1CC4D6"/>
                </a:solidFill>
                <a:latin typeface="Lato"/>
                <a:ea typeface="MS Mincho" panose="02020609040205080304" pitchFamily="49" charset="-128"/>
                <a:cs typeface="Times New Roman" panose="02020603050405020304" pitchFamily="18" charset="0"/>
              </a:rPr>
              <a:t>14 Novembre 2019</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2000" dirty="0">
                <a:solidFill>
                  <a:srgbClr val="1CC4D6"/>
                </a:solidFill>
                <a:latin typeface="Lato"/>
                <a:ea typeface="MS Mincho" panose="02020609040205080304" pitchFamily="49" charset="-128"/>
                <a:cs typeface="Times New Roman" panose="02020603050405020304" pitchFamily="18" charset="0"/>
              </a:rPr>
              <a:t>8h30 – 13h00</a:t>
            </a:r>
            <a:endParaRPr lang="fr-BE"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fr-BE" sz="1200" b="1" dirty="0">
                <a:solidFill>
                  <a:srgbClr val="1CC4D6"/>
                </a:solidFill>
                <a:latin typeface="Lato"/>
                <a:ea typeface="MS Mincho" panose="02020609040205080304" pitchFamily="49" charset="-128"/>
                <a:cs typeface="CervoNeue-RegularNeue"/>
              </a:rPr>
              <a:t> </a:t>
            </a:r>
            <a:endParaRPr lang="fr-BE"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9457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D946A0-7E11-493C-B8C4-96C051D655B6}"/>
              </a:ext>
            </a:extLst>
          </p:cNvPr>
          <p:cNvSpPr>
            <a:spLocks noGrp="1"/>
          </p:cNvSpPr>
          <p:nvPr>
            <p:ph idx="1"/>
          </p:nvPr>
        </p:nvSpPr>
        <p:spPr>
          <a:xfrm>
            <a:off x="457200" y="1231641"/>
            <a:ext cx="8229600" cy="5486400"/>
          </a:xfrm>
        </p:spPr>
        <p:txBody>
          <a:bodyPr>
            <a:normAutofit fontScale="25000" lnSpcReduction="20000"/>
          </a:bodyPr>
          <a:lstStyle/>
          <a:p>
            <a:pPr marL="0" indent="0">
              <a:buNone/>
            </a:pPr>
            <a:r>
              <a:rPr lang="fr-BE" sz="5600" b="1" dirty="0">
                <a:solidFill>
                  <a:schemeClr val="accent6">
                    <a:lumMod val="75000"/>
                  </a:schemeClr>
                </a:solidFill>
              </a:rPr>
              <a:t>PROGRAMME </a:t>
            </a:r>
            <a:endParaRPr lang="fr-BE" sz="5600" dirty="0">
              <a:solidFill>
                <a:schemeClr val="accent6">
                  <a:lumMod val="75000"/>
                </a:schemeClr>
              </a:solidFill>
            </a:endParaRPr>
          </a:p>
          <a:p>
            <a:pPr marL="0" indent="0">
              <a:buNone/>
            </a:pPr>
            <a:endParaRPr lang="fr-BE" sz="5600" dirty="0"/>
          </a:p>
          <a:p>
            <a:pPr marL="0" indent="0">
              <a:buNone/>
            </a:pPr>
            <a:r>
              <a:rPr lang="fr-BE" sz="5600" b="1" dirty="0">
                <a:solidFill>
                  <a:schemeClr val="accent5"/>
                </a:solidFill>
              </a:rPr>
              <a:t>8h30</a:t>
            </a:r>
            <a:r>
              <a:rPr lang="fr-BE" sz="5600" dirty="0"/>
              <a:t> Accueil et café</a:t>
            </a:r>
          </a:p>
          <a:p>
            <a:endParaRPr lang="fr-BE" sz="5600" dirty="0"/>
          </a:p>
          <a:p>
            <a:pPr marL="0" indent="0">
              <a:buNone/>
            </a:pPr>
            <a:r>
              <a:rPr lang="fr-BE" sz="5600" b="1" dirty="0">
                <a:solidFill>
                  <a:schemeClr val="accent5"/>
                </a:solidFill>
              </a:rPr>
              <a:t>9h00</a:t>
            </a:r>
            <a:r>
              <a:rPr lang="fr-BE" sz="5600" dirty="0"/>
              <a:t> </a:t>
            </a:r>
            <a:r>
              <a:rPr lang="fr-BE" sz="5600" b="1" dirty="0"/>
              <a:t>Séance plénière </a:t>
            </a:r>
            <a:r>
              <a:rPr lang="fr-BE" sz="5600" dirty="0"/>
              <a:t>: accueil par le président du Pôle académique Louvain, Vincent Blondel</a:t>
            </a:r>
          </a:p>
          <a:p>
            <a:pPr marL="0" indent="0">
              <a:buNone/>
            </a:pPr>
            <a:endParaRPr lang="fr-BE" sz="5600" dirty="0"/>
          </a:p>
          <a:p>
            <a:pPr marL="0" indent="0">
              <a:buNone/>
            </a:pPr>
            <a:r>
              <a:rPr lang="fr-BE" sz="5600" b="1" dirty="0">
                <a:solidFill>
                  <a:schemeClr val="accent5"/>
                </a:solidFill>
              </a:rPr>
              <a:t>9h05</a:t>
            </a:r>
            <a:r>
              <a:rPr lang="fr-BE" sz="5600" dirty="0"/>
              <a:t> </a:t>
            </a:r>
            <a:r>
              <a:rPr lang="fr-BE" sz="5600" b="1" dirty="0"/>
              <a:t>Présentation des résultats de l’enquête </a:t>
            </a:r>
            <a:r>
              <a:rPr lang="fr-BE" sz="5600" dirty="0"/>
              <a:t>réalisée auprès d’adultes en reprise d’études     </a:t>
            </a:r>
          </a:p>
          <a:p>
            <a:pPr marL="0" indent="0">
              <a:buNone/>
            </a:pPr>
            <a:r>
              <a:rPr lang="fr-BE" sz="5600" dirty="0"/>
              <a:t>         au sein de l’Enseignement Supérieur</a:t>
            </a:r>
          </a:p>
          <a:p>
            <a:pPr marL="0" indent="0">
              <a:buNone/>
            </a:pPr>
            <a:r>
              <a:rPr lang="fr-BE" sz="5600" b="1" dirty="0">
                <a:solidFill>
                  <a:schemeClr val="accent5"/>
                </a:solidFill>
              </a:rPr>
              <a:t>9h10</a:t>
            </a:r>
            <a:r>
              <a:rPr lang="fr-BE" sz="5600" dirty="0"/>
              <a:t> </a:t>
            </a:r>
            <a:r>
              <a:rPr lang="fr-BE" sz="5600" b="1" dirty="0"/>
              <a:t>Présentation générale des dispositifs VAE</a:t>
            </a:r>
            <a:r>
              <a:rPr lang="fr-BE" sz="5600" dirty="0"/>
              <a:t>, par Arnaud Salmon, référent à l’ARES et</a:t>
            </a:r>
          </a:p>
          <a:p>
            <a:pPr marL="0" indent="0">
              <a:buNone/>
            </a:pPr>
            <a:r>
              <a:rPr lang="fr-BE" sz="5600" dirty="0"/>
              <a:t>         coordinateur VAE</a:t>
            </a:r>
          </a:p>
          <a:p>
            <a:pPr marL="0" indent="0">
              <a:buNone/>
            </a:pPr>
            <a:r>
              <a:rPr lang="fr-BE" sz="5600" b="1" dirty="0">
                <a:solidFill>
                  <a:schemeClr val="accent5"/>
                </a:solidFill>
              </a:rPr>
              <a:t>9h30 </a:t>
            </a:r>
            <a:r>
              <a:rPr lang="fr-BE" sz="5600" b="1" dirty="0"/>
              <a:t>Présentation des dispositifs VAE à l’Université - </a:t>
            </a:r>
            <a:r>
              <a:rPr lang="fr-BE" sz="5600" dirty="0"/>
              <a:t>Focus par Anne Grzyb, conseillère en</a:t>
            </a:r>
          </a:p>
          <a:p>
            <a:pPr marL="0" indent="0">
              <a:buNone/>
            </a:pPr>
            <a:r>
              <a:rPr lang="fr-BE" sz="5600" dirty="0"/>
              <a:t>        formation continue et chargée de mission VAE à l’</a:t>
            </a:r>
            <a:r>
              <a:rPr lang="fr-BE" sz="5600" dirty="0" err="1"/>
              <a:t>UCLouvain</a:t>
            </a:r>
            <a:endParaRPr lang="fr-BE" sz="5600" dirty="0"/>
          </a:p>
          <a:p>
            <a:endParaRPr lang="fr-BE" sz="5600" dirty="0"/>
          </a:p>
          <a:p>
            <a:pPr marL="0" indent="0">
              <a:buNone/>
            </a:pPr>
            <a:r>
              <a:rPr lang="fr-BE" sz="5600" b="1" dirty="0">
                <a:solidFill>
                  <a:schemeClr val="accent5"/>
                </a:solidFill>
              </a:rPr>
              <a:t>9h45</a:t>
            </a:r>
            <a:r>
              <a:rPr lang="fr-BE" sz="5600" dirty="0"/>
              <a:t> </a:t>
            </a:r>
            <a:r>
              <a:rPr lang="fr-BE" sz="5600" b="1" dirty="0"/>
              <a:t>Présentation des dispositifs VAE en Hautes Ecoles - </a:t>
            </a:r>
            <a:r>
              <a:rPr lang="fr-BE" sz="5600" dirty="0"/>
              <a:t>Focus par Laurence Brion, conseillère VAE à la Haute École Léonard de Vinci et Pascal Henry, conseiller VAE à la Haute École Louvain en Hainaut, </a:t>
            </a:r>
            <a:r>
              <a:rPr lang="fr-BE" sz="5600" dirty="0" err="1"/>
              <a:t>HELHa</a:t>
            </a:r>
            <a:endParaRPr lang="fr-BE" sz="5600" dirty="0"/>
          </a:p>
          <a:p>
            <a:endParaRPr lang="fr-BE" sz="5600" dirty="0"/>
          </a:p>
          <a:p>
            <a:pPr marL="0" indent="0">
              <a:buNone/>
            </a:pPr>
            <a:r>
              <a:rPr lang="fr-BE" sz="5600" b="1" dirty="0">
                <a:solidFill>
                  <a:schemeClr val="accent5"/>
                </a:solidFill>
              </a:rPr>
              <a:t>10h00</a:t>
            </a:r>
            <a:r>
              <a:rPr lang="fr-BE" sz="5600" b="1" dirty="0"/>
              <a:t> Présentation des dispositifs VAE en Promotion sociale - </a:t>
            </a:r>
            <a:r>
              <a:rPr lang="fr-BE" sz="5600" dirty="0"/>
              <a:t>Focus par Valérie Fontaine, experte VAE pour l’enseignement de promotion sociale au Ministère de la Fédération Wallonie-Bruxelles</a:t>
            </a:r>
          </a:p>
          <a:p>
            <a:endParaRPr lang="fr-BE" sz="5600" dirty="0"/>
          </a:p>
          <a:p>
            <a:pPr marL="0" indent="0">
              <a:buNone/>
            </a:pPr>
            <a:r>
              <a:rPr lang="fr-BE" sz="5600" b="1" dirty="0">
                <a:solidFill>
                  <a:schemeClr val="accent5"/>
                </a:solidFill>
              </a:rPr>
              <a:t>10h15</a:t>
            </a:r>
            <a:r>
              <a:rPr lang="fr-BE" sz="5600" dirty="0">
                <a:solidFill>
                  <a:schemeClr val="accent5"/>
                </a:solidFill>
              </a:rPr>
              <a:t> </a:t>
            </a:r>
            <a:r>
              <a:rPr lang="fr-BE" sz="5600" b="1" dirty="0"/>
              <a:t>Table ronde </a:t>
            </a:r>
            <a:r>
              <a:rPr lang="fr-BE" sz="5600" dirty="0"/>
              <a:t>: séance de questions/réponses</a:t>
            </a:r>
          </a:p>
          <a:p>
            <a:pPr marL="0" indent="0">
              <a:buNone/>
            </a:pPr>
            <a:r>
              <a:rPr lang="fr-BE" sz="5600" b="1" dirty="0">
                <a:solidFill>
                  <a:schemeClr val="accent5"/>
                </a:solidFill>
              </a:rPr>
              <a:t>10h45</a:t>
            </a:r>
            <a:r>
              <a:rPr lang="fr-BE" sz="5600" dirty="0">
                <a:solidFill>
                  <a:schemeClr val="accent5"/>
                </a:solidFill>
              </a:rPr>
              <a:t> </a:t>
            </a:r>
            <a:r>
              <a:rPr lang="fr-BE" sz="5600" dirty="0"/>
              <a:t>Pause-café</a:t>
            </a:r>
          </a:p>
          <a:p>
            <a:pPr marL="0" indent="0">
              <a:buNone/>
            </a:pPr>
            <a:r>
              <a:rPr lang="fr-BE" sz="5600" b="1" dirty="0">
                <a:solidFill>
                  <a:schemeClr val="accent5"/>
                </a:solidFill>
              </a:rPr>
              <a:t>11h00</a:t>
            </a:r>
            <a:r>
              <a:rPr lang="fr-BE" sz="5600" dirty="0"/>
              <a:t> </a:t>
            </a:r>
            <a:r>
              <a:rPr lang="fr-BE" sz="5600" b="1" dirty="0"/>
              <a:t>Ateliers</a:t>
            </a:r>
            <a:endParaRPr lang="fr-BE" sz="5600" dirty="0"/>
          </a:p>
          <a:p>
            <a:pPr marL="0" indent="0">
              <a:buNone/>
            </a:pPr>
            <a:r>
              <a:rPr lang="fr-BE" sz="5600" b="1" dirty="0">
                <a:solidFill>
                  <a:schemeClr val="accent5"/>
                </a:solidFill>
              </a:rPr>
              <a:t>12h30</a:t>
            </a:r>
            <a:r>
              <a:rPr lang="fr-BE" sz="5600" dirty="0">
                <a:solidFill>
                  <a:schemeClr val="accent5"/>
                </a:solidFill>
              </a:rPr>
              <a:t> </a:t>
            </a:r>
            <a:r>
              <a:rPr lang="fr-BE" sz="5600" b="1" dirty="0"/>
              <a:t>Table ronde de clôture</a:t>
            </a:r>
            <a:endParaRPr lang="fr-BE" sz="5600" dirty="0"/>
          </a:p>
          <a:p>
            <a:pPr marL="0" indent="0">
              <a:buNone/>
            </a:pPr>
            <a:r>
              <a:rPr lang="fr-BE" sz="5600" b="1" dirty="0">
                <a:solidFill>
                  <a:schemeClr val="accent5"/>
                </a:solidFill>
              </a:rPr>
              <a:t>12h50 </a:t>
            </a:r>
            <a:r>
              <a:rPr lang="fr-BE" sz="5600" b="1" dirty="0"/>
              <a:t>Clôture et perspectives </a:t>
            </a:r>
            <a:r>
              <a:rPr lang="fr-BE" sz="5600" dirty="0"/>
              <a:t>: Anne Grzyb</a:t>
            </a:r>
          </a:p>
          <a:p>
            <a:pPr marL="0" indent="0">
              <a:buNone/>
            </a:pPr>
            <a:r>
              <a:rPr lang="en-US" sz="5600" b="1" dirty="0">
                <a:solidFill>
                  <a:schemeClr val="accent5"/>
                </a:solidFill>
              </a:rPr>
              <a:t>13h00</a:t>
            </a:r>
            <a:r>
              <a:rPr lang="en-US" sz="5600" b="1" dirty="0"/>
              <a:t> </a:t>
            </a:r>
            <a:r>
              <a:rPr lang="en-US" sz="5600" dirty="0"/>
              <a:t>Lunch – Lobby Louvain House (3ème </a:t>
            </a:r>
            <a:r>
              <a:rPr lang="en-US" sz="5600" dirty="0" err="1"/>
              <a:t>étage</a:t>
            </a:r>
            <a:r>
              <a:rPr lang="en-US" sz="5600" dirty="0"/>
              <a:t>) </a:t>
            </a:r>
            <a:endParaRPr lang="fr-BE" sz="5600" dirty="0"/>
          </a:p>
          <a:p>
            <a:endParaRPr lang="fr-BE" dirty="0"/>
          </a:p>
        </p:txBody>
      </p:sp>
      <p:pic>
        <p:nvPicPr>
          <p:cNvPr id="4" name="Image 3">
            <a:extLst>
              <a:ext uri="{FF2B5EF4-FFF2-40B4-BE49-F238E27FC236}">
                <a16:creationId xmlns:a16="http://schemas.microsoft.com/office/drawing/2014/main" id="{E7D587EC-83E5-470B-84D2-67E194CB39E5}"/>
              </a:ext>
            </a:extLst>
          </p:cNvPr>
          <p:cNvPicPr>
            <a:picLocks noChangeAspect="1"/>
          </p:cNvPicPr>
          <p:nvPr/>
        </p:nvPicPr>
        <p:blipFill>
          <a:blip r:embed="rId2"/>
          <a:stretch>
            <a:fillRect/>
          </a:stretch>
        </p:blipFill>
        <p:spPr>
          <a:xfrm>
            <a:off x="279920" y="0"/>
            <a:ext cx="2323321" cy="887773"/>
          </a:xfrm>
          <a:prstGeom prst="rect">
            <a:avLst/>
          </a:prstGeom>
        </p:spPr>
      </p:pic>
    </p:spTree>
    <p:extLst>
      <p:ext uri="{BB962C8B-B14F-4D97-AF65-F5344CB8AC3E}">
        <p14:creationId xmlns:p14="http://schemas.microsoft.com/office/powerpoint/2010/main" val="122961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9D7D95B-2995-403C-80A9-0D105100E71C}"/>
              </a:ext>
            </a:extLst>
          </p:cNvPr>
          <p:cNvSpPr>
            <a:spLocks noGrp="1"/>
          </p:cNvSpPr>
          <p:nvPr>
            <p:ph idx="1"/>
          </p:nvPr>
        </p:nvSpPr>
        <p:spPr>
          <a:xfrm>
            <a:off x="457200" y="1600200"/>
            <a:ext cx="8229600" cy="4856584"/>
          </a:xfrm>
        </p:spPr>
        <p:txBody>
          <a:bodyPr>
            <a:normAutofit fontScale="25000" lnSpcReduction="20000"/>
          </a:bodyPr>
          <a:lstStyle/>
          <a:p>
            <a:pPr marL="0" indent="0">
              <a:buNone/>
            </a:pPr>
            <a:r>
              <a:rPr lang="fr-BE" sz="6800" b="1" dirty="0">
                <a:solidFill>
                  <a:schemeClr val="accent6">
                    <a:lumMod val="75000"/>
                  </a:schemeClr>
                </a:solidFill>
              </a:rPr>
              <a:t>ATELIERS </a:t>
            </a:r>
            <a:endParaRPr lang="fr-BE" sz="6800" dirty="0">
              <a:solidFill>
                <a:schemeClr val="accent6">
                  <a:lumMod val="75000"/>
                </a:schemeClr>
              </a:solidFill>
            </a:endParaRPr>
          </a:p>
          <a:p>
            <a:pPr marL="0" indent="0">
              <a:buNone/>
            </a:pPr>
            <a:r>
              <a:rPr lang="fr-BE" sz="5200" b="1" dirty="0"/>
              <a:t> </a:t>
            </a:r>
            <a:endParaRPr lang="fr-BE" sz="5200" dirty="0"/>
          </a:p>
          <a:p>
            <a:pPr marL="0" indent="0">
              <a:buNone/>
            </a:pPr>
            <a:r>
              <a:rPr lang="fr-BE" sz="5200" b="1" dirty="0">
                <a:solidFill>
                  <a:schemeClr val="accent6">
                    <a:lumMod val="75000"/>
                  </a:schemeClr>
                </a:solidFill>
              </a:rPr>
              <a:t>Atelier 1 </a:t>
            </a:r>
            <a:r>
              <a:rPr lang="fr-BE" sz="5200" b="1" dirty="0"/>
              <a:t>- Comment communiquer à l’externe sur la VAE ? (Espace du Lac – 3</a:t>
            </a:r>
            <a:r>
              <a:rPr lang="fr-BE" sz="5200" b="1" baseline="30000" dirty="0"/>
              <a:t>ème</a:t>
            </a:r>
            <a:r>
              <a:rPr lang="fr-BE" sz="5200" b="1" dirty="0"/>
              <a:t> étage)</a:t>
            </a:r>
            <a:endParaRPr lang="fr-BE" sz="5200" dirty="0"/>
          </a:p>
          <a:p>
            <a:pPr marL="0" indent="0">
              <a:buNone/>
            </a:pPr>
            <a:r>
              <a:rPr lang="fr-BE" sz="5200" b="1" dirty="0"/>
              <a:t>Experte </a:t>
            </a:r>
            <a:r>
              <a:rPr lang="fr-BE" sz="5200" dirty="0"/>
              <a:t>: Noémie Pecher, </a:t>
            </a:r>
            <a:r>
              <a:rPr lang="fr-FR" sz="5200" dirty="0"/>
              <a:t>chargée de communication FSE VAE 2020 à l’</a:t>
            </a:r>
            <a:r>
              <a:rPr lang="fr-FR" sz="5200" dirty="0" err="1"/>
              <a:t>UCLouvain</a:t>
            </a:r>
            <a:br>
              <a:rPr lang="fr-FR" sz="5200" dirty="0"/>
            </a:br>
            <a:r>
              <a:rPr lang="fr-BE" sz="5200" b="1" dirty="0"/>
              <a:t>Animatrice </a:t>
            </a:r>
            <a:r>
              <a:rPr lang="fr-BE" sz="5200" dirty="0"/>
              <a:t>: Frédérique </a:t>
            </a:r>
            <a:r>
              <a:rPr lang="fr-BE" sz="5200" dirty="0" err="1"/>
              <a:t>Deffrennes</a:t>
            </a:r>
            <a:r>
              <a:rPr lang="fr-BE" sz="5200" dirty="0"/>
              <a:t>, chargée de communication à la Haute Ecole Léonard de Vinci</a:t>
            </a:r>
          </a:p>
          <a:p>
            <a:pPr marL="0" indent="0">
              <a:buNone/>
            </a:pPr>
            <a:r>
              <a:rPr lang="fr-BE" sz="5200" b="1" dirty="0"/>
              <a:t>Rapporteur : </a:t>
            </a:r>
            <a:r>
              <a:rPr lang="fr-BE" sz="5200" dirty="0"/>
              <a:t>Anne Grzyb, conseillère en formation continue et chargée de mission VAE à l’</a:t>
            </a:r>
            <a:r>
              <a:rPr lang="fr-BE" sz="5200" dirty="0" err="1"/>
              <a:t>UCLouvain</a:t>
            </a:r>
            <a:endParaRPr lang="fr-BE" sz="5200" dirty="0"/>
          </a:p>
          <a:p>
            <a:pPr marL="0" indent="0">
              <a:buNone/>
            </a:pPr>
            <a:r>
              <a:rPr lang="fr-BE" sz="5200" b="1" dirty="0"/>
              <a:t> </a:t>
            </a:r>
            <a:endParaRPr lang="fr-BE" sz="5200" dirty="0"/>
          </a:p>
          <a:p>
            <a:pPr marL="0" indent="0">
              <a:buNone/>
            </a:pPr>
            <a:r>
              <a:rPr lang="fr-BE" sz="5200" b="1" dirty="0">
                <a:solidFill>
                  <a:schemeClr val="accent6">
                    <a:lumMod val="75000"/>
                  </a:schemeClr>
                </a:solidFill>
              </a:rPr>
              <a:t>Atelier 2 </a:t>
            </a:r>
            <a:r>
              <a:rPr lang="fr-BE" sz="5200" b="1" dirty="0"/>
              <a:t>- Échanges de bonnes pratiques autour de l’accompagnement VAE (Mezzanine Louvain House – 3</a:t>
            </a:r>
            <a:r>
              <a:rPr lang="fr-BE" sz="5200" b="1" baseline="30000" dirty="0"/>
              <a:t>ème</a:t>
            </a:r>
            <a:r>
              <a:rPr lang="fr-BE" sz="5200" b="1" dirty="0"/>
              <a:t> étage)</a:t>
            </a:r>
            <a:endParaRPr lang="fr-BE" sz="5200" dirty="0"/>
          </a:p>
          <a:p>
            <a:pPr marL="0" indent="0">
              <a:buNone/>
            </a:pPr>
            <a:r>
              <a:rPr lang="fr-BE" sz="5200" b="1" dirty="0"/>
              <a:t>Experte :</a:t>
            </a:r>
            <a:r>
              <a:rPr lang="fr-BE" sz="5200" dirty="0"/>
              <a:t> Sandrine Neuville, conseillère VAE en Faculté ESPO (</a:t>
            </a:r>
            <a:r>
              <a:rPr lang="fr-BE" sz="5200" dirty="0" err="1"/>
              <a:t>UCLouvain</a:t>
            </a:r>
            <a:r>
              <a:rPr lang="fr-BE" sz="5200" dirty="0"/>
              <a:t>) et docteure en sciences psychologiques</a:t>
            </a:r>
          </a:p>
          <a:p>
            <a:pPr marL="0" indent="0">
              <a:buNone/>
            </a:pPr>
            <a:r>
              <a:rPr lang="fr-BE" sz="5200" b="1" dirty="0"/>
              <a:t>Animateur :</a:t>
            </a:r>
            <a:r>
              <a:rPr lang="fr-BE" sz="5200" dirty="0"/>
              <a:t> Rudi Wattiez, adjoint à la direction pour les affaires pédagogiques à la Haute Ecole Léonard de Vinci</a:t>
            </a:r>
          </a:p>
          <a:p>
            <a:pPr marL="0" indent="0" fontAlgn="base">
              <a:buNone/>
            </a:pPr>
            <a:r>
              <a:rPr lang="fr-BE" sz="5200" b="1" dirty="0"/>
              <a:t>Rapporteur : Magali Scuvée, </a:t>
            </a:r>
            <a:r>
              <a:rPr lang="fr-FR" sz="5200" b="1" dirty="0"/>
              <a:t>gestionnaire au secrétariat des études à la Haute Ecole Léonard de Vinci</a:t>
            </a:r>
            <a:endParaRPr lang="fr-BE" sz="5200" b="1" dirty="0"/>
          </a:p>
          <a:p>
            <a:pPr marL="0" indent="0">
              <a:buNone/>
            </a:pPr>
            <a:r>
              <a:rPr lang="fr-BE" sz="5200" b="1" dirty="0"/>
              <a:t> </a:t>
            </a:r>
            <a:endParaRPr lang="fr-BE" sz="5200" dirty="0"/>
          </a:p>
          <a:p>
            <a:pPr marL="0" indent="0">
              <a:buNone/>
            </a:pPr>
            <a:r>
              <a:rPr lang="fr-BE" sz="5200" b="1" dirty="0">
                <a:solidFill>
                  <a:schemeClr val="accent6">
                    <a:lumMod val="75000"/>
                  </a:schemeClr>
                </a:solidFill>
              </a:rPr>
              <a:t>Atelier 3 </a:t>
            </a:r>
            <a:r>
              <a:rPr lang="fr-BE" sz="5200" b="1" dirty="0"/>
              <a:t>- Cadre juridique - Pistes d’amélioration (Espace </a:t>
            </a:r>
            <a:r>
              <a:rPr lang="fr-BE" sz="5200" b="1" dirty="0" err="1"/>
              <a:t>Blocry</a:t>
            </a:r>
            <a:r>
              <a:rPr lang="fr-BE" sz="5200" b="1" dirty="0"/>
              <a:t> – 3</a:t>
            </a:r>
            <a:r>
              <a:rPr lang="fr-BE" sz="5200" b="1" baseline="30000" dirty="0"/>
              <a:t>ème</a:t>
            </a:r>
            <a:r>
              <a:rPr lang="fr-BE" sz="5200" b="1" dirty="0"/>
              <a:t> étage)</a:t>
            </a:r>
            <a:endParaRPr lang="fr-BE" sz="5200" dirty="0"/>
          </a:p>
          <a:p>
            <a:pPr marL="0" indent="0">
              <a:buNone/>
            </a:pPr>
            <a:r>
              <a:rPr lang="fr-BE" sz="5200" b="1" dirty="0"/>
              <a:t>Expertes :</a:t>
            </a:r>
            <a:r>
              <a:rPr lang="fr-BE" sz="5200" dirty="0"/>
              <a:t> Dominique Biloque, juriste à l’ARES</a:t>
            </a:r>
          </a:p>
          <a:p>
            <a:pPr marL="0" indent="0">
              <a:buNone/>
            </a:pPr>
            <a:r>
              <a:rPr lang="fr-BE" sz="5200" dirty="0"/>
              <a:t>Véronique Charlier, commissaire du gouvernement auprès du Pôle académique Louvain</a:t>
            </a:r>
          </a:p>
          <a:p>
            <a:pPr marL="0" indent="0">
              <a:buNone/>
            </a:pPr>
            <a:r>
              <a:rPr lang="fr-BE" sz="5200" dirty="0"/>
              <a:t>Sabine </a:t>
            </a:r>
            <a:r>
              <a:rPr lang="fr-BE" sz="5200" dirty="0" err="1"/>
              <a:t>Seelmans</a:t>
            </a:r>
            <a:r>
              <a:rPr lang="fr-BE" sz="5200" dirty="0"/>
              <a:t>, attachée-collaboratrice du Collège des Commissaires</a:t>
            </a:r>
          </a:p>
          <a:p>
            <a:pPr marL="0" indent="0">
              <a:buNone/>
            </a:pPr>
            <a:r>
              <a:rPr lang="fr-BE" sz="5200" b="1" dirty="0"/>
              <a:t>Animatrice :</a:t>
            </a:r>
            <a:r>
              <a:rPr lang="fr-BE" sz="5200" dirty="0"/>
              <a:t> Sylvie </a:t>
            </a:r>
            <a:r>
              <a:rPr lang="fr-BE" sz="5200" dirty="0" err="1"/>
              <a:t>Dony</a:t>
            </a:r>
            <a:r>
              <a:rPr lang="fr-BE" sz="5200" dirty="0"/>
              <a:t>, conseillère pédagogique au CPFB</a:t>
            </a:r>
          </a:p>
          <a:p>
            <a:pPr marL="0" indent="0">
              <a:buNone/>
            </a:pPr>
            <a:r>
              <a:rPr lang="fr-BE" sz="5200" b="1" dirty="0"/>
              <a:t>Rapporteur : </a:t>
            </a:r>
            <a:r>
              <a:rPr lang="fr-BE" sz="5200" dirty="0"/>
              <a:t>Arnaud Salmon, référent à l’Ares et coordinateur VAE</a:t>
            </a:r>
          </a:p>
          <a:p>
            <a:pPr marL="0" indent="0">
              <a:buNone/>
            </a:pPr>
            <a:r>
              <a:rPr lang="fr-BE" sz="5200" dirty="0"/>
              <a:t> </a:t>
            </a:r>
          </a:p>
          <a:p>
            <a:pPr marL="0" indent="0">
              <a:buNone/>
            </a:pPr>
            <a:r>
              <a:rPr lang="fr-BE" sz="5200" b="1" dirty="0">
                <a:solidFill>
                  <a:schemeClr val="accent6">
                    <a:lumMod val="75000"/>
                  </a:schemeClr>
                </a:solidFill>
              </a:rPr>
              <a:t>Atelier 4 </a:t>
            </a:r>
            <a:r>
              <a:rPr lang="fr-BE" sz="5200" b="1" dirty="0"/>
              <a:t>- Reprise d’études et motivations (Foyer Royal – 1</a:t>
            </a:r>
            <a:r>
              <a:rPr lang="fr-BE" sz="5200" b="1" baseline="30000" dirty="0"/>
              <a:t>er</a:t>
            </a:r>
            <a:r>
              <a:rPr lang="fr-BE" sz="5200" b="1" dirty="0"/>
              <a:t> étage)</a:t>
            </a:r>
            <a:endParaRPr lang="fr-BE" sz="5200" dirty="0"/>
          </a:p>
          <a:p>
            <a:pPr marL="0" indent="0">
              <a:buNone/>
            </a:pPr>
            <a:r>
              <a:rPr lang="fr-BE" sz="5200" b="1" dirty="0"/>
              <a:t>Experts : </a:t>
            </a:r>
            <a:r>
              <a:rPr lang="fr-BE" sz="5200" dirty="0"/>
              <a:t>Annick Dumoulin et Nicolas Dardenne, conseillers d’orientation au Centre d’information et d’orientation de l’</a:t>
            </a:r>
            <a:r>
              <a:rPr lang="fr-BE" sz="5200" dirty="0" err="1"/>
              <a:t>UCLouvain</a:t>
            </a:r>
            <a:endParaRPr lang="fr-BE" sz="5200" dirty="0"/>
          </a:p>
          <a:p>
            <a:pPr marL="0" indent="0">
              <a:buNone/>
            </a:pPr>
            <a:r>
              <a:rPr lang="fr-BE" sz="5200" b="1" dirty="0"/>
              <a:t>Animatrice :</a:t>
            </a:r>
            <a:r>
              <a:rPr lang="fr-BE" sz="5200" dirty="0"/>
              <a:t> Bénédicte </a:t>
            </a:r>
            <a:r>
              <a:rPr lang="fr-BE" sz="5200" dirty="0" err="1"/>
              <a:t>Schrobiltgen</a:t>
            </a:r>
            <a:r>
              <a:rPr lang="fr-BE" sz="5200" dirty="0"/>
              <a:t>, maitre-assistante à la Haute École Léonard de VINCI</a:t>
            </a:r>
          </a:p>
          <a:p>
            <a:pPr marL="0" indent="0">
              <a:buNone/>
            </a:pPr>
            <a:r>
              <a:rPr lang="fr-FR" sz="5200" b="1" dirty="0"/>
              <a:t>Rapporteur : </a:t>
            </a:r>
            <a:r>
              <a:rPr lang="fr-FR" sz="5200" dirty="0"/>
              <a:t>Réjane </a:t>
            </a:r>
            <a:r>
              <a:rPr lang="fr-FR" sz="5200" dirty="0" err="1"/>
              <a:t>Frenais</a:t>
            </a:r>
            <a:r>
              <a:rPr lang="fr-FR" sz="5200" dirty="0"/>
              <a:t>,</a:t>
            </a:r>
            <a:r>
              <a:rPr lang="fr-FR" sz="5200" b="1" dirty="0"/>
              <a:t> </a:t>
            </a:r>
            <a:r>
              <a:rPr lang="fr-FR" sz="5200" dirty="0"/>
              <a:t>conseillère FOPES à </a:t>
            </a:r>
            <a:r>
              <a:rPr lang="fr-FR" sz="5200" dirty="0" err="1"/>
              <a:t>UCLouvain</a:t>
            </a:r>
            <a:endParaRPr lang="fr-BE" sz="5200" dirty="0"/>
          </a:p>
          <a:p>
            <a:endParaRPr lang="fr-BE" dirty="0"/>
          </a:p>
        </p:txBody>
      </p:sp>
      <p:pic>
        <p:nvPicPr>
          <p:cNvPr id="4" name="Image 3">
            <a:extLst>
              <a:ext uri="{FF2B5EF4-FFF2-40B4-BE49-F238E27FC236}">
                <a16:creationId xmlns:a16="http://schemas.microsoft.com/office/drawing/2014/main" id="{69BBBD7A-E213-4220-BDEE-83264C89E4A4}"/>
              </a:ext>
            </a:extLst>
          </p:cNvPr>
          <p:cNvPicPr>
            <a:picLocks noChangeAspect="1"/>
          </p:cNvPicPr>
          <p:nvPr/>
        </p:nvPicPr>
        <p:blipFill>
          <a:blip r:embed="rId2"/>
          <a:stretch>
            <a:fillRect/>
          </a:stretch>
        </p:blipFill>
        <p:spPr>
          <a:xfrm>
            <a:off x="457200" y="271906"/>
            <a:ext cx="2407298" cy="919862"/>
          </a:xfrm>
          <a:prstGeom prst="rect">
            <a:avLst/>
          </a:prstGeom>
        </p:spPr>
      </p:pic>
    </p:spTree>
    <p:extLst>
      <p:ext uri="{BB962C8B-B14F-4D97-AF65-F5344CB8AC3E}">
        <p14:creationId xmlns:p14="http://schemas.microsoft.com/office/powerpoint/2010/main" val="133988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7B66F4F-9ACC-4674-9910-FAD5BE9F24F6}"/>
              </a:ext>
            </a:extLst>
          </p:cNvPr>
          <p:cNvSpPr>
            <a:spLocks noGrp="1"/>
          </p:cNvSpPr>
          <p:nvPr>
            <p:ph idx="1"/>
          </p:nvPr>
        </p:nvSpPr>
        <p:spPr>
          <a:xfrm>
            <a:off x="457200" y="1446246"/>
            <a:ext cx="8229600" cy="4679918"/>
          </a:xfrm>
        </p:spPr>
        <p:txBody>
          <a:bodyPr>
            <a:normAutofit fontScale="40000" lnSpcReduction="20000"/>
          </a:bodyPr>
          <a:lstStyle/>
          <a:p>
            <a:pPr marL="0" indent="0">
              <a:buNone/>
            </a:pPr>
            <a:r>
              <a:rPr lang="fr-BE" sz="4300" b="1" dirty="0">
                <a:solidFill>
                  <a:schemeClr val="accent6">
                    <a:lumMod val="75000"/>
                  </a:schemeClr>
                </a:solidFill>
              </a:rPr>
              <a:t>OBJECTIFS</a:t>
            </a:r>
            <a:endParaRPr lang="fr-BE" sz="4300" dirty="0">
              <a:solidFill>
                <a:schemeClr val="accent6">
                  <a:lumMod val="75000"/>
                </a:schemeClr>
              </a:solidFill>
            </a:endParaRPr>
          </a:p>
          <a:p>
            <a:pPr marL="0" indent="0" algn="just">
              <a:buNone/>
            </a:pPr>
            <a:r>
              <a:rPr lang="fr-FR" sz="4000" dirty="0"/>
              <a:t> </a:t>
            </a:r>
            <a:endParaRPr lang="fr-BE" sz="4000" dirty="0"/>
          </a:p>
          <a:p>
            <a:pPr marL="0" indent="0" algn="just">
              <a:buNone/>
            </a:pPr>
            <a:r>
              <a:rPr lang="fr-BE" sz="4000" dirty="0"/>
              <a:t>L’objectif visé par l’événement est, d’une part, de favoriser la collaboration entre professionnels de l’accompagnement VAE de l’enseignement supérieur, en améliorant la connaissance des dispositifs VAE respectifs. Et d’autre part, d’offrir un accompagnement VAE plus efficace et plus cohérent, à l’échelle du Pôle académique Louvain, au bénéfice du candidat VAE.</a:t>
            </a:r>
          </a:p>
          <a:p>
            <a:pPr marL="0" indent="0" algn="just">
              <a:buNone/>
            </a:pPr>
            <a:r>
              <a:rPr lang="fr-BE" sz="4000" dirty="0"/>
              <a:t>Cet événement s’adresse aux professionnels de l’accompagnement VAE de l’enseignement supérieur (relais et conseillers VAE, enseignants faisant partie des jurys VAE, enseignants impliqués dans la formation d’adultes, conseillers aux études et à la formation, conseillers à l’information et à l’orientation) et propose :</a:t>
            </a:r>
          </a:p>
          <a:p>
            <a:pPr marL="0" indent="0" algn="just">
              <a:buNone/>
            </a:pPr>
            <a:r>
              <a:rPr lang="fr-BE" sz="4000" dirty="0"/>
              <a:t> </a:t>
            </a:r>
          </a:p>
          <a:p>
            <a:pPr lvl="0" algn="just"/>
            <a:r>
              <a:rPr lang="fr-BE" sz="4000" dirty="0"/>
              <a:t>D’identifier les points communs et les spécificités des dispositifs VAE en Haute École, en Promotion Sociale et à l’Université</a:t>
            </a:r>
          </a:p>
          <a:p>
            <a:pPr lvl="0" algn="just"/>
            <a:r>
              <a:rPr lang="fr-BE" sz="4000" dirty="0"/>
              <a:t>De construire un langage commun entre accompagnateurs VAE de l’enseignement supérieur</a:t>
            </a:r>
          </a:p>
          <a:p>
            <a:pPr lvl="0" algn="just"/>
            <a:r>
              <a:rPr lang="fr-BE" sz="4000" dirty="0"/>
              <a:t>D’échanger sur les différentes pratiques et partager des outils</a:t>
            </a:r>
          </a:p>
          <a:p>
            <a:pPr lvl="0" algn="just"/>
            <a:r>
              <a:rPr lang="fr-BE" sz="4000" dirty="0"/>
              <a:t>De questionner les différentes pratiques en vue de faire évoluer les représentations</a:t>
            </a:r>
          </a:p>
          <a:p>
            <a:pPr lvl="0" algn="just"/>
            <a:r>
              <a:rPr lang="fr-BE" sz="4000" dirty="0"/>
              <a:t>D’exemplifier l’accompagnement VAE via des témoignages d’adultes en reprise d’études</a:t>
            </a:r>
          </a:p>
          <a:p>
            <a:pPr lvl="0" algn="just"/>
            <a:r>
              <a:rPr lang="fr-BE" sz="4000" dirty="0"/>
              <a:t>D’identifier des pistes d’amélioration en matière d’accompagnement VAE via, notamment, la présentation de l’analyse des résultats d’une enquête menée auprès d’adultes en reprise d’études. </a:t>
            </a:r>
          </a:p>
          <a:p>
            <a:endParaRPr lang="fr-BE" dirty="0"/>
          </a:p>
        </p:txBody>
      </p:sp>
      <p:pic>
        <p:nvPicPr>
          <p:cNvPr id="4" name="Image 3">
            <a:extLst>
              <a:ext uri="{FF2B5EF4-FFF2-40B4-BE49-F238E27FC236}">
                <a16:creationId xmlns:a16="http://schemas.microsoft.com/office/drawing/2014/main" id="{6379EA18-899F-4A72-9959-6CBF7400FD36}"/>
              </a:ext>
            </a:extLst>
          </p:cNvPr>
          <p:cNvPicPr>
            <a:picLocks noChangeAspect="1"/>
          </p:cNvPicPr>
          <p:nvPr/>
        </p:nvPicPr>
        <p:blipFill>
          <a:blip r:embed="rId2"/>
          <a:stretch>
            <a:fillRect/>
          </a:stretch>
        </p:blipFill>
        <p:spPr>
          <a:xfrm>
            <a:off x="457200" y="205274"/>
            <a:ext cx="2407298" cy="919862"/>
          </a:xfrm>
          <a:prstGeom prst="rect">
            <a:avLst/>
          </a:prstGeom>
        </p:spPr>
      </p:pic>
    </p:spTree>
    <p:extLst>
      <p:ext uri="{BB962C8B-B14F-4D97-AF65-F5344CB8AC3E}">
        <p14:creationId xmlns:p14="http://schemas.microsoft.com/office/powerpoint/2010/main" val="3923570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400507-4859-4F39-8497-73F39415ABE3}"/>
              </a:ext>
            </a:extLst>
          </p:cNvPr>
          <p:cNvSpPr>
            <a:spLocks noGrp="1"/>
          </p:cNvSpPr>
          <p:nvPr>
            <p:ph idx="1"/>
          </p:nvPr>
        </p:nvSpPr>
        <p:spPr/>
        <p:txBody>
          <a:bodyPr/>
          <a:lstStyle/>
          <a:p>
            <a:pPr marL="0" indent="0">
              <a:buNone/>
            </a:pPr>
            <a:r>
              <a:rPr lang="fr-BE" sz="1800" b="1" dirty="0">
                <a:solidFill>
                  <a:schemeClr val="accent6">
                    <a:lumMod val="75000"/>
                  </a:schemeClr>
                </a:solidFill>
              </a:rPr>
              <a:t>INFORMATION PRATIQUE</a:t>
            </a:r>
            <a:endParaRPr lang="fr-BE" sz="1800" dirty="0">
              <a:solidFill>
                <a:schemeClr val="accent6">
                  <a:lumMod val="75000"/>
                </a:schemeClr>
              </a:solidFill>
            </a:endParaRPr>
          </a:p>
          <a:p>
            <a:endParaRPr lang="fr-BE" dirty="0"/>
          </a:p>
          <a:p>
            <a:pPr marL="0" indent="0">
              <a:buNone/>
            </a:pPr>
            <a:r>
              <a:rPr lang="fr-FR" sz="2000" b="1" dirty="0"/>
              <a:t>Connexion Wifi : </a:t>
            </a:r>
            <a:r>
              <a:rPr lang="fr-FR" sz="2000" dirty="0"/>
              <a:t>réseau Foyer royal</a:t>
            </a:r>
            <a:r>
              <a:rPr lang="fr-FR" sz="2000" b="1" dirty="0"/>
              <a:t> </a:t>
            </a:r>
            <a:endParaRPr lang="fr-BE" sz="2000" dirty="0"/>
          </a:p>
          <a:p>
            <a:pPr marL="0" indent="0">
              <a:buNone/>
            </a:pPr>
            <a:r>
              <a:rPr lang="fr-FR" sz="2000" b="1" dirty="0"/>
              <a:t>Code :  </a:t>
            </a:r>
            <a:r>
              <a:rPr lang="fr-FR" sz="2000" dirty="0"/>
              <a:t>POLE2019</a:t>
            </a:r>
            <a:endParaRPr lang="fr-BE" sz="2000" dirty="0"/>
          </a:p>
          <a:p>
            <a:endParaRPr lang="fr-BE" dirty="0"/>
          </a:p>
        </p:txBody>
      </p:sp>
      <p:pic>
        <p:nvPicPr>
          <p:cNvPr id="4" name="Image 3">
            <a:extLst>
              <a:ext uri="{FF2B5EF4-FFF2-40B4-BE49-F238E27FC236}">
                <a16:creationId xmlns:a16="http://schemas.microsoft.com/office/drawing/2014/main" id="{02EC2DA7-BC08-453C-92B5-C7FA97C8D423}"/>
              </a:ext>
            </a:extLst>
          </p:cNvPr>
          <p:cNvPicPr>
            <a:picLocks noChangeAspect="1"/>
          </p:cNvPicPr>
          <p:nvPr/>
        </p:nvPicPr>
        <p:blipFill>
          <a:blip r:embed="rId2"/>
          <a:stretch>
            <a:fillRect/>
          </a:stretch>
        </p:blipFill>
        <p:spPr>
          <a:xfrm>
            <a:off x="457200" y="205274"/>
            <a:ext cx="2407298" cy="919862"/>
          </a:xfrm>
          <a:prstGeom prst="rect">
            <a:avLst/>
          </a:prstGeom>
        </p:spPr>
      </p:pic>
    </p:spTree>
    <p:extLst>
      <p:ext uri="{BB962C8B-B14F-4D97-AF65-F5344CB8AC3E}">
        <p14:creationId xmlns:p14="http://schemas.microsoft.com/office/powerpoint/2010/main" val="310725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733306-0BFD-473F-AF78-92407F4545A6}"/>
              </a:ext>
            </a:extLst>
          </p:cNvPr>
          <p:cNvSpPr>
            <a:spLocks noGrp="1"/>
          </p:cNvSpPr>
          <p:nvPr>
            <p:ph idx="1"/>
          </p:nvPr>
        </p:nvSpPr>
        <p:spPr/>
        <p:txBody>
          <a:bodyPr/>
          <a:lstStyle/>
          <a:p>
            <a:pPr marL="0" indent="0" algn="ctr">
              <a:buNone/>
            </a:pPr>
            <a:endParaRPr lang="fr-FR" dirty="0">
              <a:solidFill>
                <a:schemeClr val="accent5"/>
              </a:solidFill>
            </a:endParaRPr>
          </a:p>
          <a:p>
            <a:pPr marL="0" indent="0" algn="ctr">
              <a:buNone/>
            </a:pPr>
            <a:endParaRPr lang="fr-FR" dirty="0">
              <a:solidFill>
                <a:schemeClr val="accent5"/>
              </a:solidFill>
            </a:endParaRPr>
          </a:p>
          <a:p>
            <a:pPr marL="0" indent="0" algn="ctr">
              <a:buNone/>
            </a:pPr>
            <a:endParaRPr lang="fr-FR" dirty="0">
              <a:solidFill>
                <a:schemeClr val="accent5"/>
              </a:solidFill>
            </a:endParaRPr>
          </a:p>
          <a:p>
            <a:pPr marL="0" indent="0" algn="ctr">
              <a:buNone/>
            </a:pPr>
            <a:r>
              <a:rPr lang="fr-FR" dirty="0">
                <a:solidFill>
                  <a:schemeClr val="accent5"/>
                </a:solidFill>
              </a:rPr>
              <a:t>Merci pour votre attention </a:t>
            </a:r>
            <a:endParaRPr lang="fr-BE" dirty="0">
              <a:solidFill>
                <a:schemeClr val="accent5"/>
              </a:solidFill>
            </a:endParaRPr>
          </a:p>
        </p:txBody>
      </p:sp>
      <p:pic>
        <p:nvPicPr>
          <p:cNvPr id="4" name="Image 3">
            <a:extLst>
              <a:ext uri="{FF2B5EF4-FFF2-40B4-BE49-F238E27FC236}">
                <a16:creationId xmlns:a16="http://schemas.microsoft.com/office/drawing/2014/main" id="{4F0DC4DF-C327-4CAE-9D51-ED2AA30F0B9B}"/>
              </a:ext>
            </a:extLst>
          </p:cNvPr>
          <p:cNvPicPr>
            <a:picLocks noChangeAspect="1"/>
          </p:cNvPicPr>
          <p:nvPr/>
        </p:nvPicPr>
        <p:blipFill>
          <a:blip r:embed="rId2"/>
          <a:stretch>
            <a:fillRect/>
          </a:stretch>
        </p:blipFill>
        <p:spPr>
          <a:xfrm>
            <a:off x="457200" y="205274"/>
            <a:ext cx="2407298" cy="919862"/>
          </a:xfrm>
          <a:prstGeom prst="rect">
            <a:avLst/>
          </a:prstGeom>
        </p:spPr>
      </p:pic>
    </p:spTree>
    <p:extLst>
      <p:ext uri="{BB962C8B-B14F-4D97-AF65-F5344CB8AC3E}">
        <p14:creationId xmlns:p14="http://schemas.microsoft.com/office/powerpoint/2010/main" val="329830686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20</Words>
  <Application>Microsoft Office PowerPoint</Application>
  <PresentationFormat>Affichage à l'écran (4:3)</PresentationFormat>
  <Paragraphs>78</Paragraphs>
  <Slides>6</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6</vt:i4>
      </vt:variant>
    </vt:vector>
  </HeadingPairs>
  <TitlesOfParts>
    <vt:vector size="17" baseType="lpstr">
      <vt:lpstr>MS Mincho</vt:lpstr>
      <vt:lpstr>Arial</vt:lpstr>
      <vt:lpstr>Calibri</vt:lpstr>
      <vt:lpstr>Cambria</vt:lpstr>
      <vt:lpstr>CervoNeue-BoldNeue</vt:lpstr>
      <vt:lpstr>CervoNeue-MediumNeue</vt:lpstr>
      <vt:lpstr>CervoNeue-RegularNeue</vt:lpstr>
      <vt:lpstr>CervoNeue-SemiBoldNeue</vt:lpstr>
      <vt:lpstr>Lato</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Marie-Hélène Grégoire</dc:creator>
  <cp:lastModifiedBy>Marie-Pierre Contino</cp:lastModifiedBy>
  <cp:revision>29</cp:revision>
  <cp:lastPrinted>2018-12-20T08:39:27Z</cp:lastPrinted>
  <dcterms:created xsi:type="dcterms:W3CDTF">2014-12-02T10:54:06Z</dcterms:created>
  <dcterms:modified xsi:type="dcterms:W3CDTF">2019-11-12T13:03:54Z</dcterms:modified>
</cp:coreProperties>
</file>