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662" r:id="rId5"/>
    <p:sldMasterId id="2147483664" r:id="rId6"/>
    <p:sldMasterId id="2147483666" r:id="rId7"/>
    <p:sldMasterId id="2147483668" r:id="rId8"/>
    <p:sldMasterId id="2147483670" r:id="rId9"/>
    <p:sldMasterId id="2147483673" r:id="rId10"/>
    <p:sldMasterId id="2147483675" r:id="rId11"/>
    <p:sldMasterId id="2147483693" r:id="rId12"/>
    <p:sldMasterId id="2147483695" r:id="rId13"/>
    <p:sldMasterId id="2147483679" r:id="rId14"/>
    <p:sldMasterId id="2147483681" r:id="rId15"/>
    <p:sldMasterId id="2147483685" r:id="rId16"/>
    <p:sldMasterId id="2147483683" r:id="rId17"/>
    <p:sldMasterId id="2147483687" r:id="rId18"/>
    <p:sldMasterId id="2147483689" r:id="rId19"/>
    <p:sldMasterId id="2147483691" r:id="rId20"/>
    <p:sldMasterId id="2147483699" r:id="rId21"/>
  </p:sldMasterIdLst>
  <p:notesMasterIdLst>
    <p:notesMasterId r:id="rId41"/>
  </p:notesMasterIdLst>
  <p:handoutMasterIdLst>
    <p:handoutMasterId r:id="rId42"/>
  </p:handoutMasterIdLst>
  <p:sldIdLst>
    <p:sldId id="256" r:id="rId22"/>
    <p:sldId id="300" r:id="rId23"/>
    <p:sldId id="286" r:id="rId24"/>
    <p:sldId id="287" r:id="rId25"/>
    <p:sldId id="308" r:id="rId26"/>
    <p:sldId id="309" r:id="rId27"/>
    <p:sldId id="307" r:id="rId28"/>
    <p:sldId id="271" r:id="rId29"/>
    <p:sldId id="311" r:id="rId30"/>
    <p:sldId id="277" r:id="rId31"/>
    <p:sldId id="313" r:id="rId32"/>
    <p:sldId id="314" r:id="rId33"/>
    <p:sldId id="265" r:id="rId34"/>
    <p:sldId id="276" r:id="rId35"/>
    <p:sldId id="315" r:id="rId36"/>
    <p:sldId id="316" r:id="rId37"/>
    <p:sldId id="292" r:id="rId38"/>
    <p:sldId id="317" r:id="rId39"/>
    <p:sldId id="293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E"/>
    <a:srgbClr val="B3DBF3"/>
    <a:srgbClr val="5DB3E6"/>
    <a:srgbClr val="9A9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EC345-4AAF-7D45-B279-0AC3EF897AE6}" v="1" dt="2023-06-14T08:33:32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F25EA4A-B9B4-417B-AC84-3AE2841E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10497F-DCA7-43AE-AE4B-DE2447438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8FA6-A726-439C-AC5D-05227285A58D}" type="datetimeFigureOut">
              <a:rPr lang="fr-BE" smtClean="0"/>
              <a:t>16-11-23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BEDEAF-463F-4426-9695-926DE8F7E0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14B0AC-38DB-40CE-9DFF-EFF41FCBD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582BA-9A6E-433D-9CDA-105255606F9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88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850B-F3B9-4D49-8D71-02ED8B839E1D}" type="datetimeFigureOut">
              <a:rPr lang="fr-BE" smtClean="0"/>
              <a:t>16-11-23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FC37-40CF-478D-B444-F3F1742A4D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008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5637-BD07-48F8-AFE9-342C572346D7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1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5637-BD07-48F8-AFE9-342C572346D7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5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5637-BD07-48F8-AFE9-342C572346D7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4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5637-BD07-48F8-AFE9-342C572346D7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9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5637-BD07-48F8-AFE9-342C572346D7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8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9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46150" y="2073275"/>
            <a:ext cx="7832725" cy="4160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208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9716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0400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3160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008000" y="1339200"/>
            <a:ext cx="3456000" cy="482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4680012" y="1339200"/>
            <a:ext cx="3456000" cy="482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71924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006475" y="1340768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4679391" y="1339200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6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007604" y="3789040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80012" y="3790800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421885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3" y="1340892"/>
            <a:ext cx="7200900" cy="482441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166345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1339200"/>
            <a:ext cx="3528000" cy="482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897308" y="2828658"/>
            <a:ext cx="3537959" cy="157242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409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008063" y="1342800"/>
            <a:ext cx="3528000" cy="230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4680000" y="3934800"/>
            <a:ext cx="3528000" cy="230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680000" y="1339200"/>
            <a:ext cx="3528000" cy="230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007604" y="3933056"/>
            <a:ext cx="3528000" cy="23034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1710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023786" y="2988654"/>
            <a:ext cx="7332358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6207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63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8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42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2" y="2068082"/>
            <a:ext cx="8135937" cy="4789918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1619672" y="4869160"/>
            <a:ext cx="4932548" cy="1548172"/>
          </a:xfrm>
          <a:prstGeom prst="rect">
            <a:avLst/>
          </a:prstGeom>
          <a:solidFill>
            <a:srgbClr val="5DB3E6">
              <a:alpha val="79000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692002" y="5096487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692002" y="553971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076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827584" y="856572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7"/>
          </p:nvPr>
        </p:nvSpPr>
        <p:spPr>
          <a:xfrm>
            <a:off x="827584" y="1125119"/>
            <a:ext cx="4691706" cy="2674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8"/>
          </p:nvPr>
        </p:nvSpPr>
        <p:spPr>
          <a:xfrm>
            <a:off x="827584" y="1392604"/>
            <a:ext cx="4691706" cy="3939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99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7878763" y="419100"/>
            <a:ext cx="838200" cy="854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9297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023786" y="2988654"/>
            <a:ext cx="7332358" cy="10193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174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E4600-952A-43DD-BD84-7E19623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F39C0-141E-4863-B658-6BA267484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929BE-6999-426A-BDF2-CC128A76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A2A-82CC-4408-8E4D-75F0845704E6}" type="datetimeFigureOut">
              <a:rPr lang="fr-BE" smtClean="0"/>
              <a:t>16-11-23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64FAF-B610-4837-92C6-91300731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12A95A-6EF9-4B45-8625-EF66420E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172-3E05-4D9E-AEE6-55BA5815916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13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606865" y="348116"/>
            <a:ext cx="5761144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412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texte 1">
            <a:extLst>
              <a:ext uri="{FF2B5EF4-FFF2-40B4-BE49-F238E27FC236}">
                <a16:creationId xmlns:a16="http://schemas.microsoft.com/office/drawing/2014/main" id="{7FFC81C9-099B-40CD-8953-6DAAEC6819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023938" y="2989263"/>
            <a:ext cx="7332662" cy="101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altLang="fr-FR"/>
          </a:p>
        </p:txBody>
      </p:sp>
      <p:pic>
        <p:nvPicPr>
          <p:cNvPr id="3" name="Espace réservé du contenu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12742815-4B31-4703-9D77-56761B634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5" t="-1" b="-1"/>
          <a:stretch/>
        </p:blipFill>
        <p:spPr>
          <a:xfrm>
            <a:off x="806824" y="1282"/>
            <a:ext cx="11385176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texte 1">
            <a:extLst>
              <a:ext uri="{FF2B5EF4-FFF2-40B4-BE49-F238E27FC236}">
                <a16:creationId xmlns:a16="http://schemas.microsoft.com/office/drawing/2014/main" id="{7FFC81C9-099B-40CD-8953-6DAAEC6819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023938" y="2989263"/>
            <a:ext cx="7332662" cy="101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altLang="fr-FR"/>
          </a:p>
        </p:txBody>
      </p:sp>
      <p:pic>
        <p:nvPicPr>
          <p:cNvPr id="4" name="Image 3" descr="Une image contenant texte, musique, bois">
            <a:extLst>
              <a:ext uri="{FF2B5EF4-FFF2-40B4-BE49-F238E27FC236}">
                <a16:creationId xmlns:a16="http://schemas.microsoft.com/office/drawing/2014/main" id="{073BC570-04F2-4D6E-A4DA-208490DB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1" y="818473"/>
            <a:ext cx="8450219" cy="60395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DEDCAC-FDD5-4956-97BD-C759CEE329D9}"/>
              </a:ext>
            </a:extLst>
          </p:cNvPr>
          <p:cNvSpPr/>
          <p:nvPr/>
        </p:nvSpPr>
        <p:spPr>
          <a:xfrm>
            <a:off x="556887" y="2277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/>
                <a:cs typeface="Calibri Light"/>
              </a:rPr>
              <a:t>MISE EN  SITUATION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habits, personne, Visage humain, dessin humoristique">
            <a:extLst>
              <a:ext uri="{FF2B5EF4-FFF2-40B4-BE49-F238E27FC236}">
                <a16:creationId xmlns:a16="http://schemas.microsoft.com/office/drawing/2014/main" id="{9A97CB6D-8544-42C9-A389-11A38FCE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1" y="5318108"/>
            <a:ext cx="3224875" cy="15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5143B2A-F433-5391-9881-8554F0BAD850}"/>
              </a:ext>
            </a:extLst>
          </p:cNvPr>
          <p:cNvSpPr txBox="1"/>
          <p:nvPr/>
        </p:nvSpPr>
        <p:spPr>
          <a:xfrm>
            <a:off x="4421221" y="1216870"/>
            <a:ext cx="4094129" cy="994172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300">
                <a:latin typeface="+mj-lt"/>
                <a:ea typeface="+mj-ea"/>
                <a:cs typeface="+mj-cs"/>
              </a:rPr>
              <a:t>Deux facteurs de protection majeurs</a:t>
            </a:r>
          </a:p>
        </p:txBody>
      </p:sp>
      <p:pic>
        <p:nvPicPr>
          <p:cNvPr id="4" name="Image 3" descr="Une image contenant bleu, Bleu électrique, capture d’écran, Azure&#10;&#10;Description générée automatiquement">
            <a:extLst>
              <a:ext uri="{FF2B5EF4-FFF2-40B4-BE49-F238E27FC236}">
                <a16:creationId xmlns:a16="http://schemas.microsoft.com/office/drawing/2014/main" id="{417BA841-CF80-D77D-9531-7DC827011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994" t="14451" r="16814" b="3468"/>
          <a:stretch/>
        </p:blipFill>
        <p:spPr>
          <a:xfrm>
            <a:off x="628650" y="1223403"/>
            <a:ext cx="2980108" cy="491926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9D774E-A3E7-866B-CBBB-79E513672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290" y="2345582"/>
            <a:ext cx="4475129" cy="3144390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/>
            <a:r>
              <a:rPr lang="en-US" sz="1800" b="1" dirty="0"/>
              <a:t>Le lien social </a:t>
            </a:r>
            <a:r>
              <a:rPr lang="en-US" sz="1800" dirty="0" err="1"/>
              <a:t>l'amitié</a:t>
            </a:r>
            <a:r>
              <a:rPr lang="en-US" sz="1800" dirty="0"/>
              <a:t>, la </a:t>
            </a:r>
            <a:r>
              <a:rPr lang="en-US" sz="1800" dirty="0" err="1"/>
              <a:t>solidarité</a:t>
            </a:r>
            <a:r>
              <a:rPr lang="en-US" sz="1800" dirty="0"/>
              <a:t>, la </a:t>
            </a:r>
            <a:r>
              <a:rPr lang="en-US" sz="1800" dirty="0" err="1"/>
              <a:t>connectivité</a:t>
            </a:r>
            <a:r>
              <a:rPr lang="en-US" sz="1800" dirty="0"/>
              <a:t>, </a:t>
            </a:r>
            <a:r>
              <a:rPr lang="en-US" sz="1800" dirty="0" err="1"/>
              <a:t>l'attachement</a:t>
            </a:r>
            <a:r>
              <a:rPr lang="en-US" sz="1800" dirty="0"/>
              <a:t> à un/des pair/s</a:t>
            </a:r>
            <a:br>
              <a:rPr lang="en-US" sz="1800" dirty="0"/>
            </a:br>
            <a:endParaRPr lang="en-US" sz="18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 </a:t>
            </a:r>
            <a:r>
              <a:rPr lang="en-US" sz="1800" dirty="0">
                <a:solidFill>
                  <a:srgbClr val="0070C0"/>
                </a:solidFill>
              </a:rPr>
              <a:t>     Plus de 2 </a:t>
            </a:r>
            <a:r>
              <a:rPr lang="en-US" sz="1800" dirty="0" err="1">
                <a:solidFill>
                  <a:srgbClr val="0070C0"/>
                </a:solidFill>
              </a:rPr>
              <a:t>fois</a:t>
            </a:r>
            <a:r>
              <a:rPr lang="en-US" sz="1800" dirty="0">
                <a:solidFill>
                  <a:srgbClr val="0070C0"/>
                </a:solidFill>
              </a:rPr>
              <a:t> la </a:t>
            </a:r>
            <a:r>
              <a:rPr lang="en-US" sz="1800" dirty="0" err="1">
                <a:solidFill>
                  <a:srgbClr val="0070C0"/>
                </a:solidFill>
              </a:rPr>
              <a:t>survenue</a:t>
            </a:r>
            <a:r>
              <a:rPr lang="en-US" sz="1800" dirty="0">
                <a:solidFill>
                  <a:srgbClr val="0070C0"/>
                </a:solidFill>
              </a:rPr>
              <a:t> de </a:t>
            </a:r>
            <a:r>
              <a:rPr lang="en-US" sz="1800" dirty="0" err="1">
                <a:solidFill>
                  <a:srgbClr val="0070C0"/>
                </a:solidFill>
              </a:rPr>
              <a:t>problèmes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émotionnels</a:t>
            </a:r>
            <a:r>
              <a:rPr lang="en-US" sz="1800" dirty="0">
                <a:solidFill>
                  <a:srgbClr val="0070C0"/>
                </a:solidFill>
              </a:rPr>
              <a:t>;  </a:t>
            </a:r>
            <a:r>
              <a:rPr lang="en-US" sz="1800" dirty="0" err="1">
                <a:solidFill>
                  <a:srgbClr val="0070C0"/>
                </a:solidFill>
              </a:rPr>
              <a:t>donne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une</a:t>
            </a:r>
            <a:r>
              <a:rPr lang="en-US" sz="1800" dirty="0">
                <a:solidFill>
                  <a:srgbClr val="0070C0"/>
                </a:solidFill>
              </a:rPr>
              <a:t> plus </a:t>
            </a:r>
            <a:r>
              <a:rPr lang="en-US" sz="1800" dirty="0" err="1">
                <a:solidFill>
                  <a:srgbClr val="0070C0"/>
                </a:solidFill>
              </a:rPr>
              <a:t>grande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capacité</a:t>
            </a:r>
            <a:r>
              <a:rPr lang="en-US" sz="1800" dirty="0">
                <a:solidFill>
                  <a:srgbClr val="0070C0"/>
                </a:solidFill>
              </a:rPr>
              <a:t> de </a:t>
            </a:r>
            <a:r>
              <a:rPr lang="en-US" sz="1800" dirty="0" err="1">
                <a:solidFill>
                  <a:srgbClr val="0070C0"/>
                </a:solidFill>
              </a:rPr>
              <a:t>résilience</a:t>
            </a:r>
            <a:endParaRPr lang="en-US" sz="1800" dirty="0">
              <a:solidFill>
                <a:srgbClr val="0070C0"/>
              </a:solidFill>
              <a:cs typeface="Calibri"/>
            </a:endParaRPr>
          </a:p>
          <a:p>
            <a:pPr marL="0"/>
            <a:endParaRPr lang="en-US" sz="1800" dirty="0"/>
          </a:p>
          <a:p>
            <a:pPr marL="0"/>
            <a:r>
              <a:rPr lang="en-US" sz="1800" b="1" dirty="0"/>
              <a:t>Le sentiment </a:t>
            </a:r>
            <a:r>
              <a:rPr lang="en-US" sz="1800" b="1" dirty="0" err="1"/>
              <a:t>d'appartenance</a:t>
            </a:r>
            <a:r>
              <a:rPr lang="en-US" sz="1800" b="1" dirty="0"/>
              <a:t> à son institution </a:t>
            </a:r>
            <a:r>
              <a:rPr lang="en-US" sz="1800" b="1" dirty="0" err="1"/>
              <a:t>d'enseignement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       Environ de 2 </a:t>
            </a:r>
            <a:r>
              <a:rPr lang="en-US" sz="1800" dirty="0" err="1">
                <a:solidFill>
                  <a:srgbClr val="0070C0"/>
                </a:solidFill>
              </a:rPr>
              <a:t>fois</a:t>
            </a:r>
            <a:r>
              <a:rPr lang="en-US" sz="1800" dirty="0">
                <a:solidFill>
                  <a:srgbClr val="0070C0"/>
                </a:solidFill>
              </a:rPr>
              <a:t> la </a:t>
            </a:r>
            <a:r>
              <a:rPr lang="en-US" sz="1800" dirty="0" err="1">
                <a:solidFill>
                  <a:srgbClr val="0070C0"/>
                </a:solidFill>
              </a:rPr>
              <a:t>survenue</a:t>
            </a:r>
            <a:r>
              <a:rPr lang="en-US" sz="1800" dirty="0">
                <a:solidFill>
                  <a:srgbClr val="0070C0"/>
                </a:solidFill>
              </a:rPr>
              <a:t> de </a:t>
            </a:r>
            <a:r>
              <a:rPr lang="en-US" sz="1800" dirty="0" err="1">
                <a:solidFill>
                  <a:srgbClr val="0070C0"/>
                </a:solidFill>
              </a:rPr>
              <a:t>problèmes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émotionnels</a:t>
            </a:r>
            <a:r>
              <a:rPr lang="en-US" sz="1800" dirty="0">
                <a:solidFill>
                  <a:srgbClr val="0070C0"/>
                </a:solidFill>
              </a:rPr>
              <a:t>; </a:t>
            </a:r>
            <a:r>
              <a:rPr lang="en-US" sz="1800" dirty="0" err="1">
                <a:solidFill>
                  <a:srgbClr val="0070C0"/>
                </a:solidFill>
              </a:rPr>
              <a:t>protège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contre</a:t>
            </a:r>
            <a:r>
              <a:rPr lang="en-US" sz="1800" dirty="0">
                <a:solidFill>
                  <a:srgbClr val="0070C0"/>
                </a:solidFill>
              </a:rPr>
              <a:t> le sentiments de </a:t>
            </a:r>
            <a:r>
              <a:rPr lang="en-US" sz="1800" dirty="0" err="1">
                <a:solidFill>
                  <a:srgbClr val="0070C0"/>
                </a:solidFill>
              </a:rPr>
              <a:t>dépression</a:t>
            </a:r>
            <a:r>
              <a:rPr lang="en-US" sz="1800" dirty="0">
                <a:solidFill>
                  <a:srgbClr val="0070C0"/>
                </a:solidFill>
              </a:rPr>
              <a:t> et </a:t>
            </a:r>
            <a:r>
              <a:rPr lang="en-US" sz="1800" dirty="0" err="1">
                <a:solidFill>
                  <a:srgbClr val="0070C0"/>
                </a:solidFill>
              </a:rPr>
              <a:t>d'anxiété</a:t>
            </a:r>
            <a:r>
              <a:rPr lang="en-US" sz="1800" b="1" dirty="0"/>
              <a:t> </a:t>
            </a:r>
            <a:endParaRPr lang="en-US" sz="1800" dirty="0">
              <a:cs typeface="Calibri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14BEDC7-B63A-4C21-36D9-99168C013BC1}"/>
              </a:ext>
            </a:extLst>
          </p:cNvPr>
          <p:cNvCxnSpPr/>
          <p:nvPr/>
        </p:nvCxnSpPr>
        <p:spPr>
          <a:xfrm>
            <a:off x="4480214" y="3146714"/>
            <a:ext cx="148937" cy="1835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9193F7B-9302-FA8A-B453-BAC02DA8FA7A}"/>
              </a:ext>
            </a:extLst>
          </p:cNvPr>
          <p:cNvCxnSpPr>
            <a:cxnSpLocks/>
          </p:cNvCxnSpPr>
          <p:nvPr/>
        </p:nvCxnSpPr>
        <p:spPr>
          <a:xfrm>
            <a:off x="4532168" y="4939144"/>
            <a:ext cx="140278" cy="2095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Espace réservé du contenu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CF82215-E3DD-6C69-5A98-B81E563C9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6" t="33626" r="64204" b="2867"/>
          <a:stretch/>
        </p:blipFill>
        <p:spPr>
          <a:xfrm>
            <a:off x="225151" y="1449892"/>
            <a:ext cx="3151907" cy="3266447"/>
          </a:xfrm>
          <a:prstGeom prst="rect">
            <a:avLst/>
          </a:prstGeom>
        </p:spPr>
      </p:pic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98AFA6B-3450-491B-8306-0095A4361A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9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A13D163-3E04-2C03-2FE1-EEAFABF82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7" t="32676" r="17143" b="7324"/>
          <a:stretch/>
        </p:blipFill>
        <p:spPr>
          <a:xfrm>
            <a:off x="1030169" y="1809796"/>
            <a:ext cx="7083661" cy="4160698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F10C216-E3F6-451D-900D-71555A71A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468A2392-2263-9E77-B916-1866F4F6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241510"/>
            <a:ext cx="8178800" cy="3475991"/>
          </a:xfrm>
          <a:prstGeom prst="rect">
            <a:avLst/>
          </a:prstGeom>
          <a:ln>
            <a:noFill/>
          </a:ln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156F210-25CD-4270-891A-147AC7AF6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791F69A0-F87C-2054-A201-E59A6B53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631207"/>
            <a:ext cx="8178800" cy="3312416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9EAEBFD-40FD-4526-B610-9578A5D1F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9EAEBFD-40FD-4526-B610-9578A5D1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4A962B-C973-41DF-9BF9-A59F1ACF6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3362"/>
            <a:ext cx="9191850" cy="55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AAB392-EBC1-4883-BEA5-04B5DB33EDF3}"/>
              </a:ext>
            </a:extLst>
          </p:cNvPr>
          <p:cNvSpPr/>
          <p:nvPr/>
        </p:nvSpPr>
        <p:spPr>
          <a:xfrm>
            <a:off x="3122515" y="1742898"/>
            <a:ext cx="55634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a typeface="Calibri"/>
                <a:cs typeface="Calibri"/>
              </a:rPr>
              <a:t>AXE 1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Créer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un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environnement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favorable à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une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santé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mentale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positive</a:t>
            </a:r>
          </a:p>
          <a:p>
            <a:endParaRPr lang="en-US" sz="24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tx2"/>
                </a:solidFill>
                <a:ea typeface="Calibri"/>
                <a:cs typeface="Calibri"/>
              </a:rPr>
              <a:t>AXE 2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Favoriser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le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développement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des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connaissances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et des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compétences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en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matière de santé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mentale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chez les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membres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du personnel et des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étudiants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des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établissements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de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l'enseignement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 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supérieur</a:t>
            </a:r>
            <a:endParaRPr lang="en-US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tx2"/>
                </a:solidFill>
                <a:ea typeface="Calibri"/>
                <a:cs typeface="Calibri"/>
              </a:rPr>
              <a:t>AXE 3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Renforcer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l'accès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aux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soins</a:t>
            </a:r>
            <a:endParaRPr lang="en-US" sz="24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9C1EFE2-421D-4351-A1D2-F598D6E1C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EF6748-CEA4-4BCB-AD95-D98F9DB90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93" r="1100" b="6665"/>
          <a:stretch/>
        </p:blipFill>
        <p:spPr>
          <a:xfrm>
            <a:off x="550506" y="1180084"/>
            <a:ext cx="2509934" cy="51211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2C9A14-9B39-457D-BFD2-813D6CB1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60" y="1521492"/>
            <a:ext cx="8600079" cy="4823325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B8C92FC-D397-48AC-BB40-AE739F1BE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lipart, illustration, dessin humoristique&#10;&#10;Description générée automatiquement">
            <a:extLst>
              <a:ext uri="{FF2B5EF4-FFF2-40B4-BE49-F238E27FC236}">
                <a16:creationId xmlns:a16="http://schemas.microsoft.com/office/drawing/2014/main" id="{A5FA799D-04DA-46DB-B216-80692594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822" y="4332217"/>
            <a:ext cx="1583536" cy="2385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9F9CAC-A039-4DF8-96A4-A0D037A8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9" y="2237471"/>
            <a:ext cx="2782963" cy="29316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E416AC-D0D4-4AC2-B888-A5745DA62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1"/>
          <a:stretch/>
        </p:blipFill>
        <p:spPr>
          <a:xfrm>
            <a:off x="2727200" y="3147320"/>
            <a:ext cx="2790295" cy="33541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170F47-96EA-4FFF-B053-855C55FAD6B5}"/>
              </a:ext>
            </a:extLst>
          </p:cNvPr>
          <p:cNvSpPr/>
          <p:nvPr/>
        </p:nvSpPr>
        <p:spPr>
          <a:xfrm>
            <a:off x="391887" y="1005930"/>
            <a:ext cx="7142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Créer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un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environnement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favorable à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une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santé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mentale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positive…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Calibri"/>
              </a:rPr>
              <a:t>une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</a:rPr>
              <a:t> question pedagogique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AFF156-A60F-4BB9-9AAD-5AC028DB83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952"/>
          <a:stretch/>
        </p:blipFill>
        <p:spPr>
          <a:xfrm>
            <a:off x="5287992" y="2183768"/>
            <a:ext cx="2720872" cy="22783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469A2D-86C9-4B03-A6CB-70603C45DEF2}"/>
              </a:ext>
            </a:extLst>
          </p:cNvPr>
          <p:cNvSpPr/>
          <p:nvPr/>
        </p:nvSpPr>
        <p:spPr>
          <a:xfrm>
            <a:off x="5109359" y="6264470"/>
            <a:ext cx="569168" cy="23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07F7D-51B5-4389-89F3-899636D851E3}"/>
              </a:ext>
            </a:extLst>
          </p:cNvPr>
          <p:cNvSpPr/>
          <p:nvPr/>
        </p:nvSpPr>
        <p:spPr>
          <a:xfrm>
            <a:off x="4629204" y="2791469"/>
            <a:ext cx="569168" cy="23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AFD350-D872-4DE9-AA51-4C5FD58E391B}"/>
              </a:ext>
            </a:extLst>
          </p:cNvPr>
          <p:cNvSpPr/>
          <p:nvPr/>
        </p:nvSpPr>
        <p:spPr>
          <a:xfrm>
            <a:off x="7079238" y="4205377"/>
            <a:ext cx="569168" cy="23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6E76276-580F-49C2-807A-9AAFEFDFC9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76DDAC6-A268-1E28-4676-149F54FBB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25766" y="118858"/>
            <a:ext cx="1528182" cy="9995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BEE318-1D8E-405C-880C-CB9A27B6B2DD}"/>
              </a:ext>
            </a:extLst>
          </p:cNvPr>
          <p:cNvSpPr/>
          <p:nvPr/>
        </p:nvSpPr>
        <p:spPr>
          <a:xfrm>
            <a:off x="1129056" y="5057408"/>
            <a:ext cx="6893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>
                <a:latin typeface="Calibri Light"/>
                <a:cs typeface="Calibri Light"/>
              </a:rPr>
              <a:t>Julie Lecoq</a:t>
            </a:r>
            <a:r>
              <a:rPr lang="fr-FR" dirty="0">
                <a:latin typeface="Calibri Light"/>
                <a:cs typeface="Calibri Light"/>
              </a:rPr>
              <a:t>, conseillère en pédagogie universitaire au Louvain Learning </a:t>
            </a:r>
            <a:r>
              <a:rPr lang="fr-FR" dirty="0" err="1">
                <a:latin typeface="Calibri Light"/>
                <a:cs typeface="Calibri Light"/>
              </a:rPr>
              <a:t>Lab</a:t>
            </a:r>
            <a:r>
              <a:rPr lang="fr-FR" dirty="0">
                <a:latin typeface="Calibri Light"/>
                <a:cs typeface="Calibri Light"/>
              </a:rPr>
              <a:t> (UCLouvain)</a:t>
            </a:r>
          </a:p>
          <a:p>
            <a:pPr marL="0" indent="0">
              <a:buNone/>
            </a:pPr>
            <a:endParaRPr lang="fr-F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fr-FR" b="1" dirty="0">
                <a:latin typeface="Calibri Light"/>
                <a:cs typeface="Calibri Light"/>
              </a:rPr>
              <a:t>Anne-Sophie Masureel</a:t>
            </a:r>
            <a:r>
              <a:rPr lang="fr-FR" dirty="0">
                <a:latin typeface="Calibri Light"/>
                <a:cs typeface="Calibri Light"/>
              </a:rPr>
              <a:t>, chargée de mission en santé publique au Service d’aide (UCLouvain)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3E383-A610-41FA-AC46-FA9553DF0F5F}"/>
              </a:ext>
            </a:extLst>
          </p:cNvPr>
          <p:cNvSpPr/>
          <p:nvPr/>
        </p:nvSpPr>
        <p:spPr>
          <a:xfrm>
            <a:off x="697583" y="1904214"/>
            <a:ext cx="7748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  <a:t>Mon </a:t>
            </a:r>
            <a:r>
              <a:rPr lang="fr-FR" sz="3200" dirty="0" err="1">
                <a:solidFill>
                  <a:srgbClr val="00214E"/>
                </a:solidFill>
                <a:ea typeface="+mj-lt"/>
                <a:cs typeface="+mj-lt"/>
              </a:rPr>
              <a:t>étudiant.e</a:t>
            </a:r>
            <a: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  <a:t> va mal, comment réagir ? </a:t>
            </a:r>
            <a:b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</a:br>
            <a: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  <a:t> </a:t>
            </a:r>
            <a:b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</a:br>
            <a: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  <a:t>D’une préoccupation commune à la conception d’un espace de sensibilisation et de partage de pratiques.</a:t>
            </a:r>
            <a:endParaRPr lang="fr-BE" sz="3200" dirty="0">
              <a:solidFill>
                <a:srgbClr val="00214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94AD19F-8B04-446D-9176-1BAF2ED7D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25766" y="118858"/>
            <a:ext cx="1528182" cy="999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0683F3-EEDD-4A9A-A6F5-927D659FBBA7}"/>
              </a:ext>
            </a:extLst>
          </p:cNvPr>
          <p:cNvSpPr/>
          <p:nvPr/>
        </p:nvSpPr>
        <p:spPr>
          <a:xfrm>
            <a:off x="650450" y="1143301"/>
            <a:ext cx="774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>
                <a:solidFill>
                  <a:srgbClr val="00214E"/>
                </a:solidFill>
                <a:ea typeface="+mj-lt"/>
                <a:cs typeface="+mj-lt"/>
              </a:rPr>
              <a:t>Contexte</a:t>
            </a:r>
            <a:endParaRPr lang="fr-BE" sz="3200" dirty="0">
              <a:solidFill>
                <a:srgbClr val="00214E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2FAEB4-4902-4542-AF70-C34B1E67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50" y="1790660"/>
            <a:ext cx="6254684" cy="4436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479C14D-A374-4CB8-94CE-06FE4A4D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  <p:pic>
        <p:nvPicPr>
          <p:cNvPr id="3" name="Espace réservé du contenu 3" descr="Une image contenant texte, capture d’écran, personne, habits&#10;&#10;Description générée automatiquement">
            <a:extLst>
              <a:ext uri="{FF2B5EF4-FFF2-40B4-BE49-F238E27FC236}">
                <a16:creationId xmlns:a16="http://schemas.microsoft.com/office/drawing/2014/main" id="{EABEB065-A29B-4451-9BB5-9C5BB40D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02" y="1593284"/>
            <a:ext cx="3147413" cy="2643827"/>
          </a:xfrm>
          <a:prstGeom prst="rect">
            <a:avLst/>
          </a:prstGeom>
        </p:spPr>
      </p:pic>
      <p:pic>
        <p:nvPicPr>
          <p:cNvPr id="4" name="Image 3" descr="Une image contenant texte, Police, conception, capture d’écran&#10;&#10;Description générée automatiquement">
            <a:extLst>
              <a:ext uri="{FF2B5EF4-FFF2-40B4-BE49-F238E27FC236}">
                <a16:creationId xmlns:a16="http://schemas.microsoft.com/office/drawing/2014/main" id="{238D6F60-AEF9-4B8A-A6C6-39035E5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511" y="1593284"/>
            <a:ext cx="3141973" cy="4629651"/>
          </a:xfrm>
          <a:prstGeom prst="rect">
            <a:avLst/>
          </a:prstGeom>
        </p:spPr>
      </p:pic>
      <p:pic>
        <p:nvPicPr>
          <p:cNvPr id="5" name="Image 4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FF52E297-C480-4607-AA42-D6340F1EE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62" y="4629651"/>
            <a:ext cx="2743200" cy="1935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90F88-C551-4E62-9CCD-482AEDE71784}"/>
              </a:ext>
            </a:extLst>
          </p:cNvPr>
          <p:cNvSpPr/>
          <p:nvPr/>
        </p:nvSpPr>
        <p:spPr>
          <a:xfrm>
            <a:off x="416116" y="1260609"/>
            <a:ext cx="480448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14E"/>
                </a:solidFill>
              </a:rPr>
              <a:t>Chiffres</a:t>
            </a:r>
            <a:r>
              <a:rPr lang="en-US" dirty="0">
                <a:solidFill>
                  <a:srgbClr val="00214E"/>
                </a:solidFill>
              </a:rPr>
              <a:t> de Nightline</a:t>
            </a:r>
            <a:br>
              <a:rPr lang="en-US" dirty="0">
                <a:solidFill>
                  <a:srgbClr val="00214E"/>
                </a:solidFill>
              </a:rPr>
            </a:br>
            <a:r>
              <a:rPr lang="en-US" sz="1050" dirty="0">
                <a:solidFill>
                  <a:srgbClr val="00214E"/>
                </a:solidFill>
                <a:cs typeface="Calibri Light"/>
              </a:rPr>
              <a:t>www.nightline.fr</a:t>
            </a:r>
            <a:endParaRPr lang="fr-BE" dirty="0">
              <a:solidFill>
                <a:srgbClr val="0021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29CEF-8522-4F70-8BB4-364A4177FF71}"/>
              </a:ext>
            </a:extLst>
          </p:cNvPr>
          <p:cNvSpPr/>
          <p:nvPr/>
        </p:nvSpPr>
        <p:spPr>
          <a:xfrm>
            <a:off x="593235" y="4618385"/>
            <a:ext cx="414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14E"/>
                </a:solidFill>
              </a:rPr>
              <a:t>Chiffres</a:t>
            </a:r>
            <a:r>
              <a:rPr lang="en-US" dirty="0">
                <a:solidFill>
                  <a:srgbClr val="00214E"/>
                </a:solidFill>
              </a:rPr>
              <a:t> OMS</a:t>
            </a:r>
            <a:br>
              <a:rPr lang="en-US" dirty="0">
                <a:solidFill>
                  <a:srgbClr val="00214E"/>
                </a:solidFill>
              </a:rPr>
            </a:br>
            <a:endParaRPr lang="fr-BE" dirty="0">
              <a:solidFill>
                <a:srgbClr val="00214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479C14D-A374-4CB8-94CE-06FE4A4D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929CEF-8522-4F70-8BB4-364A4177FF71}"/>
              </a:ext>
            </a:extLst>
          </p:cNvPr>
          <p:cNvSpPr/>
          <p:nvPr/>
        </p:nvSpPr>
        <p:spPr>
          <a:xfrm>
            <a:off x="290406" y="1384428"/>
            <a:ext cx="264749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14E"/>
                </a:solidFill>
                <a:cs typeface="Calibri Light"/>
              </a:rPr>
              <a:t>Chiffres</a:t>
            </a:r>
            <a:r>
              <a:rPr lang="fr-FR" sz="2400" dirty="0">
                <a:solidFill>
                  <a:srgbClr val="00214E"/>
                </a:solidFill>
                <a:latin typeface="Calibri Light"/>
                <a:cs typeface="Calibri Light"/>
              </a:rPr>
              <a:t> </a:t>
            </a:r>
            <a:r>
              <a:rPr lang="fr-FR" sz="2400" b="1" dirty="0">
                <a:solidFill>
                  <a:srgbClr val="00214E"/>
                </a:solidFill>
                <a:latin typeface="Calibri Light"/>
                <a:cs typeface="Calibri Light"/>
              </a:rPr>
              <a:t>du référentiel d'intervention: </a:t>
            </a:r>
            <a:br>
              <a:rPr lang="fr-FR" sz="2400" b="1" dirty="0">
                <a:solidFill>
                  <a:srgbClr val="00214E"/>
                </a:solidFill>
                <a:latin typeface="Calibri Light"/>
                <a:cs typeface="Calibri Light"/>
              </a:rPr>
            </a:br>
            <a:r>
              <a:rPr lang="fr" sz="2400" dirty="0">
                <a:solidFill>
                  <a:srgbClr val="00214E"/>
                </a:solidFill>
                <a:latin typeface="Calibri"/>
                <a:cs typeface="Calibri"/>
              </a:rPr>
              <a:t>Promouvoir la santé mentale des étudiants</a:t>
            </a:r>
            <a:br>
              <a:rPr lang="fr" dirty="0">
                <a:solidFill>
                  <a:srgbClr val="00214E"/>
                </a:solidFill>
                <a:latin typeface="Calibri"/>
                <a:cs typeface="Calibri"/>
              </a:rPr>
            </a:br>
            <a:r>
              <a:rPr lang="fr" sz="1600" dirty="0">
                <a:solidFill>
                  <a:srgbClr val="00214E"/>
                </a:solidFill>
                <a:latin typeface="Calibri"/>
                <a:cs typeface="Calibri"/>
              </a:rPr>
              <a:t>mai 2023, IREPS, Bourgogne franche conté</a:t>
            </a:r>
            <a:br>
              <a:rPr lang="en-US" dirty="0">
                <a:solidFill>
                  <a:srgbClr val="00214E"/>
                </a:solidFill>
              </a:rPr>
            </a:br>
            <a:endParaRPr lang="fr-BE" dirty="0">
              <a:solidFill>
                <a:srgbClr val="00214E"/>
              </a:solidFill>
            </a:endParaRPr>
          </a:p>
        </p:txBody>
      </p:sp>
      <p:pic>
        <p:nvPicPr>
          <p:cNvPr id="4" name="Image 3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68CFF79-862B-46AA-8B94-A541CF3A7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61" y="1219773"/>
            <a:ext cx="5884486" cy="54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479C14D-A374-4CB8-94CE-06FE4A4D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929CEF-8522-4F70-8BB4-364A4177FF71}"/>
              </a:ext>
            </a:extLst>
          </p:cNvPr>
          <p:cNvSpPr/>
          <p:nvPr/>
        </p:nvSpPr>
        <p:spPr>
          <a:xfrm>
            <a:off x="309067" y="1994857"/>
            <a:ext cx="228484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14E"/>
                </a:solidFill>
              </a:rPr>
              <a:t>Chiffres</a:t>
            </a:r>
            <a:r>
              <a:rPr lang="en-US" sz="2400" dirty="0">
                <a:solidFill>
                  <a:srgbClr val="00214E"/>
                </a:solidFill>
              </a:rPr>
              <a:t> Prof. Ronny </a:t>
            </a:r>
            <a:r>
              <a:rPr lang="en-US" sz="2400" dirty="0" err="1">
                <a:solidFill>
                  <a:srgbClr val="00214E"/>
                </a:solidFill>
              </a:rPr>
              <a:t>Bruffaerts</a:t>
            </a:r>
            <a:r>
              <a:rPr lang="en-US" sz="2400" dirty="0">
                <a:solidFill>
                  <a:srgbClr val="00214E"/>
                </a:solidFill>
              </a:rPr>
              <a:t> </a:t>
            </a:r>
            <a:br>
              <a:rPr lang="en-US" sz="2400" dirty="0">
                <a:solidFill>
                  <a:srgbClr val="00214E"/>
                </a:solidFill>
                <a:cs typeface="Calibri Light"/>
              </a:rPr>
            </a:br>
            <a:r>
              <a:rPr lang="en-US" sz="2400" dirty="0" err="1">
                <a:solidFill>
                  <a:srgbClr val="00214E"/>
                </a:solidFill>
              </a:rPr>
              <a:t>KULeuven</a:t>
            </a:r>
            <a:br>
              <a:rPr lang="en-US" sz="2400" dirty="0">
                <a:solidFill>
                  <a:srgbClr val="00214E"/>
                </a:solidFill>
                <a:cs typeface="Calibri Light"/>
              </a:rPr>
            </a:br>
            <a:br>
              <a:rPr lang="en-US" sz="2400" dirty="0">
                <a:solidFill>
                  <a:srgbClr val="00214E"/>
                </a:solidFill>
              </a:rPr>
            </a:br>
            <a:r>
              <a:rPr lang="en-US" dirty="0">
                <a:solidFill>
                  <a:srgbClr val="00214E"/>
                </a:solidFill>
                <a:cs typeface="Calibri Light"/>
              </a:rPr>
              <a:t>www.mindmates.be</a:t>
            </a:r>
            <a:br>
              <a:rPr lang="en-US" dirty="0">
                <a:solidFill>
                  <a:srgbClr val="00214E"/>
                </a:solidFill>
                <a:cs typeface="Calibri Light"/>
              </a:rPr>
            </a:br>
            <a:r>
              <a:rPr lang="en-US" dirty="0">
                <a:solidFill>
                  <a:srgbClr val="00214E"/>
                </a:solidFill>
                <a:cs typeface="Calibri Light"/>
              </a:rPr>
              <a:t>www.moodspace.be</a:t>
            </a:r>
            <a:br>
              <a:rPr lang="en-US" dirty="0">
                <a:solidFill>
                  <a:srgbClr val="00214E"/>
                </a:solidFill>
              </a:rPr>
            </a:br>
            <a:endParaRPr lang="fr-BE" dirty="0">
              <a:solidFill>
                <a:srgbClr val="00214E"/>
              </a:solidFill>
            </a:endParaRPr>
          </a:p>
        </p:txBody>
      </p:sp>
      <p:pic>
        <p:nvPicPr>
          <p:cNvPr id="5" name="Espace réservé du contenu 1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591A558-B4A1-460E-AEFD-6CC852F9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26" y="1991360"/>
            <a:ext cx="5756834" cy="40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479C14D-A374-4CB8-94CE-06FE4A4D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5" r="-179" b="653"/>
          <a:stretch/>
        </p:blipFill>
        <p:spPr>
          <a:xfrm>
            <a:off x="5816339" y="95632"/>
            <a:ext cx="1528182" cy="999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929CEF-8522-4F70-8BB4-364A4177FF71}"/>
              </a:ext>
            </a:extLst>
          </p:cNvPr>
          <p:cNvSpPr/>
          <p:nvPr/>
        </p:nvSpPr>
        <p:spPr>
          <a:xfrm>
            <a:off x="5272196" y="6168598"/>
            <a:ext cx="4144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14E"/>
                </a:solidFill>
                <a:cs typeface="Calibri"/>
              </a:rPr>
              <a:t>Figure reprise du Prof. </a:t>
            </a:r>
            <a:r>
              <a:rPr lang="fr-FR" sz="2000" dirty="0" err="1">
                <a:solidFill>
                  <a:srgbClr val="00214E"/>
                </a:solidFill>
                <a:cs typeface="Calibri"/>
              </a:rPr>
              <a:t>R.Bruffaerts</a:t>
            </a:r>
            <a:endParaRPr lang="fr-FR" sz="2000" dirty="0">
              <a:solidFill>
                <a:srgbClr val="00214E"/>
              </a:solidFill>
            </a:endParaRPr>
          </a:p>
          <a:p>
            <a:br>
              <a:rPr lang="en-US" dirty="0">
                <a:solidFill>
                  <a:srgbClr val="00214E"/>
                </a:solidFill>
              </a:rPr>
            </a:br>
            <a:endParaRPr lang="fr-BE" dirty="0">
              <a:solidFill>
                <a:srgbClr val="00214E"/>
              </a:solidFill>
            </a:endParaRPr>
          </a:p>
        </p:txBody>
      </p:sp>
      <p:pic>
        <p:nvPicPr>
          <p:cNvPr id="8" name="Espace réservé du contenu 4" descr="Une image contenant texte, capture d’écran, Police, Rectangle">
            <a:extLst>
              <a:ext uri="{FF2B5EF4-FFF2-40B4-BE49-F238E27FC236}">
                <a16:creationId xmlns:a16="http://schemas.microsoft.com/office/drawing/2014/main" id="{3F872F11-FBC5-4847-9C39-FF307245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09" r="-95" b="2572"/>
          <a:stretch/>
        </p:blipFill>
        <p:spPr>
          <a:xfrm>
            <a:off x="59277" y="1851126"/>
            <a:ext cx="9025445" cy="31557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01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C9971B-5998-4626-8591-80BF7272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270"/>
            <a:ext cx="9144000" cy="5187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060346-C04E-46FF-9865-3140326CE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"/>
          <a:stretch/>
        </p:blipFill>
        <p:spPr>
          <a:xfrm>
            <a:off x="87657" y="748145"/>
            <a:ext cx="9076079" cy="52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5514"/>
      </p:ext>
    </p:extLst>
  </p:cSld>
  <p:clrMapOvr>
    <a:masterClrMapping/>
  </p:clrMapOvr>
</p:sld>
</file>

<file path=ppt/theme/theme1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32415EA455643A2212EE75F4B781E" ma:contentTypeVersion="38" ma:contentTypeDescription="Crée un document." ma:contentTypeScope="" ma:versionID="70d19a400c538254d7837b37a857fab2">
  <xsd:schema xmlns:xsd="http://www.w3.org/2001/XMLSchema" xmlns:xs="http://www.w3.org/2001/XMLSchema" xmlns:p="http://schemas.microsoft.com/office/2006/metadata/properties" xmlns:ns2="d34997a1-e4c0-4696-abfe-c5d8e8a677ae" xmlns:ns3="2a77d7f9-4910-4b7f-ade2-16638a2f8d73" targetNamespace="http://schemas.microsoft.com/office/2006/metadata/properties" ma:root="true" ma:fieldsID="75d31380daa34dc47b0b857b758b66f9" ns2:_="" ns3:_="">
    <xsd:import namespace="d34997a1-e4c0-4696-abfe-c5d8e8a677ae"/>
    <xsd:import namespace="2a77d7f9-4910-4b7f-ade2-16638a2f8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997a1-e4c0-4696-abfe-c5d8e8a67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4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lcf76f155ced4ddcb4097134ff3c332f" ma:index="39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4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7d7f9-4910-4b7f-ade2-16638a2f8d73" elementFormDefault="qualified">
    <xsd:import namespace="http://schemas.microsoft.com/office/2006/documentManagement/types"/>
    <xsd:import namespace="http://schemas.microsoft.com/office/infopath/2007/PartnerControls"/>
    <xsd:element name="TaxCatchAll" ma:index="40" nillable="true" ma:displayName="Taxonomy Catch All Column" ma:hidden="true" ma:list="{118e8a94-21e6-4c28-b17e-19fbc300d441}" ma:internalName="TaxCatchAll" ma:showField="CatchAllData" ma:web="2a77d7f9-4910-4b7f-ade2-16638a2f8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4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d34997a1-e4c0-4696-abfe-c5d8e8a677ae" xsi:nil="true"/>
    <IsNotebookLocked xmlns="d34997a1-e4c0-4696-abfe-c5d8e8a677ae" xsi:nil="true"/>
    <DefaultSectionNames xmlns="d34997a1-e4c0-4696-abfe-c5d8e8a677ae" xsi:nil="true"/>
    <Math_Settings xmlns="d34997a1-e4c0-4696-abfe-c5d8e8a677ae" xsi:nil="true"/>
    <Owner xmlns="d34997a1-e4c0-4696-abfe-c5d8e8a677ae">
      <UserInfo>
        <DisplayName/>
        <AccountId xsi:nil="true"/>
        <AccountType/>
      </UserInfo>
    </Owner>
    <NotebookType xmlns="d34997a1-e4c0-4696-abfe-c5d8e8a677ae" xsi:nil="true"/>
    <FolderType xmlns="d34997a1-e4c0-4696-abfe-c5d8e8a677ae" xsi:nil="true"/>
    <AppVersion xmlns="d34997a1-e4c0-4696-abfe-c5d8e8a677ae" xsi:nil="true"/>
    <Teams_Channel_Section_Location xmlns="d34997a1-e4c0-4696-abfe-c5d8e8a677ae" xsi:nil="true"/>
    <Is_Collaboration_Space_Locked xmlns="d34997a1-e4c0-4696-abfe-c5d8e8a677ae" xsi:nil="true"/>
    <Templates xmlns="d34997a1-e4c0-4696-abfe-c5d8e8a677ae" xsi:nil="true"/>
    <Members xmlns="d34997a1-e4c0-4696-abfe-c5d8e8a677ae">
      <UserInfo>
        <DisplayName/>
        <AccountId xsi:nil="true"/>
        <AccountType/>
      </UserInfo>
    </Members>
    <Self_Registration_Enabled xmlns="d34997a1-e4c0-4696-abfe-c5d8e8a677ae" xsi:nil="true"/>
    <CultureName xmlns="d34997a1-e4c0-4696-abfe-c5d8e8a677ae" xsi:nil="true"/>
    <Distribution_Groups xmlns="d34997a1-e4c0-4696-abfe-c5d8e8a677ae" xsi:nil="true"/>
    <LMS_Mappings xmlns="d34997a1-e4c0-4696-abfe-c5d8e8a677ae" xsi:nil="true"/>
    <Invited_Leaders xmlns="d34997a1-e4c0-4696-abfe-c5d8e8a677ae" xsi:nil="true"/>
    <Invited_Members xmlns="d34997a1-e4c0-4696-abfe-c5d8e8a677ae" xsi:nil="true"/>
    <Member_Groups xmlns="d34997a1-e4c0-4696-abfe-c5d8e8a677ae">
      <UserInfo>
        <DisplayName/>
        <AccountId xsi:nil="true"/>
        <AccountType/>
      </UserInfo>
    </Member_Groups>
    <Has_Leaders_Only_SectionGroup xmlns="d34997a1-e4c0-4696-abfe-c5d8e8a677ae" xsi:nil="true"/>
    <Leaders xmlns="d34997a1-e4c0-4696-abfe-c5d8e8a677ae">
      <UserInfo>
        <DisplayName/>
        <AccountId xsi:nil="true"/>
        <AccountType/>
      </UserInfo>
    </Leaders>
    <lcf76f155ced4ddcb4097134ff3c332f xmlns="d34997a1-e4c0-4696-abfe-c5d8e8a677ae">
      <Terms xmlns="http://schemas.microsoft.com/office/infopath/2007/PartnerControls"/>
    </lcf76f155ced4ddcb4097134ff3c332f>
    <TaxCatchAll xmlns="2a77d7f9-4910-4b7f-ade2-16638a2f8d73" xsi:nil="true"/>
  </documentManagement>
</p:properties>
</file>

<file path=customXml/itemProps1.xml><?xml version="1.0" encoding="utf-8"?>
<ds:datastoreItem xmlns:ds="http://schemas.openxmlformats.org/officeDocument/2006/customXml" ds:itemID="{B45FDAEC-06F9-4D2D-BCF2-B0BE73DD2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4997a1-e4c0-4696-abfe-c5d8e8a677ae"/>
    <ds:schemaRef ds:uri="2a77d7f9-4910-4b7f-ade2-16638a2f8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9987E8-57A4-4EDA-BE22-7C3CB9C17A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2625B8-68F4-483E-9712-B3A477F6CC6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34997a1-e4c0-4696-abfe-c5d8e8a677ae"/>
    <ds:schemaRef ds:uri="http://purl.org/dc/elements/1.1/"/>
    <ds:schemaRef ds:uri="http://schemas.microsoft.com/office/2006/metadata/properties"/>
    <ds:schemaRef ds:uri="http://purl.org/dc/terms/"/>
    <ds:schemaRef ds:uri="2a77d7f9-4910-4b7f-ade2-16638a2f8d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291</Words>
  <Application>Microsoft Office PowerPoint</Application>
  <PresentationFormat>Affichage à l'écran (4:3)</PresentationFormat>
  <Paragraphs>29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19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17_Conception personnalisée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15_Conception personnalisée</vt:lpstr>
      <vt:lpstr>16_Conception personnalisée</vt:lpstr>
      <vt:lpstr>8_Conception personnalisée</vt:lpstr>
      <vt:lpstr>9_Conception personnalisée</vt:lpstr>
      <vt:lpstr>11_Conception personnalisée</vt:lpstr>
      <vt:lpstr>10_Conception personnalisée</vt:lpstr>
      <vt:lpstr>12_Conception personnalisée</vt:lpstr>
      <vt:lpstr>13_Conception personnalisée</vt:lpstr>
      <vt:lpstr>14_Conception personnalisée</vt:lpstr>
      <vt:lpstr>18_Conception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 Nyamabu</dc:creator>
  <cp:lastModifiedBy>Anne-Sophie Masureel</cp:lastModifiedBy>
  <cp:revision>50</cp:revision>
  <dcterms:created xsi:type="dcterms:W3CDTF">2018-06-29T12:50:19Z</dcterms:created>
  <dcterms:modified xsi:type="dcterms:W3CDTF">2023-11-16T16:02:36Z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0x010100D6F32415EA455643A2212EE75F4B781E</vt:lpwstr>
  </property>
  <property fmtid="{D5CDD505-2E9C-101B-9397-08002B2CF9AE}" pid="3" name="MediaServiceImageTags">
    <vt:lpwstr/>
  </property>
</Properties>
</file>