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58" r:id="rId6"/>
    <p:sldId id="264" r:id="rId7"/>
    <p:sldId id="263" r:id="rId8"/>
    <p:sldId id="262" r:id="rId9"/>
    <p:sldId id="265" r:id="rId10"/>
    <p:sldId id="269" r:id="rId11"/>
    <p:sldId id="268" r:id="rId12"/>
    <p:sldId id="272" r:id="rId13"/>
    <p:sldId id="261" r:id="rId14"/>
    <p:sldId id="270" r:id="rId15"/>
    <p:sldId id="271"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A38"/>
    <a:srgbClr val="629CFF"/>
    <a:srgbClr val="F876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65"/>
    <p:restoredTop sz="94673"/>
  </p:normalViewPr>
  <p:slideViewPr>
    <p:cSldViewPr snapToGrid="0">
      <p:cViewPr varScale="1">
        <p:scale>
          <a:sx n="101" d="100"/>
          <a:sy n="101" d="100"/>
        </p:scale>
        <p:origin x="232"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25958E-2D68-7C07-87D9-95995ED1B60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1EBD5A5-6912-852E-1384-23709C5D0F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50E99B2-4F07-20E1-5B2F-1CF8CDF9EF75}"/>
              </a:ext>
            </a:extLst>
          </p:cNvPr>
          <p:cNvSpPr>
            <a:spLocks noGrp="1"/>
          </p:cNvSpPr>
          <p:nvPr>
            <p:ph type="dt" sz="half" idx="10"/>
          </p:nvPr>
        </p:nvSpPr>
        <p:spPr/>
        <p:txBody>
          <a:bodyPr/>
          <a:lstStyle/>
          <a:p>
            <a:fld id="{1216939D-A385-0340-86D5-2915E64A7809}" type="datetimeFigureOut">
              <a:rPr lang="fr-FR" smtClean="0"/>
              <a:t>19/11/2023</a:t>
            </a:fld>
            <a:endParaRPr lang="fr-FR"/>
          </a:p>
        </p:txBody>
      </p:sp>
      <p:sp>
        <p:nvSpPr>
          <p:cNvPr id="5" name="Espace réservé du pied de page 4">
            <a:extLst>
              <a:ext uri="{FF2B5EF4-FFF2-40B4-BE49-F238E27FC236}">
                <a16:creationId xmlns:a16="http://schemas.microsoft.com/office/drawing/2014/main" id="{2DC9208D-1AA0-FD28-A836-70FA9C2D71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D99691D-12F5-5C09-2913-A75B0A7E8623}"/>
              </a:ext>
            </a:extLst>
          </p:cNvPr>
          <p:cNvSpPr>
            <a:spLocks noGrp="1"/>
          </p:cNvSpPr>
          <p:nvPr>
            <p:ph type="sldNum" sz="quarter" idx="12"/>
          </p:nvPr>
        </p:nvSpPr>
        <p:spPr/>
        <p:txBody>
          <a:bodyPr/>
          <a:lstStyle/>
          <a:p>
            <a:fld id="{BA07C6AC-28DD-3244-A0E3-F766189E59FA}" type="slidenum">
              <a:rPr lang="fr-FR" smtClean="0"/>
              <a:t>‹N°›</a:t>
            </a:fld>
            <a:endParaRPr lang="fr-FR"/>
          </a:p>
        </p:txBody>
      </p:sp>
    </p:spTree>
    <p:extLst>
      <p:ext uri="{BB962C8B-B14F-4D97-AF65-F5344CB8AC3E}">
        <p14:creationId xmlns:p14="http://schemas.microsoft.com/office/powerpoint/2010/main" val="4003305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75D6F2-E697-95AA-9868-4380A3E6676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FAB223C-DEC4-971A-09E9-E74AEC1809E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9801129-DA42-8724-6826-B528F200243B}"/>
              </a:ext>
            </a:extLst>
          </p:cNvPr>
          <p:cNvSpPr>
            <a:spLocks noGrp="1"/>
          </p:cNvSpPr>
          <p:nvPr>
            <p:ph type="dt" sz="half" idx="10"/>
          </p:nvPr>
        </p:nvSpPr>
        <p:spPr/>
        <p:txBody>
          <a:bodyPr/>
          <a:lstStyle/>
          <a:p>
            <a:fld id="{1216939D-A385-0340-86D5-2915E64A7809}" type="datetimeFigureOut">
              <a:rPr lang="fr-FR" smtClean="0"/>
              <a:t>19/11/2023</a:t>
            </a:fld>
            <a:endParaRPr lang="fr-FR"/>
          </a:p>
        </p:txBody>
      </p:sp>
      <p:sp>
        <p:nvSpPr>
          <p:cNvPr id="5" name="Espace réservé du pied de page 4">
            <a:extLst>
              <a:ext uri="{FF2B5EF4-FFF2-40B4-BE49-F238E27FC236}">
                <a16:creationId xmlns:a16="http://schemas.microsoft.com/office/drawing/2014/main" id="{F46C5E7D-BA4E-4DA0-F552-66867BDB572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68A9785-FBEE-D8F0-2180-C47FD92670C3}"/>
              </a:ext>
            </a:extLst>
          </p:cNvPr>
          <p:cNvSpPr>
            <a:spLocks noGrp="1"/>
          </p:cNvSpPr>
          <p:nvPr>
            <p:ph type="sldNum" sz="quarter" idx="12"/>
          </p:nvPr>
        </p:nvSpPr>
        <p:spPr/>
        <p:txBody>
          <a:bodyPr/>
          <a:lstStyle/>
          <a:p>
            <a:fld id="{BA07C6AC-28DD-3244-A0E3-F766189E59FA}" type="slidenum">
              <a:rPr lang="fr-FR" smtClean="0"/>
              <a:t>‹N°›</a:t>
            </a:fld>
            <a:endParaRPr lang="fr-FR"/>
          </a:p>
        </p:txBody>
      </p:sp>
    </p:spTree>
    <p:extLst>
      <p:ext uri="{BB962C8B-B14F-4D97-AF65-F5344CB8AC3E}">
        <p14:creationId xmlns:p14="http://schemas.microsoft.com/office/powerpoint/2010/main" val="945703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F31420A-63DA-E202-6AED-03E89FE5FC1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F681757-2527-06FF-03F4-666F0B59FDD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D9F5DAF-1A83-4B74-8F78-DE27E53D1AF8}"/>
              </a:ext>
            </a:extLst>
          </p:cNvPr>
          <p:cNvSpPr>
            <a:spLocks noGrp="1"/>
          </p:cNvSpPr>
          <p:nvPr>
            <p:ph type="dt" sz="half" idx="10"/>
          </p:nvPr>
        </p:nvSpPr>
        <p:spPr/>
        <p:txBody>
          <a:bodyPr/>
          <a:lstStyle/>
          <a:p>
            <a:fld id="{1216939D-A385-0340-86D5-2915E64A7809}" type="datetimeFigureOut">
              <a:rPr lang="fr-FR" smtClean="0"/>
              <a:t>19/11/2023</a:t>
            </a:fld>
            <a:endParaRPr lang="fr-FR"/>
          </a:p>
        </p:txBody>
      </p:sp>
      <p:sp>
        <p:nvSpPr>
          <p:cNvPr id="5" name="Espace réservé du pied de page 4">
            <a:extLst>
              <a:ext uri="{FF2B5EF4-FFF2-40B4-BE49-F238E27FC236}">
                <a16:creationId xmlns:a16="http://schemas.microsoft.com/office/drawing/2014/main" id="{7FA324B2-30D0-527C-F976-4262EFD43DF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EE5411B-7A6C-8C80-FCE0-6D7C4F5586CD}"/>
              </a:ext>
            </a:extLst>
          </p:cNvPr>
          <p:cNvSpPr>
            <a:spLocks noGrp="1"/>
          </p:cNvSpPr>
          <p:nvPr>
            <p:ph type="sldNum" sz="quarter" idx="12"/>
          </p:nvPr>
        </p:nvSpPr>
        <p:spPr/>
        <p:txBody>
          <a:bodyPr/>
          <a:lstStyle/>
          <a:p>
            <a:fld id="{BA07C6AC-28DD-3244-A0E3-F766189E59FA}" type="slidenum">
              <a:rPr lang="fr-FR" smtClean="0"/>
              <a:t>‹N°›</a:t>
            </a:fld>
            <a:endParaRPr lang="fr-FR"/>
          </a:p>
        </p:txBody>
      </p:sp>
    </p:spTree>
    <p:extLst>
      <p:ext uri="{BB962C8B-B14F-4D97-AF65-F5344CB8AC3E}">
        <p14:creationId xmlns:p14="http://schemas.microsoft.com/office/powerpoint/2010/main" val="59813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1C0847-4542-BF36-8806-B8EDE420B4E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228782C-42C8-03DF-4E8D-9F4344CF390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53D5D81-B635-C09C-4874-5DB93932D792}"/>
              </a:ext>
            </a:extLst>
          </p:cNvPr>
          <p:cNvSpPr>
            <a:spLocks noGrp="1"/>
          </p:cNvSpPr>
          <p:nvPr>
            <p:ph type="dt" sz="half" idx="10"/>
          </p:nvPr>
        </p:nvSpPr>
        <p:spPr/>
        <p:txBody>
          <a:bodyPr/>
          <a:lstStyle/>
          <a:p>
            <a:fld id="{1216939D-A385-0340-86D5-2915E64A7809}" type="datetimeFigureOut">
              <a:rPr lang="fr-FR" smtClean="0"/>
              <a:t>19/11/2023</a:t>
            </a:fld>
            <a:endParaRPr lang="fr-FR"/>
          </a:p>
        </p:txBody>
      </p:sp>
      <p:sp>
        <p:nvSpPr>
          <p:cNvPr id="5" name="Espace réservé du pied de page 4">
            <a:extLst>
              <a:ext uri="{FF2B5EF4-FFF2-40B4-BE49-F238E27FC236}">
                <a16:creationId xmlns:a16="http://schemas.microsoft.com/office/drawing/2014/main" id="{34A3F2F9-D017-3158-751C-CAC293FCAFD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3BACF9-E44B-1E88-A130-E285FCB9025F}"/>
              </a:ext>
            </a:extLst>
          </p:cNvPr>
          <p:cNvSpPr>
            <a:spLocks noGrp="1"/>
          </p:cNvSpPr>
          <p:nvPr>
            <p:ph type="sldNum" sz="quarter" idx="12"/>
          </p:nvPr>
        </p:nvSpPr>
        <p:spPr/>
        <p:txBody>
          <a:bodyPr/>
          <a:lstStyle/>
          <a:p>
            <a:fld id="{BA07C6AC-28DD-3244-A0E3-F766189E59FA}" type="slidenum">
              <a:rPr lang="fr-FR" smtClean="0"/>
              <a:t>‹N°›</a:t>
            </a:fld>
            <a:endParaRPr lang="fr-FR"/>
          </a:p>
        </p:txBody>
      </p:sp>
    </p:spTree>
    <p:extLst>
      <p:ext uri="{BB962C8B-B14F-4D97-AF65-F5344CB8AC3E}">
        <p14:creationId xmlns:p14="http://schemas.microsoft.com/office/powerpoint/2010/main" val="3595668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3616E1-157B-73C2-DD48-F43A257B290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BC51D1E-755A-DBD6-F50A-2E27E4716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E71C5FF-2B9D-FD6D-050B-135274CED74D}"/>
              </a:ext>
            </a:extLst>
          </p:cNvPr>
          <p:cNvSpPr>
            <a:spLocks noGrp="1"/>
          </p:cNvSpPr>
          <p:nvPr>
            <p:ph type="dt" sz="half" idx="10"/>
          </p:nvPr>
        </p:nvSpPr>
        <p:spPr/>
        <p:txBody>
          <a:bodyPr/>
          <a:lstStyle/>
          <a:p>
            <a:fld id="{1216939D-A385-0340-86D5-2915E64A7809}" type="datetimeFigureOut">
              <a:rPr lang="fr-FR" smtClean="0"/>
              <a:t>19/11/2023</a:t>
            </a:fld>
            <a:endParaRPr lang="fr-FR"/>
          </a:p>
        </p:txBody>
      </p:sp>
      <p:sp>
        <p:nvSpPr>
          <p:cNvPr id="5" name="Espace réservé du pied de page 4">
            <a:extLst>
              <a:ext uri="{FF2B5EF4-FFF2-40B4-BE49-F238E27FC236}">
                <a16:creationId xmlns:a16="http://schemas.microsoft.com/office/drawing/2014/main" id="{FB7CA294-3168-6BA6-6AC0-F3D5E57775D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E70EFB2-CE44-9E9C-DC62-E5C81AA060E0}"/>
              </a:ext>
            </a:extLst>
          </p:cNvPr>
          <p:cNvSpPr>
            <a:spLocks noGrp="1"/>
          </p:cNvSpPr>
          <p:nvPr>
            <p:ph type="sldNum" sz="quarter" idx="12"/>
          </p:nvPr>
        </p:nvSpPr>
        <p:spPr/>
        <p:txBody>
          <a:bodyPr/>
          <a:lstStyle/>
          <a:p>
            <a:fld id="{BA07C6AC-28DD-3244-A0E3-F766189E59FA}" type="slidenum">
              <a:rPr lang="fr-FR" smtClean="0"/>
              <a:t>‹N°›</a:t>
            </a:fld>
            <a:endParaRPr lang="fr-FR"/>
          </a:p>
        </p:txBody>
      </p:sp>
    </p:spTree>
    <p:extLst>
      <p:ext uri="{BB962C8B-B14F-4D97-AF65-F5344CB8AC3E}">
        <p14:creationId xmlns:p14="http://schemas.microsoft.com/office/powerpoint/2010/main" val="1477215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DDF1A2-88CA-FEC0-4C27-4F7626CFA78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2485198-D821-A841-45F9-958F4E71598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33C7089-F695-6288-8076-53817D41DF0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AFA7C7D-E917-DD9C-B6B7-620D5042F46D}"/>
              </a:ext>
            </a:extLst>
          </p:cNvPr>
          <p:cNvSpPr>
            <a:spLocks noGrp="1"/>
          </p:cNvSpPr>
          <p:nvPr>
            <p:ph type="dt" sz="half" idx="10"/>
          </p:nvPr>
        </p:nvSpPr>
        <p:spPr/>
        <p:txBody>
          <a:bodyPr/>
          <a:lstStyle/>
          <a:p>
            <a:fld id="{1216939D-A385-0340-86D5-2915E64A7809}" type="datetimeFigureOut">
              <a:rPr lang="fr-FR" smtClean="0"/>
              <a:t>19/11/2023</a:t>
            </a:fld>
            <a:endParaRPr lang="fr-FR"/>
          </a:p>
        </p:txBody>
      </p:sp>
      <p:sp>
        <p:nvSpPr>
          <p:cNvPr id="6" name="Espace réservé du pied de page 5">
            <a:extLst>
              <a:ext uri="{FF2B5EF4-FFF2-40B4-BE49-F238E27FC236}">
                <a16:creationId xmlns:a16="http://schemas.microsoft.com/office/drawing/2014/main" id="{3B02724C-6961-2C38-C5BB-DB5445272E9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2BCC6B9-9017-0E0B-CEEC-7295216BE564}"/>
              </a:ext>
            </a:extLst>
          </p:cNvPr>
          <p:cNvSpPr>
            <a:spLocks noGrp="1"/>
          </p:cNvSpPr>
          <p:nvPr>
            <p:ph type="sldNum" sz="quarter" idx="12"/>
          </p:nvPr>
        </p:nvSpPr>
        <p:spPr/>
        <p:txBody>
          <a:bodyPr/>
          <a:lstStyle/>
          <a:p>
            <a:fld id="{BA07C6AC-28DD-3244-A0E3-F766189E59FA}" type="slidenum">
              <a:rPr lang="fr-FR" smtClean="0"/>
              <a:t>‹N°›</a:t>
            </a:fld>
            <a:endParaRPr lang="fr-FR"/>
          </a:p>
        </p:txBody>
      </p:sp>
    </p:spTree>
    <p:extLst>
      <p:ext uri="{BB962C8B-B14F-4D97-AF65-F5344CB8AC3E}">
        <p14:creationId xmlns:p14="http://schemas.microsoft.com/office/powerpoint/2010/main" val="3389114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EE6A79-4FC2-DF03-D53E-324F047C239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BBB00EC-4D9C-E88D-10E2-7B366B5DDF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82B49B1-3464-29A3-0E7C-B0DA3E2C571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04C40E8-D2A7-013B-1FDB-AB79D429E1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C0C8D44-0F32-9934-248B-E3FF688272F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14F44FE-48EA-2E76-69A2-464BEE902DB4}"/>
              </a:ext>
            </a:extLst>
          </p:cNvPr>
          <p:cNvSpPr>
            <a:spLocks noGrp="1"/>
          </p:cNvSpPr>
          <p:nvPr>
            <p:ph type="dt" sz="half" idx="10"/>
          </p:nvPr>
        </p:nvSpPr>
        <p:spPr/>
        <p:txBody>
          <a:bodyPr/>
          <a:lstStyle/>
          <a:p>
            <a:fld id="{1216939D-A385-0340-86D5-2915E64A7809}" type="datetimeFigureOut">
              <a:rPr lang="fr-FR" smtClean="0"/>
              <a:t>19/11/2023</a:t>
            </a:fld>
            <a:endParaRPr lang="fr-FR"/>
          </a:p>
        </p:txBody>
      </p:sp>
      <p:sp>
        <p:nvSpPr>
          <p:cNvPr id="8" name="Espace réservé du pied de page 7">
            <a:extLst>
              <a:ext uri="{FF2B5EF4-FFF2-40B4-BE49-F238E27FC236}">
                <a16:creationId xmlns:a16="http://schemas.microsoft.com/office/drawing/2014/main" id="{45591709-9C66-2134-0656-237E854B3CF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4D59846-16D7-2911-BB07-01923A84F2AE}"/>
              </a:ext>
            </a:extLst>
          </p:cNvPr>
          <p:cNvSpPr>
            <a:spLocks noGrp="1"/>
          </p:cNvSpPr>
          <p:nvPr>
            <p:ph type="sldNum" sz="quarter" idx="12"/>
          </p:nvPr>
        </p:nvSpPr>
        <p:spPr/>
        <p:txBody>
          <a:bodyPr/>
          <a:lstStyle/>
          <a:p>
            <a:fld id="{BA07C6AC-28DD-3244-A0E3-F766189E59FA}" type="slidenum">
              <a:rPr lang="fr-FR" smtClean="0"/>
              <a:t>‹N°›</a:t>
            </a:fld>
            <a:endParaRPr lang="fr-FR"/>
          </a:p>
        </p:txBody>
      </p:sp>
    </p:spTree>
    <p:extLst>
      <p:ext uri="{BB962C8B-B14F-4D97-AF65-F5344CB8AC3E}">
        <p14:creationId xmlns:p14="http://schemas.microsoft.com/office/powerpoint/2010/main" val="615414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03425B-7ABA-B61F-CAC5-A19B895AEB7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CF635C1-B492-717D-20F1-9A8378ABD417}"/>
              </a:ext>
            </a:extLst>
          </p:cNvPr>
          <p:cNvSpPr>
            <a:spLocks noGrp="1"/>
          </p:cNvSpPr>
          <p:nvPr>
            <p:ph type="dt" sz="half" idx="10"/>
          </p:nvPr>
        </p:nvSpPr>
        <p:spPr/>
        <p:txBody>
          <a:bodyPr/>
          <a:lstStyle/>
          <a:p>
            <a:fld id="{1216939D-A385-0340-86D5-2915E64A7809}" type="datetimeFigureOut">
              <a:rPr lang="fr-FR" smtClean="0"/>
              <a:t>19/11/2023</a:t>
            </a:fld>
            <a:endParaRPr lang="fr-FR"/>
          </a:p>
        </p:txBody>
      </p:sp>
      <p:sp>
        <p:nvSpPr>
          <p:cNvPr id="4" name="Espace réservé du pied de page 3">
            <a:extLst>
              <a:ext uri="{FF2B5EF4-FFF2-40B4-BE49-F238E27FC236}">
                <a16:creationId xmlns:a16="http://schemas.microsoft.com/office/drawing/2014/main" id="{3B304804-F929-EA0A-2D3D-C6B388352A6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A22A0B9-075F-3AB8-6508-EA0E62719603}"/>
              </a:ext>
            </a:extLst>
          </p:cNvPr>
          <p:cNvSpPr>
            <a:spLocks noGrp="1"/>
          </p:cNvSpPr>
          <p:nvPr>
            <p:ph type="sldNum" sz="quarter" idx="12"/>
          </p:nvPr>
        </p:nvSpPr>
        <p:spPr/>
        <p:txBody>
          <a:bodyPr/>
          <a:lstStyle/>
          <a:p>
            <a:fld id="{BA07C6AC-28DD-3244-A0E3-F766189E59FA}" type="slidenum">
              <a:rPr lang="fr-FR" smtClean="0"/>
              <a:t>‹N°›</a:t>
            </a:fld>
            <a:endParaRPr lang="fr-FR"/>
          </a:p>
        </p:txBody>
      </p:sp>
    </p:spTree>
    <p:extLst>
      <p:ext uri="{BB962C8B-B14F-4D97-AF65-F5344CB8AC3E}">
        <p14:creationId xmlns:p14="http://schemas.microsoft.com/office/powerpoint/2010/main" val="3753464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587EBCA-6C6E-F24F-FF6B-00A59FF0D07A}"/>
              </a:ext>
            </a:extLst>
          </p:cNvPr>
          <p:cNvSpPr>
            <a:spLocks noGrp="1"/>
          </p:cNvSpPr>
          <p:nvPr>
            <p:ph type="dt" sz="half" idx="10"/>
          </p:nvPr>
        </p:nvSpPr>
        <p:spPr/>
        <p:txBody>
          <a:bodyPr/>
          <a:lstStyle/>
          <a:p>
            <a:fld id="{1216939D-A385-0340-86D5-2915E64A7809}" type="datetimeFigureOut">
              <a:rPr lang="fr-FR" smtClean="0"/>
              <a:t>19/11/2023</a:t>
            </a:fld>
            <a:endParaRPr lang="fr-FR"/>
          </a:p>
        </p:txBody>
      </p:sp>
      <p:sp>
        <p:nvSpPr>
          <p:cNvPr id="3" name="Espace réservé du pied de page 2">
            <a:extLst>
              <a:ext uri="{FF2B5EF4-FFF2-40B4-BE49-F238E27FC236}">
                <a16:creationId xmlns:a16="http://schemas.microsoft.com/office/drawing/2014/main" id="{58AAFD85-051E-4657-2464-92045806C49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9B28B76-1049-52C7-CDEC-E38BEFA5E44B}"/>
              </a:ext>
            </a:extLst>
          </p:cNvPr>
          <p:cNvSpPr>
            <a:spLocks noGrp="1"/>
          </p:cNvSpPr>
          <p:nvPr>
            <p:ph type="sldNum" sz="quarter" idx="12"/>
          </p:nvPr>
        </p:nvSpPr>
        <p:spPr/>
        <p:txBody>
          <a:bodyPr/>
          <a:lstStyle/>
          <a:p>
            <a:fld id="{BA07C6AC-28DD-3244-A0E3-F766189E59FA}" type="slidenum">
              <a:rPr lang="fr-FR" smtClean="0"/>
              <a:t>‹N°›</a:t>
            </a:fld>
            <a:endParaRPr lang="fr-FR"/>
          </a:p>
        </p:txBody>
      </p:sp>
    </p:spTree>
    <p:extLst>
      <p:ext uri="{BB962C8B-B14F-4D97-AF65-F5344CB8AC3E}">
        <p14:creationId xmlns:p14="http://schemas.microsoft.com/office/powerpoint/2010/main" val="1232144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DC01FE-7F1A-1991-4D5B-116440AE419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34D73E7-F06E-D1DB-97B3-8CFABF7CCD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DC9D238-466C-5C06-D68C-494063A0E2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CD9EB53-ABD0-05F4-5F03-0E0830455AF5}"/>
              </a:ext>
            </a:extLst>
          </p:cNvPr>
          <p:cNvSpPr>
            <a:spLocks noGrp="1"/>
          </p:cNvSpPr>
          <p:nvPr>
            <p:ph type="dt" sz="half" idx="10"/>
          </p:nvPr>
        </p:nvSpPr>
        <p:spPr/>
        <p:txBody>
          <a:bodyPr/>
          <a:lstStyle/>
          <a:p>
            <a:fld id="{1216939D-A385-0340-86D5-2915E64A7809}" type="datetimeFigureOut">
              <a:rPr lang="fr-FR" smtClean="0"/>
              <a:t>19/11/2023</a:t>
            </a:fld>
            <a:endParaRPr lang="fr-FR"/>
          </a:p>
        </p:txBody>
      </p:sp>
      <p:sp>
        <p:nvSpPr>
          <p:cNvPr id="6" name="Espace réservé du pied de page 5">
            <a:extLst>
              <a:ext uri="{FF2B5EF4-FFF2-40B4-BE49-F238E27FC236}">
                <a16:creationId xmlns:a16="http://schemas.microsoft.com/office/drawing/2014/main" id="{DFBF9347-6AD0-D532-7A67-FE86B135169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8B6E98A-C694-3C40-97B1-689026FA8EFF}"/>
              </a:ext>
            </a:extLst>
          </p:cNvPr>
          <p:cNvSpPr>
            <a:spLocks noGrp="1"/>
          </p:cNvSpPr>
          <p:nvPr>
            <p:ph type="sldNum" sz="quarter" idx="12"/>
          </p:nvPr>
        </p:nvSpPr>
        <p:spPr/>
        <p:txBody>
          <a:bodyPr/>
          <a:lstStyle/>
          <a:p>
            <a:fld id="{BA07C6AC-28DD-3244-A0E3-F766189E59FA}" type="slidenum">
              <a:rPr lang="fr-FR" smtClean="0"/>
              <a:t>‹N°›</a:t>
            </a:fld>
            <a:endParaRPr lang="fr-FR"/>
          </a:p>
        </p:txBody>
      </p:sp>
    </p:spTree>
    <p:extLst>
      <p:ext uri="{BB962C8B-B14F-4D97-AF65-F5344CB8AC3E}">
        <p14:creationId xmlns:p14="http://schemas.microsoft.com/office/powerpoint/2010/main" val="4162371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714CDE-38D5-8194-1A21-5AED861CD97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7EDD157-A72C-5F45-FBD7-AF0CF95B47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0E49D9E-61E4-6151-48E8-B2F2BD1A3E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7623EB1-F7D0-B388-FAF1-5E2B8BC093ED}"/>
              </a:ext>
            </a:extLst>
          </p:cNvPr>
          <p:cNvSpPr>
            <a:spLocks noGrp="1"/>
          </p:cNvSpPr>
          <p:nvPr>
            <p:ph type="dt" sz="half" idx="10"/>
          </p:nvPr>
        </p:nvSpPr>
        <p:spPr/>
        <p:txBody>
          <a:bodyPr/>
          <a:lstStyle/>
          <a:p>
            <a:fld id="{1216939D-A385-0340-86D5-2915E64A7809}" type="datetimeFigureOut">
              <a:rPr lang="fr-FR" smtClean="0"/>
              <a:t>19/11/2023</a:t>
            </a:fld>
            <a:endParaRPr lang="fr-FR"/>
          </a:p>
        </p:txBody>
      </p:sp>
      <p:sp>
        <p:nvSpPr>
          <p:cNvPr id="6" name="Espace réservé du pied de page 5">
            <a:extLst>
              <a:ext uri="{FF2B5EF4-FFF2-40B4-BE49-F238E27FC236}">
                <a16:creationId xmlns:a16="http://schemas.microsoft.com/office/drawing/2014/main" id="{AED46C04-7DDC-FAD1-ACAB-B8B42D83579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26AF40B-C8DB-0234-7BF0-A50FAD10D156}"/>
              </a:ext>
            </a:extLst>
          </p:cNvPr>
          <p:cNvSpPr>
            <a:spLocks noGrp="1"/>
          </p:cNvSpPr>
          <p:nvPr>
            <p:ph type="sldNum" sz="quarter" idx="12"/>
          </p:nvPr>
        </p:nvSpPr>
        <p:spPr/>
        <p:txBody>
          <a:bodyPr/>
          <a:lstStyle/>
          <a:p>
            <a:fld id="{BA07C6AC-28DD-3244-A0E3-F766189E59FA}" type="slidenum">
              <a:rPr lang="fr-FR" smtClean="0"/>
              <a:t>‹N°›</a:t>
            </a:fld>
            <a:endParaRPr lang="fr-FR"/>
          </a:p>
        </p:txBody>
      </p:sp>
    </p:spTree>
    <p:extLst>
      <p:ext uri="{BB962C8B-B14F-4D97-AF65-F5344CB8AC3E}">
        <p14:creationId xmlns:p14="http://schemas.microsoft.com/office/powerpoint/2010/main" val="4217423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D059371-0C98-2EFE-9AF7-DECFB88B59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B0470CF-782E-B867-64BA-AD346EF0FD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110BB34-7055-B82D-A59B-79EB9AB1B2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6939D-A385-0340-86D5-2915E64A7809}" type="datetimeFigureOut">
              <a:rPr lang="fr-FR" smtClean="0"/>
              <a:t>19/11/2023</a:t>
            </a:fld>
            <a:endParaRPr lang="fr-FR"/>
          </a:p>
        </p:txBody>
      </p:sp>
      <p:sp>
        <p:nvSpPr>
          <p:cNvPr id="5" name="Espace réservé du pied de page 4">
            <a:extLst>
              <a:ext uri="{FF2B5EF4-FFF2-40B4-BE49-F238E27FC236}">
                <a16:creationId xmlns:a16="http://schemas.microsoft.com/office/drawing/2014/main" id="{8AD47F08-195C-DAA8-4384-640A6C1D45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5493FA9-B9B5-97E1-8694-B32A1537C4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7C6AC-28DD-3244-A0E3-F766189E59FA}" type="slidenum">
              <a:rPr lang="fr-FR" smtClean="0"/>
              <a:t>‹N°›</a:t>
            </a:fld>
            <a:endParaRPr lang="fr-FR"/>
          </a:p>
        </p:txBody>
      </p:sp>
    </p:spTree>
    <p:extLst>
      <p:ext uri="{BB962C8B-B14F-4D97-AF65-F5344CB8AC3E}">
        <p14:creationId xmlns:p14="http://schemas.microsoft.com/office/powerpoint/2010/main" val="3517939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enaud.maes@uclouvain.b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FB9A25-4958-818D-B410-E13E37E1C2DD}"/>
              </a:ext>
            </a:extLst>
          </p:cNvPr>
          <p:cNvSpPr>
            <a:spLocks noGrp="1"/>
          </p:cNvSpPr>
          <p:nvPr>
            <p:ph type="ctrTitle"/>
          </p:nvPr>
        </p:nvSpPr>
        <p:spPr>
          <a:xfrm>
            <a:off x="1524000" y="563562"/>
            <a:ext cx="9144000" cy="2387600"/>
          </a:xfrm>
        </p:spPr>
        <p:txBody>
          <a:bodyPr>
            <a:normAutofit fontScale="90000"/>
          </a:bodyPr>
          <a:lstStyle/>
          <a:p>
            <a:r>
              <a:rPr lang="fr-FR" b="1" dirty="0">
                <a:latin typeface="Avenir Book" panose="02000503020000020003" pitchFamily="2" charset="0"/>
              </a:rPr>
              <a:t>Mal-être étudiant : </a:t>
            </a:r>
            <a:br>
              <a:rPr lang="fr-FR" b="1" dirty="0">
                <a:latin typeface="Avenir Book" panose="02000503020000020003" pitchFamily="2" charset="0"/>
              </a:rPr>
            </a:br>
            <a:r>
              <a:rPr lang="fr-FR" b="1" dirty="0">
                <a:latin typeface="Avenir Book" panose="02000503020000020003" pitchFamily="2" charset="0"/>
              </a:rPr>
              <a:t>une tentative de caractérisation</a:t>
            </a:r>
          </a:p>
        </p:txBody>
      </p:sp>
      <p:sp>
        <p:nvSpPr>
          <p:cNvPr id="3" name="Sous-titre 2">
            <a:extLst>
              <a:ext uri="{FF2B5EF4-FFF2-40B4-BE49-F238E27FC236}">
                <a16:creationId xmlns:a16="http://schemas.microsoft.com/office/drawing/2014/main" id="{C7F64C6A-13CA-638C-C2F2-41FF9C188412}"/>
              </a:ext>
            </a:extLst>
          </p:cNvPr>
          <p:cNvSpPr>
            <a:spLocks noGrp="1"/>
          </p:cNvSpPr>
          <p:nvPr>
            <p:ph type="subTitle" idx="1"/>
          </p:nvPr>
        </p:nvSpPr>
        <p:spPr>
          <a:xfrm>
            <a:off x="1524000" y="5664200"/>
            <a:ext cx="9144000" cy="1092200"/>
          </a:xfrm>
        </p:spPr>
        <p:txBody>
          <a:bodyPr/>
          <a:lstStyle/>
          <a:p>
            <a:r>
              <a:rPr lang="fr-FR" dirty="0">
                <a:latin typeface="Avenir Book" panose="02000503020000020003" pitchFamily="2" charset="0"/>
              </a:rPr>
              <a:t>Renaud Maes – </a:t>
            </a:r>
            <a:r>
              <a:rPr lang="fr-FR" dirty="0">
                <a:latin typeface="Avenir Book" panose="02000503020000020003" pitchFamily="2" charset="0"/>
                <a:hlinkClick r:id="rId2"/>
              </a:rPr>
              <a:t>renaud.maes@uclouvain.be</a:t>
            </a:r>
            <a:r>
              <a:rPr lang="fr-FR" dirty="0">
                <a:latin typeface="Avenir Book" panose="02000503020000020003" pitchFamily="2" charset="0"/>
              </a:rPr>
              <a:t> </a:t>
            </a:r>
          </a:p>
          <a:p>
            <a:r>
              <a:rPr lang="fr-FR" dirty="0">
                <a:latin typeface="Avenir Book" panose="02000503020000020003" pitchFamily="2" charset="0"/>
              </a:rPr>
              <a:t>21/11/2023</a:t>
            </a:r>
          </a:p>
        </p:txBody>
      </p:sp>
    </p:spTree>
    <p:extLst>
      <p:ext uri="{BB962C8B-B14F-4D97-AF65-F5344CB8AC3E}">
        <p14:creationId xmlns:p14="http://schemas.microsoft.com/office/powerpoint/2010/main" val="3701959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5B53D7-1947-DEC6-B4BE-24262EA82A87}"/>
              </a:ext>
            </a:extLst>
          </p:cNvPr>
          <p:cNvSpPr>
            <a:spLocks noGrp="1"/>
          </p:cNvSpPr>
          <p:nvPr>
            <p:ph type="title"/>
          </p:nvPr>
        </p:nvSpPr>
        <p:spPr/>
        <p:txBody>
          <a:bodyPr>
            <a:normAutofit/>
          </a:bodyPr>
          <a:lstStyle/>
          <a:p>
            <a:r>
              <a:rPr lang="fr-FR" dirty="0">
                <a:latin typeface="Avenir Book" panose="02000503020000020003" pitchFamily="2" charset="0"/>
              </a:rPr>
              <a:t>L’approche par les « vécus étudiants »</a:t>
            </a:r>
            <a:endParaRPr lang="fr-FR" dirty="0"/>
          </a:p>
        </p:txBody>
      </p:sp>
      <p:sp>
        <p:nvSpPr>
          <p:cNvPr id="3" name="Espace réservé du contenu 2">
            <a:extLst>
              <a:ext uri="{FF2B5EF4-FFF2-40B4-BE49-F238E27FC236}">
                <a16:creationId xmlns:a16="http://schemas.microsoft.com/office/drawing/2014/main" id="{41B08665-5E55-3238-0CB5-AA95629E97DA}"/>
              </a:ext>
            </a:extLst>
          </p:cNvPr>
          <p:cNvSpPr>
            <a:spLocks noGrp="1"/>
          </p:cNvSpPr>
          <p:nvPr>
            <p:ph idx="1"/>
          </p:nvPr>
        </p:nvSpPr>
        <p:spPr>
          <a:xfrm>
            <a:off x="838200" y="1690688"/>
            <a:ext cx="10515600" cy="4667250"/>
          </a:xfrm>
        </p:spPr>
        <p:txBody>
          <a:bodyPr>
            <a:normAutofit fontScale="92500" lnSpcReduction="10000"/>
          </a:bodyPr>
          <a:lstStyle/>
          <a:p>
            <a:pPr marL="0" indent="0">
              <a:lnSpc>
                <a:spcPct val="110000"/>
              </a:lnSpc>
              <a:buNone/>
            </a:pPr>
            <a:r>
              <a:rPr lang="fr-FR" dirty="0">
                <a:latin typeface="Avenir Book" panose="02000503020000020003" pitchFamily="2" charset="0"/>
              </a:rPr>
              <a:t>« Mes amis m’entourent beaucoup. Nous étudions ensemble, en alternance. Ils aiment bien venir chez moi parce que le jardin est grand, on en profite pour faire des pauses. C’est vraiment une grande aide pour gérer le stress, surtout en période de bloque. » (Damien, 2012)</a:t>
            </a:r>
            <a:endParaRPr lang="fr-FR" dirty="0">
              <a:effectLst/>
              <a:latin typeface="Avenir Book" panose="02000503020000020003" pitchFamily="2" charset="0"/>
            </a:endParaRPr>
          </a:p>
          <a:p>
            <a:pPr marL="0" indent="0">
              <a:lnSpc>
                <a:spcPct val="110000"/>
              </a:lnSpc>
              <a:buNone/>
            </a:pPr>
            <a:r>
              <a:rPr lang="fr-FR" dirty="0">
                <a:latin typeface="Avenir Book" panose="02000503020000020003" pitchFamily="2" charset="0"/>
              </a:rPr>
              <a:t>« Je suis complètement seule quand j’étudie. Mes amies, elles ne font pas d’études. Ma famille n’a pas de diplôme, ma mère elle sait à peine écrire, tu sais. Donc en fait c’est seulement moi. Et parfois mes amies elles sont là « allez viens tu nous manques », elles me poussent à sortir, mais je dis non. Et je me retrouve vraiment seule, mes amies elles commencent à ne plus m’inviter. » (Anna, 2011)</a:t>
            </a:r>
            <a:endParaRPr lang="fr-FR" dirty="0">
              <a:effectLst/>
              <a:latin typeface="Avenir Book" panose="02000503020000020003" pitchFamily="2" charset="0"/>
            </a:endParaRPr>
          </a:p>
        </p:txBody>
      </p:sp>
    </p:spTree>
    <p:extLst>
      <p:ext uri="{BB962C8B-B14F-4D97-AF65-F5344CB8AC3E}">
        <p14:creationId xmlns:p14="http://schemas.microsoft.com/office/powerpoint/2010/main" val="1048531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5B53D7-1947-DEC6-B4BE-24262EA82A87}"/>
              </a:ext>
            </a:extLst>
          </p:cNvPr>
          <p:cNvSpPr>
            <a:spLocks noGrp="1"/>
          </p:cNvSpPr>
          <p:nvPr>
            <p:ph type="title"/>
          </p:nvPr>
        </p:nvSpPr>
        <p:spPr/>
        <p:txBody>
          <a:bodyPr>
            <a:normAutofit/>
          </a:bodyPr>
          <a:lstStyle/>
          <a:p>
            <a:r>
              <a:rPr lang="fr-FR" dirty="0">
                <a:latin typeface="Avenir Book" panose="02000503020000020003" pitchFamily="2" charset="0"/>
              </a:rPr>
              <a:t>L’approche par les « vécus étudiants »</a:t>
            </a:r>
            <a:endParaRPr lang="fr-FR" dirty="0"/>
          </a:p>
        </p:txBody>
      </p:sp>
      <p:sp>
        <p:nvSpPr>
          <p:cNvPr id="3" name="Espace réservé du contenu 2">
            <a:extLst>
              <a:ext uri="{FF2B5EF4-FFF2-40B4-BE49-F238E27FC236}">
                <a16:creationId xmlns:a16="http://schemas.microsoft.com/office/drawing/2014/main" id="{41B08665-5E55-3238-0CB5-AA95629E97DA}"/>
              </a:ext>
            </a:extLst>
          </p:cNvPr>
          <p:cNvSpPr>
            <a:spLocks noGrp="1"/>
          </p:cNvSpPr>
          <p:nvPr>
            <p:ph idx="1"/>
          </p:nvPr>
        </p:nvSpPr>
        <p:spPr/>
        <p:txBody>
          <a:bodyPr>
            <a:normAutofit/>
          </a:bodyPr>
          <a:lstStyle/>
          <a:p>
            <a:r>
              <a:rPr lang="fr-FR" dirty="0">
                <a:effectLst/>
                <a:latin typeface="Avenir Book" panose="02000503020000020003" pitchFamily="2" charset="0"/>
              </a:rPr>
              <a:t>Effet important des variables sociodémographiques</a:t>
            </a:r>
          </a:p>
          <a:p>
            <a:pPr lvl="1"/>
            <a:r>
              <a:rPr lang="fr-FR" dirty="0">
                <a:latin typeface="Avenir Book" panose="02000503020000020003" pitchFamily="2" charset="0"/>
              </a:rPr>
              <a:t>Stress sur les ressources, de parfaitement absent à omniprésent</a:t>
            </a:r>
          </a:p>
          <a:p>
            <a:pPr lvl="1"/>
            <a:r>
              <a:rPr lang="fr-FR" dirty="0">
                <a:latin typeface="Avenir Book" panose="02000503020000020003" pitchFamily="2" charset="0"/>
              </a:rPr>
              <a:t>Sentiment d’isolement</a:t>
            </a:r>
          </a:p>
          <a:p>
            <a:pPr lvl="1"/>
            <a:r>
              <a:rPr lang="fr-FR" dirty="0">
                <a:latin typeface="Avenir Book" panose="02000503020000020003" pitchFamily="2" charset="0"/>
              </a:rPr>
              <a:t>Sentiment d’être étranger à l’université</a:t>
            </a:r>
          </a:p>
          <a:p>
            <a:pPr lvl="1"/>
            <a:r>
              <a:rPr lang="fr-FR" dirty="0">
                <a:latin typeface="Avenir Book" panose="02000503020000020003" pitchFamily="2" charset="0"/>
              </a:rPr>
              <a:t>Epuisement (effet de la quête de ressource)</a:t>
            </a:r>
          </a:p>
          <a:p>
            <a:r>
              <a:rPr lang="fr-FR" dirty="0">
                <a:effectLst/>
                <a:latin typeface="Avenir Book" panose="02000503020000020003" pitchFamily="2" charset="0"/>
              </a:rPr>
              <a:t>Effet « universel » </a:t>
            </a:r>
          </a:p>
          <a:p>
            <a:pPr lvl="1"/>
            <a:r>
              <a:rPr lang="fr-FR" dirty="0">
                <a:latin typeface="Avenir Book" panose="02000503020000020003" pitchFamily="2" charset="0"/>
              </a:rPr>
              <a:t>Image par rapport aux parents/la famille</a:t>
            </a:r>
          </a:p>
          <a:p>
            <a:r>
              <a:rPr lang="fr-FR" dirty="0">
                <a:latin typeface="Avenir Book" panose="02000503020000020003" pitchFamily="2" charset="0"/>
              </a:rPr>
              <a:t>Importance de prendre en compte des effets « démultiplicateurs »</a:t>
            </a:r>
          </a:p>
        </p:txBody>
      </p:sp>
    </p:spTree>
    <p:extLst>
      <p:ext uri="{BB962C8B-B14F-4D97-AF65-F5344CB8AC3E}">
        <p14:creationId xmlns:p14="http://schemas.microsoft.com/office/powerpoint/2010/main" val="398693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D490F-B5A8-ED95-B32B-28BD057973A9}"/>
              </a:ext>
            </a:extLst>
          </p:cNvPr>
          <p:cNvSpPr>
            <a:spLocks noGrp="1"/>
          </p:cNvSpPr>
          <p:nvPr>
            <p:ph type="title"/>
          </p:nvPr>
        </p:nvSpPr>
        <p:spPr/>
        <p:txBody>
          <a:bodyPr/>
          <a:lstStyle/>
          <a:p>
            <a:r>
              <a:rPr lang="fr-FR" dirty="0">
                <a:latin typeface="Avenir Book" panose="02000503020000020003" pitchFamily="2" charset="0"/>
              </a:rPr>
              <a:t>Une seconde définition – 4 enjeux</a:t>
            </a:r>
          </a:p>
        </p:txBody>
      </p:sp>
      <p:sp>
        <p:nvSpPr>
          <p:cNvPr id="3" name="Espace réservé du contenu 2">
            <a:extLst>
              <a:ext uri="{FF2B5EF4-FFF2-40B4-BE49-F238E27FC236}">
                <a16:creationId xmlns:a16="http://schemas.microsoft.com/office/drawing/2014/main" id="{5B8BDEB0-A1A1-DA24-9EF9-89B7747AC515}"/>
              </a:ext>
            </a:extLst>
          </p:cNvPr>
          <p:cNvSpPr>
            <a:spLocks noGrp="1"/>
          </p:cNvSpPr>
          <p:nvPr>
            <p:ph idx="1"/>
          </p:nvPr>
        </p:nvSpPr>
        <p:spPr/>
        <p:txBody>
          <a:bodyPr>
            <a:normAutofit fontScale="85000" lnSpcReduction="10000"/>
          </a:bodyPr>
          <a:lstStyle/>
          <a:p>
            <a:pPr marL="514350" indent="-514350">
              <a:lnSpc>
                <a:spcPct val="120000"/>
              </a:lnSpc>
              <a:buFont typeface="+mj-lt"/>
              <a:buAutoNum type="arabicPeriod"/>
            </a:pPr>
            <a:r>
              <a:rPr lang="fr-BE" dirty="0">
                <a:solidFill>
                  <a:srgbClr val="F8766D"/>
                </a:solidFill>
                <a:latin typeface="Avenir Book" panose="02000503020000020003" pitchFamily="2" charset="0"/>
              </a:rPr>
              <a:t>Intégrer la question du mal-être </a:t>
            </a:r>
            <a:r>
              <a:rPr lang="fr-BE" dirty="0">
                <a:latin typeface="Avenir Book" panose="02000503020000020003" pitchFamily="2" charset="0"/>
              </a:rPr>
              <a:t>à l’intérieur d’une approche plus générale de la condition étudiante, intégrant la santé, la santé mentale, les dimensions sociales</a:t>
            </a:r>
          </a:p>
          <a:p>
            <a:pPr marL="514350" indent="-514350">
              <a:lnSpc>
                <a:spcPct val="120000"/>
              </a:lnSpc>
              <a:buFont typeface="+mj-lt"/>
              <a:buAutoNum type="arabicPeriod"/>
            </a:pPr>
            <a:r>
              <a:rPr lang="fr-BE" dirty="0">
                <a:solidFill>
                  <a:srgbClr val="629CFF"/>
                </a:solidFill>
                <a:latin typeface="Avenir Book" panose="02000503020000020003" pitchFamily="2" charset="0"/>
              </a:rPr>
              <a:t>Tenir compte de réalités multiples </a:t>
            </a:r>
            <a:r>
              <a:rPr lang="fr-BE" dirty="0">
                <a:latin typeface="Avenir Book" panose="02000503020000020003" pitchFamily="2" charset="0"/>
              </a:rPr>
              <a:t>et non-mutuellement réductibles, éviter absolument l’effet de « moyenne sur des groupes différents ».</a:t>
            </a:r>
          </a:p>
          <a:p>
            <a:pPr marL="514350" indent="-514350">
              <a:lnSpc>
                <a:spcPct val="120000"/>
              </a:lnSpc>
              <a:buFont typeface="+mj-lt"/>
              <a:buAutoNum type="arabicPeriod"/>
            </a:pPr>
            <a:r>
              <a:rPr lang="fr-BE" dirty="0">
                <a:solidFill>
                  <a:srgbClr val="00BA38"/>
                </a:solidFill>
                <a:latin typeface="Avenir Book" panose="02000503020000020003" pitchFamily="2" charset="0"/>
              </a:rPr>
              <a:t>Intégrer les niveaux </a:t>
            </a:r>
            <a:r>
              <a:rPr lang="fr-BE" dirty="0">
                <a:latin typeface="Avenir Book" panose="02000503020000020003" pitchFamily="2" charset="0"/>
              </a:rPr>
              <a:t>individuel, des groupes, de l’institution et du contexte social.</a:t>
            </a:r>
          </a:p>
          <a:p>
            <a:pPr marL="514350" indent="-514350">
              <a:lnSpc>
                <a:spcPct val="120000"/>
              </a:lnSpc>
              <a:buFont typeface="+mj-lt"/>
              <a:buAutoNum type="arabicPeriod"/>
            </a:pPr>
            <a:r>
              <a:rPr lang="fr-BE" dirty="0">
                <a:latin typeface="Avenir Book" panose="02000503020000020003" pitchFamily="2" charset="0"/>
              </a:rPr>
              <a:t>Utiliser une grille tenant compte de mécanismes « croisés » de </a:t>
            </a:r>
            <a:r>
              <a:rPr lang="fr-BE" dirty="0" err="1">
                <a:latin typeface="Avenir Book" panose="02000503020000020003" pitchFamily="2" charset="0"/>
              </a:rPr>
              <a:t>vulnérabilisation</a:t>
            </a:r>
            <a:r>
              <a:rPr lang="fr-BE" dirty="0">
                <a:latin typeface="Avenir Book" panose="02000503020000020003" pitchFamily="2" charset="0"/>
              </a:rPr>
              <a:t>, une grille « </a:t>
            </a:r>
            <a:r>
              <a:rPr lang="fr-BE" dirty="0">
                <a:solidFill>
                  <a:schemeClr val="accent4"/>
                </a:solidFill>
                <a:latin typeface="Avenir Book" panose="02000503020000020003" pitchFamily="2" charset="0"/>
              </a:rPr>
              <a:t>intersectionnelle</a:t>
            </a:r>
            <a:r>
              <a:rPr lang="fr-BE" dirty="0">
                <a:latin typeface="Avenir Book" panose="02000503020000020003" pitchFamily="2" charset="0"/>
              </a:rPr>
              <a:t> »</a:t>
            </a:r>
          </a:p>
        </p:txBody>
      </p:sp>
    </p:spTree>
    <p:extLst>
      <p:ext uri="{BB962C8B-B14F-4D97-AF65-F5344CB8AC3E}">
        <p14:creationId xmlns:p14="http://schemas.microsoft.com/office/powerpoint/2010/main" val="23653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D490F-B5A8-ED95-B32B-28BD057973A9}"/>
              </a:ext>
            </a:extLst>
          </p:cNvPr>
          <p:cNvSpPr>
            <a:spLocks noGrp="1"/>
          </p:cNvSpPr>
          <p:nvPr>
            <p:ph type="title"/>
          </p:nvPr>
        </p:nvSpPr>
        <p:spPr/>
        <p:txBody>
          <a:bodyPr/>
          <a:lstStyle/>
          <a:p>
            <a:r>
              <a:rPr lang="fr-FR" dirty="0">
                <a:latin typeface="Avenir Book" panose="02000503020000020003" pitchFamily="2" charset="0"/>
              </a:rPr>
              <a:t>Une seconde définition – 8 dimensions</a:t>
            </a:r>
          </a:p>
        </p:txBody>
      </p:sp>
      <p:sp>
        <p:nvSpPr>
          <p:cNvPr id="3" name="Espace réservé du contenu 2">
            <a:extLst>
              <a:ext uri="{FF2B5EF4-FFF2-40B4-BE49-F238E27FC236}">
                <a16:creationId xmlns:a16="http://schemas.microsoft.com/office/drawing/2014/main" id="{5B8BDEB0-A1A1-DA24-9EF9-89B7747AC515}"/>
              </a:ext>
            </a:extLst>
          </p:cNvPr>
          <p:cNvSpPr>
            <a:spLocks noGrp="1"/>
          </p:cNvSpPr>
          <p:nvPr>
            <p:ph idx="1"/>
          </p:nvPr>
        </p:nvSpPr>
        <p:spPr/>
        <p:txBody>
          <a:bodyPr>
            <a:normAutofit fontScale="70000" lnSpcReduction="20000"/>
          </a:bodyPr>
          <a:lstStyle/>
          <a:p>
            <a:pPr marL="514350" indent="-514350">
              <a:lnSpc>
                <a:spcPct val="120000"/>
              </a:lnSpc>
              <a:buFont typeface="+mj-lt"/>
              <a:buAutoNum type="arabicPeriod"/>
            </a:pPr>
            <a:r>
              <a:rPr lang="fr-BE" dirty="0">
                <a:latin typeface="Avenir Book" panose="02000503020000020003" pitchFamily="2" charset="0"/>
              </a:rPr>
              <a:t>Stress « académique » (évaluation, charge de travail, peur de l’échec) </a:t>
            </a:r>
          </a:p>
          <a:p>
            <a:pPr marL="514350" indent="-514350">
              <a:lnSpc>
                <a:spcPct val="120000"/>
              </a:lnSpc>
              <a:buFont typeface="+mj-lt"/>
              <a:buAutoNum type="arabicPeriod"/>
            </a:pPr>
            <a:r>
              <a:rPr lang="fr-BE" dirty="0">
                <a:latin typeface="Avenir Book" panose="02000503020000020003" pitchFamily="2" charset="0"/>
              </a:rPr>
              <a:t>Pressions sociales (concurrence, image par rapport aux autres, par rapport à la famille)</a:t>
            </a:r>
          </a:p>
          <a:p>
            <a:pPr marL="514350" indent="-514350">
              <a:lnSpc>
                <a:spcPct val="120000"/>
              </a:lnSpc>
              <a:buFont typeface="+mj-lt"/>
              <a:buAutoNum type="arabicPeriod"/>
            </a:pPr>
            <a:r>
              <a:rPr lang="fr-BE" dirty="0">
                <a:latin typeface="Avenir Book" panose="02000503020000020003" pitchFamily="2" charset="0"/>
              </a:rPr>
              <a:t>Problèmes financiers et matériels (accès aux ressources, conditionnalité des ressources)</a:t>
            </a:r>
          </a:p>
          <a:p>
            <a:pPr marL="514350" indent="-514350">
              <a:lnSpc>
                <a:spcPct val="120000"/>
              </a:lnSpc>
              <a:buFont typeface="+mj-lt"/>
              <a:buAutoNum type="arabicPeriod"/>
            </a:pPr>
            <a:r>
              <a:rPr lang="fr-BE" dirty="0">
                <a:latin typeface="Avenir Book" panose="02000503020000020003" pitchFamily="2" charset="0"/>
              </a:rPr>
              <a:t>Charge de travail (! effet du job étudiant)</a:t>
            </a:r>
          </a:p>
          <a:p>
            <a:pPr marL="514350" indent="-514350">
              <a:lnSpc>
                <a:spcPct val="120000"/>
              </a:lnSpc>
              <a:buFont typeface="+mj-lt"/>
              <a:buAutoNum type="arabicPeriod"/>
            </a:pPr>
            <a:r>
              <a:rPr lang="fr-BE" dirty="0">
                <a:latin typeface="Avenir Book" panose="02000503020000020003" pitchFamily="2" charset="0"/>
              </a:rPr>
              <a:t>Isolement social</a:t>
            </a:r>
          </a:p>
          <a:p>
            <a:pPr marL="514350" indent="-514350">
              <a:lnSpc>
                <a:spcPct val="120000"/>
              </a:lnSpc>
              <a:buFont typeface="+mj-lt"/>
              <a:buAutoNum type="arabicPeriod"/>
            </a:pPr>
            <a:r>
              <a:rPr lang="fr-BE" dirty="0">
                <a:latin typeface="Avenir Book" panose="02000503020000020003" pitchFamily="2" charset="0"/>
              </a:rPr>
              <a:t>Changements de vie et « perte de repères » (rupture entre le secondaire et le supérieur)</a:t>
            </a:r>
          </a:p>
          <a:p>
            <a:pPr marL="514350" indent="-514350">
              <a:lnSpc>
                <a:spcPct val="120000"/>
              </a:lnSpc>
              <a:buFont typeface="+mj-lt"/>
              <a:buAutoNum type="arabicPeriod"/>
            </a:pPr>
            <a:r>
              <a:rPr lang="fr-BE" dirty="0">
                <a:latin typeface="Avenir Book" panose="02000503020000020003" pitchFamily="2" charset="0"/>
              </a:rPr>
              <a:t>Inquiétude pour l'avenir (incertitudes sur l’emploi)</a:t>
            </a:r>
          </a:p>
          <a:p>
            <a:pPr marL="514350" indent="-514350">
              <a:lnSpc>
                <a:spcPct val="120000"/>
              </a:lnSpc>
              <a:buFont typeface="+mj-lt"/>
              <a:buAutoNum type="arabicPeriod"/>
            </a:pPr>
            <a:r>
              <a:rPr lang="fr-BE" dirty="0">
                <a:latin typeface="Avenir Book" panose="02000503020000020003" pitchFamily="2" charset="0"/>
              </a:rPr>
              <a:t>Persistance de discriminations</a:t>
            </a:r>
          </a:p>
        </p:txBody>
      </p:sp>
    </p:spTree>
    <p:extLst>
      <p:ext uri="{BB962C8B-B14F-4D97-AF65-F5344CB8AC3E}">
        <p14:creationId xmlns:p14="http://schemas.microsoft.com/office/powerpoint/2010/main" val="3784447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Une image contenant texte, diagramme&#10;&#10;Description générée automatiquement">
            <a:extLst>
              <a:ext uri="{FF2B5EF4-FFF2-40B4-BE49-F238E27FC236}">
                <a16:creationId xmlns:a16="http://schemas.microsoft.com/office/drawing/2014/main" id="{A29CAD19-639C-0B6F-FD87-B9B7B14DBDBB}"/>
              </a:ext>
            </a:extLst>
          </p:cNvPr>
          <p:cNvPicPr>
            <a:picLocks noChangeAspect="1"/>
          </p:cNvPicPr>
          <p:nvPr/>
        </p:nvPicPr>
        <p:blipFill rotWithShape="1">
          <a:blip r:embed="rId2"/>
          <a:srcRect l="3845" b="3236"/>
          <a:stretch/>
        </p:blipFill>
        <p:spPr>
          <a:xfrm>
            <a:off x="1252514" y="1227466"/>
            <a:ext cx="5282771" cy="5316209"/>
          </a:xfrm>
          <a:prstGeom prst="rect">
            <a:avLst/>
          </a:prstGeom>
        </p:spPr>
      </p:pic>
      <p:sp>
        <p:nvSpPr>
          <p:cNvPr id="4" name="Ellipse 3">
            <a:extLst>
              <a:ext uri="{FF2B5EF4-FFF2-40B4-BE49-F238E27FC236}">
                <a16:creationId xmlns:a16="http://schemas.microsoft.com/office/drawing/2014/main" id="{DC465A92-32FB-A29F-457C-778CFAB27AC3}"/>
              </a:ext>
            </a:extLst>
          </p:cNvPr>
          <p:cNvSpPr/>
          <p:nvPr/>
        </p:nvSpPr>
        <p:spPr>
          <a:xfrm>
            <a:off x="4496658" y="1791772"/>
            <a:ext cx="2314223" cy="2438400"/>
          </a:xfrm>
          <a:prstGeom prst="ellipse">
            <a:avLst/>
          </a:prstGeom>
          <a:noFill/>
          <a:ln w="57150">
            <a:solidFill>
              <a:srgbClr val="00BA3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00BA38"/>
              </a:solidFill>
            </a:endParaRPr>
          </a:p>
        </p:txBody>
      </p:sp>
      <p:sp>
        <p:nvSpPr>
          <p:cNvPr id="5" name="Ellipse 4">
            <a:extLst>
              <a:ext uri="{FF2B5EF4-FFF2-40B4-BE49-F238E27FC236}">
                <a16:creationId xmlns:a16="http://schemas.microsoft.com/office/drawing/2014/main" id="{8F593561-E423-778F-F436-580F1D310C91}"/>
              </a:ext>
            </a:extLst>
          </p:cNvPr>
          <p:cNvSpPr/>
          <p:nvPr/>
        </p:nvSpPr>
        <p:spPr>
          <a:xfrm>
            <a:off x="838200" y="1206853"/>
            <a:ext cx="2394103" cy="2438400"/>
          </a:xfrm>
          <a:prstGeom prst="ellipse">
            <a:avLst/>
          </a:prstGeom>
          <a:noFill/>
          <a:ln w="57150">
            <a:solidFill>
              <a:srgbClr val="F876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0F606755-C0BB-CFB9-9896-930BE4381C21}"/>
              </a:ext>
            </a:extLst>
          </p:cNvPr>
          <p:cNvSpPr/>
          <p:nvPr/>
        </p:nvSpPr>
        <p:spPr>
          <a:xfrm>
            <a:off x="1950155" y="4975238"/>
            <a:ext cx="1801437" cy="1388534"/>
          </a:xfrm>
          <a:prstGeom prst="ellipse">
            <a:avLst/>
          </a:prstGeom>
          <a:noFill/>
          <a:ln w="38100">
            <a:solidFill>
              <a:srgbClr val="629C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solidFill>
            </a:endParaRPr>
          </a:p>
        </p:txBody>
      </p:sp>
      <p:sp>
        <p:nvSpPr>
          <p:cNvPr id="9" name="TextBox 4">
            <a:extLst>
              <a:ext uri="{FF2B5EF4-FFF2-40B4-BE49-F238E27FC236}">
                <a16:creationId xmlns:a16="http://schemas.microsoft.com/office/drawing/2014/main" id="{F286C737-445B-B42E-4106-C74C8E2EEF21}"/>
              </a:ext>
            </a:extLst>
          </p:cNvPr>
          <p:cNvSpPr txBox="1"/>
          <p:nvPr/>
        </p:nvSpPr>
        <p:spPr>
          <a:xfrm>
            <a:off x="7232926" y="1507856"/>
            <a:ext cx="4298674" cy="4819524"/>
          </a:xfrm>
          <a:prstGeom prst="rect">
            <a:avLst/>
          </a:prstGeom>
        </p:spPr>
        <p:txBody>
          <a:bodyPr wrap="square" lIns="0" tIns="0" rIns="0" bIns="0" rtlCol="0" anchor="t">
            <a:spAutoFit/>
          </a:bodyPr>
          <a:lstStyle/>
          <a:p>
            <a:pPr algn="just">
              <a:lnSpc>
                <a:spcPct val="150000"/>
              </a:lnSpc>
            </a:pPr>
            <a:r>
              <a:rPr lang="fr-FR" sz="1400" b="1" dirty="0">
                <a:solidFill>
                  <a:srgbClr val="F8766D"/>
                </a:solidFill>
                <a:latin typeface="Avenir Book" panose="02000503020000020003" pitchFamily="2" charset="0"/>
              </a:rPr>
              <a:t>Profil-type 2 : </a:t>
            </a:r>
            <a:r>
              <a:rPr lang="fr-FR" sz="1400" dirty="0">
                <a:solidFill>
                  <a:srgbClr val="F8766D"/>
                </a:solidFill>
                <a:latin typeface="Avenir Book" panose="02000503020000020003" pitchFamily="2" charset="0"/>
              </a:rPr>
              <a:t>Jamais</a:t>
            </a:r>
            <a:r>
              <a:rPr lang="fr-FR" sz="1400" dirty="0">
                <a:latin typeface="Avenir Book" panose="02000503020000020003" pitchFamily="2" charset="0"/>
              </a:rPr>
              <a:t>...</a:t>
            </a:r>
          </a:p>
          <a:p>
            <a:pPr marL="690876" lvl="1" indent="-345438" algn="just">
              <a:lnSpc>
                <a:spcPct val="150000"/>
              </a:lnSpc>
              <a:buFont typeface="Arial"/>
              <a:buChar char="•"/>
            </a:pPr>
            <a:r>
              <a:rPr lang="fr-FR" sz="1400" dirty="0">
                <a:latin typeface="Avenir Book" panose="02000503020000020003" pitchFamily="2" charset="0"/>
              </a:rPr>
              <a:t>J’écoute de la musique (populaire, classique, jazz, urbaine, etc.), des poèmes.</a:t>
            </a:r>
          </a:p>
          <a:p>
            <a:pPr marL="690876" lvl="1" indent="-345438" algn="just">
              <a:lnSpc>
                <a:spcPct val="150000"/>
              </a:lnSpc>
              <a:buFont typeface="Arial"/>
              <a:buChar char="•"/>
            </a:pPr>
            <a:r>
              <a:rPr lang="fr-FR" sz="1400" dirty="0">
                <a:solidFill>
                  <a:srgbClr val="F8766D"/>
                </a:solidFill>
                <a:latin typeface="Avenir Book" panose="02000503020000020003" pitchFamily="2" charset="0"/>
              </a:rPr>
              <a:t>Je prends la parole en famille. </a:t>
            </a:r>
          </a:p>
          <a:p>
            <a:pPr marL="690876" lvl="1" indent="-345438" algn="just">
              <a:lnSpc>
                <a:spcPct val="150000"/>
              </a:lnSpc>
              <a:buFont typeface="Arial"/>
              <a:buChar char="•"/>
            </a:pPr>
            <a:r>
              <a:rPr lang="fr-FR" sz="1400" dirty="0">
                <a:latin typeface="Avenir Book" panose="02000503020000020003" pitchFamily="2" charset="0"/>
              </a:rPr>
              <a:t>Je prends la parole lors de réunions entre amis.</a:t>
            </a:r>
          </a:p>
          <a:p>
            <a:pPr marL="690876" lvl="1" indent="-345438" algn="just">
              <a:lnSpc>
                <a:spcPct val="150000"/>
              </a:lnSpc>
              <a:buFont typeface="Arial"/>
              <a:buChar char="•"/>
            </a:pPr>
            <a:r>
              <a:rPr lang="fr-FR" sz="1400" dirty="0">
                <a:latin typeface="Avenir Book" panose="02000503020000020003" pitchFamily="2" charset="0"/>
              </a:rPr>
              <a:t>J’assiste à des spectacles (théâtre, standup, cinéma, danse, etc.).</a:t>
            </a:r>
          </a:p>
          <a:p>
            <a:pPr marL="690876" lvl="1" indent="-345438" algn="just">
              <a:lnSpc>
                <a:spcPct val="150000"/>
              </a:lnSpc>
              <a:buFont typeface="Arial"/>
              <a:buChar char="•"/>
            </a:pPr>
            <a:r>
              <a:rPr lang="fr-FR" sz="1400" dirty="0">
                <a:latin typeface="Avenir Book" panose="02000503020000020003" pitchFamily="2" charset="0"/>
              </a:rPr>
              <a:t>Je lis des articles de presse (sur papier et/ou en ligne). </a:t>
            </a:r>
          </a:p>
          <a:p>
            <a:pPr marL="690876" lvl="1" indent="-345438" algn="just">
              <a:lnSpc>
                <a:spcPct val="150000"/>
              </a:lnSpc>
              <a:buFont typeface="Arial"/>
              <a:buChar char="•"/>
            </a:pPr>
            <a:r>
              <a:rPr lang="fr-FR" sz="1400" dirty="0">
                <a:latin typeface="Avenir Book" panose="02000503020000020003" pitchFamily="2" charset="0"/>
              </a:rPr>
              <a:t>Je lis tous les supports de cours prescrits ou recommandés dans le cadre de mes cours. </a:t>
            </a:r>
          </a:p>
          <a:p>
            <a:pPr algn="just">
              <a:lnSpc>
                <a:spcPct val="150000"/>
              </a:lnSpc>
            </a:pPr>
            <a:r>
              <a:rPr lang="fr-FR" sz="1400" b="1" dirty="0">
                <a:solidFill>
                  <a:srgbClr val="F8766D"/>
                </a:solidFill>
                <a:latin typeface="Avenir Book" panose="02000503020000020003" pitchFamily="2" charset="0"/>
              </a:rPr>
              <a:t>Profil « absent »</a:t>
            </a:r>
          </a:p>
          <a:p>
            <a:pPr>
              <a:lnSpc>
                <a:spcPct val="150000"/>
              </a:lnSpc>
            </a:pPr>
            <a:r>
              <a:rPr lang="fr-FR" sz="1400" b="1" dirty="0">
                <a:solidFill>
                  <a:srgbClr val="F8766D"/>
                </a:solidFill>
                <a:latin typeface="Avenir Book" panose="02000503020000020003" pitchFamily="2" charset="0"/>
              </a:rPr>
              <a:t>Association forte </a:t>
            </a:r>
            <a:r>
              <a:rPr lang="fr-FR" sz="1400" dirty="0">
                <a:latin typeface="Avenir Book" panose="02000503020000020003" pitchFamily="2" charset="0"/>
              </a:rPr>
              <a:t>avec la variable </a:t>
            </a:r>
            <a:r>
              <a:rPr lang="fr-FR" sz="1400" b="1" dirty="0">
                <a:solidFill>
                  <a:srgbClr val="F8766D"/>
                </a:solidFill>
                <a:latin typeface="Avenir Book" panose="02000503020000020003" pitchFamily="2" charset="0"/>
              </a:rPr>
              <a:t>« j’ai été victime de racisme »</a:t>
            </a:r>
            <a:endParaRPr lang="fr-FR" sz="1200" b="1" dirty="0">
              <a:solidFill>
                <a:srgbClr val="F8766D"/>
              </a:solidFill>
              <a:latin typeface="Avenir Book" panose="02000503020000020003" pitchFamily="2" charset="0"/>
            </a:endParaRPr>
          </a:p>
        </p:txBody>
      </p:sp>
      <p:sp>
        <p:nvSpPr>
          <p:cNvPr id="2" name="Titre 1">
            <a:extLst>
              <a:ext uri="{FF2B5EF4-FFF2-40B4-BE49-F238E27FC236}">
                <a16:creationId xmlns:a16="http://schemas.microsoft.com/office/drawing/2014/main" id="{C80D490F-B5A8-ED95-B32B-28BD057973A9}"/>
              </a:ext>
            </a:extLst>
          </p:cNvPr>
          <p:cNvSpPr>
            <a:spLocks noGrp="1"/>
          </p:cNvSpPr>
          <p:nvPr>
            <p:ph type="title"/>
          </p:nvPr>
        </p:nvSpPr>
        <p:spPr>
          <a:xfrm>
            <a:off x="838200" y="219631"/>
            <a:ext cx="10515600" cy="1325563"/>
          </a:xfrm>
        </p:spPr>
        <p:txBody>
          <a:bodyPr/>
          <a:lstStyle/>
          <a:p>
            <a:r>
              <a:rPr lang="fr-FR" dirty="0">
                <a:latin typeface="Avenir Book" panose="02000503020000020003" pitchFamily="2" charset="0"/>
              </a:rPr>
              <a:t>Quelques pistes de travail</a:t>
            </a:r>
          </a:p>
        </p:txBody>
      </p:sp>
    </p:spTree>
    <p:extLst>
      <p:ext uri="{BB962C8B-B14F-4D97-AF65-F5344CB8AC3E}">
        <p14:creationId xmlns:p14="http://schemas.microsoft.com/office/powerpoint/2010/main" val="1812845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D490F-B5A8-ED95-B32B-28BD057973A9}"/>
              </a:ext>
            </a:extLst>
          </p:cNvPr>
          <p:cNvSpPr>
            <a:spLocks noGrp="1"/>
          </p:cNvSpPr>
          <p:nvPr>
            <p:ph type="title"/>
          </p:nvPr>
        </p:nvSpPr>
        <p:spPr/>
        <p:txBody>
          <a:bodyPr/>
          <a:lstStyle/>
          <a:p>
            <a:r>
              <a:rPr lang="fr-FR" dirty="0">
                <a:latin typeface="Avenir Book" panose="02000503020000020003" pitchFamily="2" charset="0"/>
              </a:rPr>
              <a:t>Quelques pistes de travail</a:t>
            </a:r>
          </a:p>
        </p:txBody>
      </p:sp>
      <p:sp>
        <p:nvSpPr>
          <p:cNvPr id="3" name="Espace réservé du contenu 2">
            <a:extLst>
              <a:ext uri="{FF2B5EF4-FFF2-40B4-BE49-F238E27FC236}">
                <a16:creationId xmlns:a16="http://schemas.microsoft.com/office/drawing/2014/main" id="{5B8BDEB0-A1A1-DA24-9EF9-89B7747AC515}"/>
              </a:ext>
            </a:extLst>
          </p:cNvPr>
          <p:cNvSpPr>
            <a:spLocks noGrp="1"/>
          </p:cNvSpPr>
          <p:nvPr>
            <p:ph idx="1"/>
          </p:nvPr>
        </p:nvSpPr>
        <p:spPr/>
        <p:txBody>
          <a:bodyPr>
            <a:normAutofit/>
          </a:bodyPr>
          <a:lstStyle/>
          <a:p>
            <a:pPr>
              <a:lnSpc>
                <a:spcPct val="120000"/>
              </a:lnSpc>
            </a:pPr>
            <a:r>
              <a:rPr lang="fr-BE" dirty="0">
                <a:latin typeface="Avenir Book" panose="02000503020000020003" pitchFamily="2" charset="0"/>
              </a:rPr>
              <a:t>Mieux appréhender l’effet du travail étudiant sur l’expérience de l’université</a:t>
            </a:r>
          </a:p>
          <a:p>
            <a:pPr>
              <a:lnSpc>
                <a:spcPct val="120000"/>
              </a:lnSpc>
            </a:pPr>
            <a:r>
              <a:rPr lang="fr-BE" dirty="0">
                <a:latin typeface="Avenir Book" panose="02000503020000020003" pitchFamily="2" charset="0"/>
              </a:rPr>
              <a:t>Etudier l’effet de la communication institutionnelle et politique sur la réussite et l’échec</a:t>
            </a:r>
          </a:p>
          <a:p>
            <a:pPr>
              <a:lnSpc>
                <a:spcPct val="120000"/>
              </a:lnSpc>
            </a:pPr>
            <a:r>
              <a:rPr lang="fr-BE" dirty="0">
                <a:latin typeface="Avenir Book" panose="02000503020000020003" pitchFamily="2" charset="0"/>
              </a:rPr>
              <a:t>Travailler sur les « cours à pète » : au-delà de la question simple de la pédagogie</a:t>
            </a:r>
          </a:p>
        </p:txBody>
      </p:sp>
    </p:spTree>
    <p:extLst>
      <p:ext uri="{BB962C8B-B14F-4D97-AF65-F5344CB8AC3E}">
        <p14:creationId xmlns:p14="http://schemas.microsoft.com/office/powerpoint/2010/main" val="1228469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B8A18B-168E-A664-47E3-4F617EBC1A99}"/>
              </a:ext>
            </a:extLst>
          </p:cNvPr>
          <p:cNvSpPr>
            <a:spLocks noGrp="1"/>
          </p:cNvSpPr>
          <p:nvPr>
            <p:ph type="title"/>
          </p:nvPr>
        </p:nvSpPr>
        <p:spPr/>
        <p:txBody>
          <a:bodyPr/>
          <a:lstStyle/>
          <a:p>
            <a:r>
              <a:rPr lang="fr-FR" dirty="0">
                <a:latin typeface="Avenir Book" panose="02000503020000020003" pitchFamily="2" charset="0"/>
              </a:rPr>
              <a:t>Plan de l’exposé</a:t>
            </a:r>
          </a:p>
        </p:txBody>
      </p:sp>
      <p:sp>
        <p:nvSpPr>
          <p:cNvPr id="3" name="Espace réservé du contenu 2">
            <a:extLst>
              <a:ext uri="{FF2B5EF4-FFF2-40B4-BE49-F238E27FC236}">
                <a16:creationId xmlns:a16="http://schemas.microsoft.com/office/drawing/2014/main" id="{599506A4-2700-BCA9-AF58-8113EE3676D9}"/>
              </a:ext>
            </a:extLst>
          </p:cNvPr>
          <p:cNvSpPr>
            <a:spLocks noGrp="1"/>
          </p:cNvSpPr>
          <p:nvPr>
            <p:ph idx="1"/>
          </p:nvPr>
        </p:nvSpPr>
        <p:spPr/>
        <p:txBody>
          <a:bodyPr/>
          <a:lstStyle/>
          <a:p>
            <a:r>
              <a:rPr lang="fr-FR" dirty="0">
                <a:latin typeface="Avenir Book" panose="02000503020000020003" pitchFamily="2" charset="0"/>
              </a:rPr>
              <a:t>Une préoccupation récente</a:t>
            </a:r>
          </a:p>
          <a:p>
            <a:r>
              <a:rPr lang="fr-FR" dirty="0">
                <a:latin typeface="Avenir Book" panose="02000503020000020003" pitchFamily="2" charset="0"/>
              </a:rPr>
              <a:t>Une première définition</a:t>
            </a:r>
          </a:p>
          <a:p>
            <a:r>
              <a:rPr lang="fr-FR" dirty="0">
                <a:latin typeface="Avenir Book" panose="02000503020000020003" pitchFamily="2" charset="0"/>
              </a:rPr>
              <a:t>L’approche par les « vécus étudiants »</a:t>
            </a:r>
          </a:p>
          <a:p>
            <a:r>
              <a:rPr lang="fr-FR" dirty="0">
                <a:latin typeface="Avenir Book" panose="02000503020000020003" pitchFamily="2" charset="0"/>
              </a:rPr>
              <a:t>Une seconde définition - 8 dimensions</a:t>
            </a:r>
          </a:p>
          <a:p>
            <a:r>
              <a:rPr lang="fr-FR" dirty="0">
                <a:latin typeface="Avenir Book" panose="02000503020000020003" pitchFamily="2" charset="0"/>
              </a:rPr>
              <a:t>Quelques pistes de travail</a:t>
            </a:r>
          </a:p>
          <a:p>
            <a:endParaRPr lang="fr-FR" dirty="0">
              <a:latin typeface="Avenir Book" panose="02000503020000020003" pitchFamily="2" charset="0"/>
            </a:endParaRPr>
          </a:p>
        </p:txBody>
      </p:sp>
    </p:spTree>
    <p:extLst>
      <p:ext uri="{BB962C8B-B14F-4D97-AF65-F5344CB8AC3E}">
        <p14:creationId xmlns:p14="http://schemas.microsoft.com/office/powerpoint/2010/main" val="121029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5B53D7-1947-DEC6-B4BE-24262EA82A87}"/>
              </a:ext>
            </a:extLst>
          </p:cNvPr>
          <p:cNvSpPr>
            <a:spLocks noGrp="1"/>
          </p:cNvSpPr>
          <p:nvPr>
            <p:ph type="title"/>
          </p:nvPr>
        </p:nvSpPr>
        <p:spPr/>
        <p:txBody>
          <a:bodyPr>
            <a:normAutofit/>
          </a:bodyPr>
          <a:lstStyle/>
          <a:p>
            <a:r>
              <a:rPr lang="fr-FR" dirty="0">
                <a:latin typeface="Avenir Book" panose="02000503020000020003" pitchFamily="2" charset="0"/>
              </a:rPr>
              <a:t>Une préoccupation récente…</a:t>
            </a:r>
            <a:endParaRPr lang="fr-FR" dirty="0"/>
          </a:p>
        </p:txBody>
      </p:sp>
      <p:pic>
        <p:nvPicPr>
          <p:cNvPr id="7" name="Espace réservé du contenu 6" descr="Une image contenant ligne, Tracé, capture d’écran&#10;&#10;Description générée automatiquement">
            <a:extLst>
              <a:ext uri="{FF2B5EF4-FFF2-40B4-BE49-F238E27FC236}">
                <a16:creationId xmlns:a16="http://schemas.microsoft.com/office/drawing/2014/main" id="{8B6DB10C-A285-7935-028E-1E6B47493EBF}"/>
              </a:ext>
            </a:extLst>
          </p:cNvPr>
          <p:cNvPicPr>
            <a:picLocks noGrp="1" noChangeAspect="1"/>
          </p:cNvPicPr>
          <p:nvPr>
            <p:ph idx="1"/>
          </p:nvPr>
        </p:nvPicPr>
        <p:blipFill rotWithShape="1">
          <a:blip r:embed="rId2"/>
          <a:srcRect t="2888" b="4972"/>
          <a:stretch/>
        </p:blipFill>
        <p:spPr>
          <a:xfrm>
            <a:off x="414692" y="1460500"/>
            <a:ext cx="11362615" cy="4000500"/>
          </a:xfrm>
        </p:spPr>
      </p:pic>
      <p:sp>
        <p:nvSpPr>
          <p:cNvPr id="8" name="ZoneTexte 7">
            <a:extLst>
              <a:ext uri="{FF2B5EF4-FFF2-40B4-BE49-F238E27FC236}">
                <a16:creationId xmlns:a16="http://schemas.microsoft.com/office/drawing/2014/main" id="{01871CA8-DDC1-EB04-B255-581F5BEA5874}"/>
              </a:ext>
            </a:extLst>
          </p:cNvPr>
          <p:cNvSpPr txBox="1"/>
          <p:nvPr/>
        </p:nvSpPr>
        <p:spPr>
          <a:xfrm>
            <a:off x="414692" y="5461000"/>
            <a:ext cx="6616700" cy="276999"/>
          </a:xfrm>
          <a:prstGeom prst="rect">
            <a:avLst/>
          </a:prstGeom>
          <a:noFill/>
        </p:spPr>
        <p:txBody>
          <a:bodyPr wrap="square" rtlCol="0">
            <a:spAutoFit/>
          </a:bodyPr>
          <a:lstStyle/>
          <a:p>
            <a:r>
              <a:rPr lang="fr-FR" sz="1200" dirty="0">
                <a:latin typeface="Avenir Book" panose="02000503020000020003" pitchFamily="2" charset="0"/>
              </a:rPr>
              <a:t>Source : Google </a:t>
            </a:r>
            <a:r>
              <a:rPr lang="fr-FR" sz="1200" dirty="0" err="1">
                <a:latin typeface="Avenir Book" panose="02000503020000020003" pitchFamily="2" charset="0"/>
              </a:rPr>
              <a:t>Ngram</a:t>
            </a:r>
            <a:r>
              <a:rPr lang="fr-FR" sz="1200" dirty="0">
                <a:latin typeface="Avenir Book" panose="02000503020000020003" pitchFamily="2" charset="0"/>
              </a:rPr>
              <a:t> Viewer</a:t>
            </a:r>
          </a:p>
        </p:txBody>
      </p:sp>
    </p:spTree>
    <p:extLst>
      <p:ext uri="{BB962C8B-B14F-4D97-AF65-F5344CB8AC3E}">
        <p14:creationId xmlns:p14="http://schemas.microsoft.com/office/powerpoint/2010/main" val="1780638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5B53D7-1947-DEC6-B4BE-24262EA82A87}"/>
              </a:ext>
            </a:extLst>
          </p:cNvPr>
          <p:cNvSpPr>
            <a:spLocks noGrp="1"/>
          </p:cNvSpPr>
          <p:nvPr>
            <p:ph type="title"/>
          </p:nvPr>
        </p:nvSpPr>
        <p:spPr/>
        <p:txBody>
          <a:bodyPr>
            <a:normAutofit/>
          </a:bodyPr>
          <a:lstStyle/>
          <a:p>
            <a:r>
              <a:rPr lang="fr-FR" dirty="0">
                <a:latin typeface="Avenir Book" panose="02000503020000020003" pitchFamily="2" charset="0"/>
              </a:rPr>
              <a:t>Une première définition</a:t>
            </a:r>
            <a:endParaRPr lang="fr-FR" dirty="0"/>
          </a:p>
        </p:txBody>
      </p:sp>
      <p:sp>
        <p:nvSpPr>
          <p:cNvPr id="3" name="Espace réservé du contenu 2">
            <a:extLst>
              <a:ext uri="{FF2B5EF4-FFF2-40B4-BE49-F238E27FC236}">
                <a16:creationId xmlns:a16="http://schemas.microsoft.com/office/drawing/2014/main" id="{41B08665-5E55-3238-0CB5-AA95629E97DA}"/>
              </a:ext>
            </a:extLst>
          </p:cNvPr>
          <p:cNvSpPr>
            <a:spLocks noGrp="1"/>
          </p:cNvSpPr>
          <p:nvPr>
            <p:ph idx="1"/>
          </p:nvPr>
        </p:nvSpPr>
        <p:spPr>
          <a:xfrm>
            <a:off x="838200" y="1690688"/>
            <a:ext cx="10515600" cy="4537075"/>
          </a:xfrm>
        </p:spPr>
        <p:txBody>
          <a:bodyPr>
            <a:normAutofit fontScale="92500" lnSpcReduction="10000"/>
          </a:bodyPr>
          <a:lstStyle/>
          <a:p>
            <a:pPr>
              <a:lnSpc>
                <a:spcPct val="100000"/>
              </a:lnSpc>
            </a:pPr>
            <a:r>
              <a:rPr lang="fr-FR" dirty="0">
                <a:latin typeface="Avenir Book" panose="02000503020000020003" pitchFamily="2" charset="0"/>
              </a:rPr>
              <a:t>Les premiers travaux qui se sont focalisés sur le « bien-être » et le « mal-être » étudiant viennent des études sur les facteurs de réussite et d’échec ainsi que sur l’abandon dans le supérieur (</a:t>
            </a:r>
            <a:r>
              <a:rPr lang="fr-FR" dirty="0" err="1">
                <a:latin typeface="Avenir Book" panose="02000503020000020003" pitchFamily="2" charset="0"/>
              </a:rPr>
              <a:t>Downie</a:t>
            </a:r>
            <a:r>
              <a:rPr lang="fr-FR" dirty="0">
                <a:latin typeface="Avenir Book" panose="02000503020000020003" pitchFamily="2" charset="0"/>
              </a:rPr>
              <a:t>, </a:t>
            </a:r>
            <a:r>
              <a:rPr lang="fr-FR" dirty="0" err="1">
                <a:latin typeface="Avenir Book" panose="02000503020000020003" pitchFamily="2" charset="0"/>
              </a:rPr>
              <a:t>Fyfe</a:t>
            </a:r>
            <a:r>
              <a:rPr lang="fr-FR" dirty="0">
                <a:latin typeface="Avenir Book" panose="02000503020000020003" pitchFamily="2" charset="0"/>
              </a:rPr>
              <a:t> &amp; </a:t>
            </a:r>
            <a:r>
              <a:rPr lang="fr-FR" dirty="0" err="1">
                <a:latin typeface="Avenir Book" panose="02000503020000020003" pitchFamily="2" charset="0"/>
              </a:rPr>
              <a:t>Tannahill</a:t>
            </a:r>
            <a:r>
              <a:rPr lang="fr-FR" dirty="0">
                <a:latin typeface="Avenir Book" panose="02000503020000020003" pitchFamily="2" charset="0"/>
              </a:rPr>
              <a:t>, 1990)</a:t>
            </a:r>
          </a:p>
          <a:p>
            <a:pPr>
              <a:lnSpc>
                <a:spcPct val="100000"/>
              </a:lnSpc>
            </a:pPr>
            <a:r>
              <a:rPr lang="fr-FR" dirty="0">
                <a:latin typeface="Avenir Book" panose="02000503020000020003" pitchFamily="2" charset="0"/>
              </a:rPr>
              <a:t>La plupart des travaux qui s’intéressent au « mal-être » étudiant se focalisent sur les aspects suivants :</a:t>
            </a:r>
          </a:p>
          <a:p>
            <a:pPr lvl="1">
              <a:lnSpc>
                <a:spcPct val="100000"/>
              </a:lnSpc>
            </a:pPr>
            <a:r>
              <a:rPr lang="fr-FR" dirty="0">
                <a:effectLst/>
                <a:latin typeface="Avenir Book" panose="02000503020000020003" pitchFamily="2" charset="0"/>
              </a:rPr>
              <a:t>La détresse psychologique et émotionnelle des étudiants,</a:t>
            </a:r>
          </a:p>
          <a:p>
            <a:pPr lvl="1">
              <a:lnSpc>
                <a:spcPct val="100000"/>
              </a:lnSpc>
            </a:pPr>
            <a:r>
              <a:rPr lang="fr-FR" dirty="0">
                <a:latin typeface="Avenir Book" panose="02000503020000020003" pitchFamily="2" charset="0"/>
              </a:rPr>
              <a:t>L’anxiété et la dépression étudiante,</a:t>
            </a:r>
          </a:p>
          <a:p>
            <a:pPr lvl="1">
              <a:lnSpc>
                <a:spcPct val="100000"/>
              </a:lnSpc>
            </a:pPr>
            <a:r>
              <a:rPr lang="fr-FR" dirty="0">
                <a:effectLst/>
                <a:latin typeface="Avenir Book" panose="02000503020000020003" pitchFamily="2" charset="0"/>
              </a:rPr>
              <a:t>Le risque d’épuisement/de burn-out étudiant.</a:t>
            </a:r>
          </a:p>
          <a:p>
            <a:pPr marL="0" indent="0">
              <a:lnSpc>
                <a:spcPct val="100000"/>
              </a:lnSpc>
              <a:buNone/>
            </a:pPr>
            <a:r>
              <a:rPr lang="fr-BE" sz="2400" dirty="0">
                <a:latin typeface="Avenir Book" panose="02000503020000020003" pitchFamily="2" charset="0"/>
              </a:rPr>
              <a:t>(</a:t>
            </a:r>
            <a:r>
              <a:rPr lang="fr-BE" sz="2400" dirty="0" err="1">
                <a:latin typeface="Avenir Book" panose="02000503020000020003" pitchFamily="2" charset="0"/>
              </a:rPr>
              <a:t>Bewick</a:t>
            </a:r>
            <a:r>
              <a:rPr lang="fr-BE" sz="2400" dirty="0">
                <a:latin typeface="Avenir Book" panose="02000503020000020003" pitchFamily="2" charset="0"/>
              </a:rPr>
              <a:t> et al., 2008, Houghton &amp; Anderson, 2017, </a:t>
            </a:r>
            <a:r>
              <a:rPr lang="fr-BE" sz="2400" dirty="0" err="1">
                <a:latin typeface="Avenir Book" panose="02000503020000020003" pitchFamily="2" charset="0"/>
              </a:rPr>
              <a:t>Lipson</a:t>
            </a:r>
            <a:r>
              <a:rPr lang="fr-BE" sz="2400" dirty="0">
                <a:latin typeface="Avenir Book" panose="02000503020000020003" pitchFamily="2" charset="0"/>
              </a:rPr>
              <a:t> &amp; Eisenberg, 2018, Ribeiro et al., 2018, Hughes &amp; </a:t>
            </a:r>
            <a:r>
              <a:rPr lang="fr-BE" sz="2400" dirty="0" err="1">
                <a:latin typeface="Avenir Book" panose="02000503020000020003" pitchFamily="2" charset="0"/>
              </a:rPr>
              <a:t>Spanner</a:t>
            </a:r>
            <a:r>
              <a:rPr lang="fr-BE" sz="2400" dirty="0">
                <a:latin typeface="Avenir Book" panose="02000503020000020003" pitchFamily="2" charset="0"/>
              </a:rPr>
              <a:t>, 2019; Pascoe et. al., 2019; Backhaus et al., 2020; </a:t>
            </a:r>
            <a:r>
              <a:rPr lang="fr-BE" sz="2400" dirty="0" err="1">
                <a:latin typeface="Avenir Book" panose="02000503020000020003" pitchFamily="2" charset="0"/>
              </a:rPr>
              <a:t>Baik</a:t>
            </a:r>
            <a:r>
              <a:rPr lang="fr-BE" sz="2400" dirty="0">
                <a:latin typeface="Avenir Book" panose="02000503020000020003" pitchFamily="2" charset="0"/>
              </a:rPr>
              <a:t> et al., 2019; </a:t>
            </a:r>
            <a:r>
              <a:rPr lang="fr-BE" sz="2400" dirty="0" err="1">
                <a:latin typeface="Avenir Book" panose="02000503020000020003" pitchFamily="2" charset="0"/>
              </a:rPr>
              <a:t>Dopmeijer</a:t>
            </a:r>
            <a:r>
              <a:rPr lang="fr-BE" sz="2400" dirty="0">
                <a:latin typeface="Avenir Book" panose="02000503020000020003" pitchFamily="2" charset="0"/>
              </a:rPr>
              <a:t>, 2021 ; </a:t>
            </a:r>
            <a:r>
              <a:rPr lang="fr-BE" sz="2400" dirty="0" err="1">
                <a:latin typeface="Avenir Book" panose="02000503020000020003" pitchFamily="2" charset="0"/>
              </a:rPr>
              <a:t>Douwes</a:t>
            </a:r>
            <a:r>
              <a:rPr lang="fr-BE" sz="2400" dirty="0">
                <a:latin typeface="Avenir Book" panose="02000503020000020003" pitchFamily="2" charset="0"/>
              </a:rPr>
              <a:t> et al. 2023)</a:t>
            </a:r>
          </a:p>
        </p:txBody>
      </p:sp>
    </p:spTree>
    <p:extLst>
      <p:ext uri="{BB962C8B-B14F-4D97-AF65-F5344CB8AC3E}">
        <p14:creationId xmlns:p14="http://schemas.microsoft.com/office/powerpoint/2010/main" val="52857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5B53D7-1947-DEC6-B4BE-24262EA82A87}"/>
              </a:ext>
            </a:extLst>
          </p:cNvPr>
          <p:cNvSpPr>
            <a:spLocks noGrp="1"/>
          </p:cNvSpPr>
          <p:nvPr>
            <p:ph type="title"/>
          </p:nvPr>
        </p:nvSpPr>
        <p:spPr/>
        <p:txBody>
          <a:bodyPr>
            <a:normAutofit/>
          </a:bodyPr>
          <a:lstStyle/>
          <a:p>
            <a:r>
              <a:rPr lang="fr-FR" dirty="0">
                <a:latin typeface="Avenir Book" panose="02000503020000020003" pitchFamily="2" charset="0"/>
              </a:rPr>
              <a:t>Une première définition</a:t>
            </a:r>
            <a:endParaRPr lang="fr-FR" dirty="0"/>
          </a:p>
        </p:txBody>
      </p:sp>
      <p:sp>
        <p:nvSpPr>
          <p:cNvPr id="3" name="Espace réservé du contenu 2">
            <a:extLst>
              <a:ext uri="{FF2B5EF4-FFF2-40B4-BE49-F238E27FC236}">
                <a16:creationId xmlns:a16="http://schemas.microsoft.com/office/drawing/2014/main" id="{41B08665-5E55-3238-0CB5-AA95629E97DA}"/>
              </a:ext>
            </a:extLst>
          </p:cNvPr>
          <p:cNvSpPr>
            <a:spLocks noGrp="1"/>
          </p:cNvSpPr>
          <p:nvPr>
            <p:ph idx="1"/>
          </p:nvPr>
        </p:nvSpPr>
        <p:spPr/>
        <p:txBody>
          <a:bodyPr>
            <a:normAutofit/>
          </a:bodyPr>
          <a:lstStyle/>
          <a:p>
            <a:r>
              <a:rPr lang="fr-FR" dirty="0">
                <a:latin typeface="Avenir Book" panose="02000503020000020003" pitchFamily="2" charset="0"/>
              </a:rPr>
              <a:t>En France, plusieurs enquêtes relèvent depuis près de 15 ans une série d’indicateurs de « fragilité psychologique ». </a:t>
            </a:r>
          </a:p>
          <a:p>
            <a:r>
              <a:rPr lang="fr-FR" dirty="0">
                <a:latin typeface="Avenir Book" panose="02000503020000020003" pitchFamily="2" charset="0"/>
              </a:rPr>
              <a:t>Les dimensions prises en compte dans l’indicateur des </a:t>
            </a:r>
            <a:r>
              <a:rPr lang="fr-FR" i="1" dirty="0">
                <a:latin typeface="Avenir Book" panose="02000503020000020003" pitchFamily="2" charset="0"/>
              </a:rPr>
              <a:t>Enquêtes sur les conditions de vie des étudiants</a:t>
            </a:r>
            <a:r>
              <a:rPr lang="fr-FR" dirty="0">
                <a:latin typeface="Avenir Book" panose="02000503020000020003" pitchFamily="2" charset="0"/>
              </a:rPr>
              <a:t> de l’OVE français :</a:t>
            </a:r>
          </a:p>
          <a:p>
            <a:pPr lvl="1"/>
            <a:r>
              <a:rPr lang="fr-BE" dirty="0">
                <a:effectLst/>
                <a:latin typeface="Avenir Book" panose="02000503020000020003" pitchFamily="2" charset="0"/>
              </a:rPr>
              <a:t>Solitude/Isolement</a:t>
            </a:r>
          </a:p>
          <a:p>
            <a:pPr lvl="1"/>
            <a:r>
              <a:rPr lang="fr-BE" dirty="0">
                <a:effectLst/>
                <a:latin typeface="Avenir Book" panose="02000503020000020003" pitchFamily="2" charset="0"/>
              </a:rPr>
              <a:t>Déprime</a:t>
            </a:r>
          </a:p>
          <a:p>
            <a:pPr lvl="1"/>
            <a:r>
              <a:rPr lang="fr-BE" dirty="0">
                <a:effectLst/>
                <a:latin typeface="Avenir Book" panose="02000503020000020003" pitchFamily="2" charset="0"/>
              </a:rPr>
              <a:t>Problèmes de sommeil</a:t>
            </a:r>
          </a:p>
          <a:p>
            <a:pPr lvl="1"/>
            <a:r>
              <a:rPr lang="fr-BE" dirty="0">
                <a:effectLst/>
                <a:latin typeface="Avenir Book" panose="02000503020000020003" pitchFamily="2" charset="0"/>
              </a:rPr>
              <a:t>Nervosité/Tension ou Stress</a:t>
            </a:r>
          </a:p>
          <a:p>
            <a:pPr lvl="1"/>
            <a:r>
              <a:rPr lang="fr-BE" dirty="0">
                <a:effectLst/>
                <a:latin typeface="Avenir Book" panose="02000503020000020003" pitchFamily="2" charset="0"/>
              </a:rPr>
              <a:t>Fatigue ou Epuisement</a:t>
            </a:r>
          </a:p>
        </p:txBody>
      </p:sp>
    </p:spTree>
    <p:extLst>
      <p:ext uri="{BB962C8B-B14F-4D97-AF65-F5344CB8AC3E}">
        <p14:creationId xmlns:p14="http://schemas.microsoft.com/office/powerpoint/2010/main" val="2665992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5B53D7-1947-DEC6-B4BE-24262EA82A87}"/>
              </a:ext>
            </a:extLst>
          </p:cNvPr>
          <p:cNvSpPr>
            <a:spLocks noGrp="1"/>
          </p:cNvSpPr>
          <p:nvPr>
            <p:ph type="title"/>
          </p:nvPr>
        </p:nvSpPr>
        <p:spPr/>
        <p:txBody>
          <a:bodyPr>
            <a:normAutofit/>
          </a:bodyPr>
          <a:lstStyle/>
          <a:p>
            <a:r>
              <a:rPr lang="fr-FR" dirty="0">
                <a:latin typeface="Avenir Book" panose="02000503020000020003" pitchFamily="2" charset="0"/>
              </a:rPr>
              <a:t>Résultats OVE (</a:t>
            </a:r>
            <a:r>
              <a:rPr lang="fr-FR" dirty="0">
                <a:solidFill>
                  <a:srgbClr val="629CFF"/>
                </a:solidFill>
                <a:latin typeface="Avenir Book" panose="02000503020000020003" pitchFamily="2" charset="0"/>
              </a:rPr>
              <a:t>2010</a:t>
            </a:r>
            <a:r>
              <a:rPr lang="fr-FR" dirty="0">
                <a:latin typeface="Avenir Book" panose="02000503020000020003" pitchFamily="2" charset="0"/>
              </a:rPr>
              <a:t>, </a:t>
            </a:r>
            <a:r>
              <a:rPr lang="fr-FR" dirty="0">
                <a:solidFill>
                  <a:srgbClr val="F8766D"/>
                </a:solidFill>
                <a:latin typeface="Avenir Book" panose="02000503020000020003" pitchFamily="2" charset="0"/>
              </a:rPr>
              <a:t>2013</a:t>
            </a:r>
            <a:r>
              <a:rPr lang="fr-FR" dirty="0">
                <a:latin typeface="Avenir Book" panose="02000503020000020003" pitchFamily="2" charset="0"/>
              </a:rPr>
              <a:t>, </a:t>
            </a:r>
            <a:r>
              <a:rPr lang="fr-FR" dirty="0">
                <a:solidFill>
                  <a:srgbClr val="00BA38"/>
                </a:solidFill>
                <a:latin typeface="Avenir Book" panose="02000503020000020003" pitchFamily="2" charset="0"/>
              </a:rPr>
              <a:t>2016</a:t>
            </a:r>
            <a:r>
              <a:rPr lang="fr-FR" dirty="0">
                <a:latin typeface="Avenir Book" panose="02000503020000020003" pitchFamily="2" charset="0"/>
              </a:rPr>
              <a:t>)</a:t>
            </a:r>
            <a:endParaRPr lang="fr-FR" dirty="0"/>
          </a:p>
        </p:txBody>
      </p:sp>
      <p:pic>
        <p:nvPicPr>
          <p:cNvPr id="13" name="Espace réservé du contenu 12">
            <a:extLst>
              <a:ext uri="{FF2B5EF4-FFF2-40B4-BE49-F238E27FC236}">
                <a16:creationId xmlns:a16="http://schemas.microsoft.com/office/drawing/2014/main" id="{06305773-D128-8AAC-7879-AFAF06DB0386}"/>
              </a:ext>
            </a:extLst>
          </p:cNvPr>
          <p:cNvPicPr>
            <a:picLocks noGrp="1" noChangeAspect="1"/>
          </p:cNvPicPr>
          <p:nvPr>
            <p:ph idx="1"/>
          </p:nvPr>
        </p:nvPicPr>
        <p:blipFill>
          <a:blip r:embed="rId2"/>
          <a:stretch>
            <a:fillRect/>
          </a:stretch>
        </p:blipFill>
        <p:spPr>
          <a:xfrm>
            <a:off x="838200" y="1397679"/>
            <a:ext cx="9956800" cy="5095196"/>
          </a:xfrm>
        </p:spPr>
      </p:pic>
    </p:spTree>
    <p:extLst>
      <p:ext uri="{BB962C8B-B14F-4D97-AF65-F5344CB8AC3E}">
        <p14:creationId xmlns:p14="http://schemas.microsoft.com/office/powerpoint/2010/main" val="1138097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5B53D7-1947-DEC6-B4BE-24262EA82A87}"/>
              </a:ext>
            </a:extLst>
          </p:cNvPr>
          <p:cNvSpPr>
            <a:spLocks noGrp="1"/>
          </p:cNvSpPr>
          <p:nvPr>
            <p:ph type="title"/>
          </p:nvPr>
        </p:nvSpPr>
        <p:spPr/>
        <p:txBody>
          <a:bodyPr>
            <a:normAutofit/>
          </a:bodyPr>
          <a:lstStyle/>
          <a:p>
            <a:r>
              <a:rPr lang="fr-FR" dirty="0">
                <a:latin typeface="Avenir Book" panose="02000503020000020003" pitchFamily="2" charset="0"/>
              </a:rPr>
              <a:t>L’approche par les « vécus étudiants »</a:t>
            </a:r>
            <a:endParaRPr lang="fr-FR" dirty="0"/>
          </a:p>
        </p:txBody>
      </p:sp>
      <p:sp>
        <p:nvSpPr>
          <p:cNvPr id="3" name="Espace réservé du contenu 2">
            <a:extLst>
              <a:ext uri="{FF2B5EF4-FFF2-40B4-BE49-F238E27FC236}">
                <a16:creationId xmlns:a16="http://schemas.microsoft.com/office/drawing/2014/main" id="{41B08665-5E55-3238-0CB5-AA95629E97DA}"/>
              </a:ext>
            </a:extLst>
          </p:cNvPr>
          <p:cNvSpPr>
            <a:spLocks noGrp="1"/>
          </p:cNvSpPr>
          <p:nvPr>
            <p:ph idx="1"/>
          </p:nvPr>
        </p:nvSpPr>
        <p:spPr>
          <a:xfrm>
            <a:off x="838200" y="1825624"/>
            <a:ext cx="10515600" cy="4549775"/>
          </a:xfrm>
        </p:spPr>
        <p:txBody>
          <a:bodyPr>
            <a:normAutofit/>
          </a:bodyPr>
          <a:lstStyle/>
          <a:p>
            <a:pPr marL="0" indent="0">
              <a:buNone/>
            </a:pPr>
            <a:r>
              <a:rPr lang="fr-FR" i="1" dirty="0">
                <a:solidFill>
                  <a:srgbClr val="F8766D"/>
                </a:solidFill>
                <a:latin typeface="Avenir Book" panose="02000503020000020003" pitchFamily="2" charset="0"/>
              </a:rPr>
              <a:t>Attention au syndrome de </a:t>
            </a:r>
            <a:r>
              <a:rPr lang="fr-FR" i="1" dirty="0" err="1">
                <a:solidFill>
                  <a:srgbClr val="F8766D"/>
                </a:solidFill>
                <a:latin typeface="Avenir Book" panose="02000503020000020003" pitchFamily="2" charset="0"/>
              </a:rPr>
              <a:t>Quetelet</a:t>
            </a:r>
            <a:r>
              <a:rPr lang="fr-FR" i="1" dirty="0">
                <a:solidFill>
                  <a:srgbClr val="F8766D"/>
                </a:solidFill>
                <a:latin typeface="Avenir Book" panose="02000503020000020003" pitchFamily="2" charset="0"/>
              </a:rPr>
              <a:t> !</a:t>
            </a:r>
          </a:p>
          <a:p>
            <a:r>
              <a:rPr lang="fr-FR" dirty="0">
                <a:latin typeface="Avenir Book" panose="02000503020000020003" pitchFamily="2" charset="0"/>
              </a:rPr>
              <a:t>Le cadre d’une approche par les </a:t>
            </a:r>
            <a:r>
              <a:rPr lang="fr-FR" i="1" dirty="0">
                <a:latin typeface="Avenir Book" panose="02000503020000020003" pitchFamily="2" charset="0"/>
              </a:rPr>
              <a:t>vécus étudiants </a:t>
            </a:r>
            <a:r>
              <a:rPr lang="fr-FR" dirty="0">
                <a:latin typeface="Avenir Book" panose="02000503020000020003" pitchFamily="2" charset="0"/>
              </a:rPr>
              <a:t>:</a:t>
            </a:r>
          </a:p>
          <a:p>
            <a:pPr lvl="1"/>
            <a:r>
              <a:rPr lang="fr-FR" dirty="0">
                <a:latin typeface="Avenir Book" panose="02000503020000020003" pitchFamily="2" charset="0"/>
              </a:rPr>
              <a:t>Prendre en compte les </a:t>
            </a:r>
            <a:r>
              <a:rPr lang="fr-FR" dirty="0">
                <a:solidFill>
                  <a:srgbClr val="629CFF"/>
                </a:solidFill>
                <a:latin typeface="Avenir Book" panose="02000503020000020003" pitchFamily="2" charset="0"/>
              </a:rPr>
              <a:t>déterminants sociologiques </a:t>
            </a:r>
            <a:br>
              <a:rPr lang="fr-FR" dirty="0">
                <a:latin typeface="Avenir Book" panose="02000503020000020003" pitchFamily="2" charset="0"/>
              </a:rPr>
            </a:br>
            <a:r>
              <a:rPr lang="fr-FR" dirty="0">
                <a:latin typeface="Avenir Book" panose="02000503020000020003" pitchFamily="2" charset="0"/>
              </a:rPr>
              <a:t>(Bourdieu &amp; Passeron 1964 ; 1970 ; Baudelot &amp; Establet, 1971)</a:t>
            </a:r>
          </a:p>
          <a:p>
            <a:pPr lvl="1"/>
            <a:r>
              <a:rPr lang="fr-FR" dirty="0">
                <a:latin typeface="Avenir Book" panose="02000503020000020003" pitchFamily="2" charset="0"/>
              </a:rPr>
              <a:t>Prendre en compte les </a:t>
            </a:r>
            <a:r>
              <a:rPr lang="fr-FR" dirty="0">
                <a:solidFill>
                  <a:srgbClr val="629CFF"/>
                </a:solidFill>
                <a:latin typeface="Avenir Book" panose="02000503020000020003" pitchFamily="2" charset="0"/>
              </a:rPr>
              <a:t>interactions spécifiques, la construction individuelle, « l’agentivité »</a:t>
            </a:r>
            <a:br>
              <a:rPr lang="fr-FR" dirty="0">
                <a:latin typeface="Avenir Book" panose="02000503020000020003" pitchFamily="2" charset="0"/>
              </a:rPr>
            </a:br>
            <a:r>
              <a:rPr lang="fr-FR" dirty="0">
                <a:latin typeface="Avenir Book" panose="02000503020000020003" pitchFamily="2" charset="0"/>
              </a:rPr>
              <a:t>(Coulon, 1997 ; Lahire, 1993 ; 2008 ; Beaud, 2003)</a:t>
            </a:r>
          </a:p>
          <a:p>
            <a:pPr lvl="1"/>
            <a:r>
              <a:rPr lang="fr-FR" dirty="0">
                <a:latin typeface="Avenir Book" panose="02000503020000020003" pitchFamily="2" charset="0"/>
              </a:rPr>
              <a:t>Prendre en compte </a:t>
            </a:r>
            <a:r>
              <a:rPr lang="fr-FR" dirty="0">
                <a:solidFill>
                  <a:srgbClr val="629CFF"/>
                </a:solidFill>
                <a:latin typeface="Avenir Book" panose="02000503020000020003" pitchFamily="2" charset="0"/>
              </a:rPr>
              <a:t>les dynamiques institutionnelles </a:t>
            </a:r>
            <a:br>
              <a:rPr lang="fr-FR" dirty="0">
                <a:latin typeface="Avenir Book" panose="02000503020000020003" pitchFamily="2" charset="0"/>
              </a:rPr>
            </a:br>
            <a:r>
              <a:rPr lang="fr-FR" dirty="0">
                <a:latin typeface="Avenir Book" panose="02000503020000020003" pitchFamily="2" charset="0"/>
              </a:rPr>
              <a:t>(Thomas, 2009 ; Maes, 2012)</a:t>
            </a:r>
          </a:p>
          <a:p>
            <a:r>
              <a:rPr lang="fr-FR" dirty="0">
                <a:latin typeface="Avenir Book" panose="02000503020000020003" pitchFamily="2" charset="0"/>
              </a:rPr>
              <a:t>Les moyens d’approche : dispositifs d’enquêtes longitudinales</a:t>
            </a:r>
          </a:p>
          <a:p>
            <a:pPr lvl="1"/>
            <a:r>
              <a:rPr lang="fr-FR" dirty="0">
                <a:latin typeface="Avenir Book" panose="02000503020000020003" pitchFamily="2" charset="0"/>
              </a:rPr>
              <a:t>Exemple : 40 </a:t>
            </a:r>
            <a:r>
              <a:rPr lang="fr-FR" dirty="0" err="1">
                <a:latin typeface="Avenir Book" panose="02000503020000020003" pitchFamily="2" charset="0"/>
              </a:rPr>
              <a:t>étudiant.es</a:t>
            </a:r>
            <a:r>
              <a:rPr lang="fr-FR" dirty="0">
                <a:latin typeface="Avenir Book" panose="02000503020000020003" pitchFamily="2" charset="0"/>
              </a:rPr>
              <a:t>, 2010-2013</a:t>
            </a:r>
          </a:p>
          <a:p>
            <a:endParaRPr lang="fr-FR" dirty="0">
              <a:effectLst/>
              <a:latin typeface="Avenir Book" panose="02000503020000020003" pitchFamily="2" charset="0"/>
            </a:endParaRPr>
          </a:p>
        </p:txBody>
      </p:sp>
    </p:spTree>
    <p:extLst>
      <p:ext uri="{BB962C8B-B14F-4D97-AF65-F5344CB8AC3E}">
        <p14:creationId xmlns:p14="http://schemas.microsoft.com/office/powerpoint/2010/main" val="1290796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5B53D7-1947-DEC6-B4BE-24262EA82A87}"/>
              </a:ext>
            </a:extLst>
          </p:cNvPr>
          <p:cNvSpPr>
            <a:spLocks noGrp="1"/>
          </p:cNvSpPr>
          <p:nvPr>
            <p:ph type="title"/>
          </p:nvPr>
        </p:nvSpPr>
        <p:spPr/>
        <p:txBody>
          <a:bodyPr>
            <a:normAutofit/>
          </a:bodyPr>
          <a:lstStyle/>
          <a:p>
            <a:r>
              <a:rPr lang="fr-FR" dirty="0">
                <a:latin typeface="Avenir Book" panose="02000503020000020003" pitchFamily="2" charset="0"/>
              </a:rPr>
              <a:t>L’approche par les « vécus étudiants »</a:t>
            </a:r>
            <a:endParaRPr lang="fr-FR" dirty="0"/>
          </a:p>
        </p:txBody>
      </p:sp>
      <p:sp>
        <p:nvSpPr>
          <p:cNvPr id="3" name="Espace réservé du contenu 2">
            <a:extLst>
              <a:ext uri="{FF2B5EF4-FFF2-40B4-BE49-F238E27FC236}">
                <a16:creationId xmlns:a16="http://schemas.microsoft.com/office/drawing/2014/main" id="{41B08665-5E55-3238-0CB5-AA95629E97DA}"/>
              </a:ext>
            </a:extLst>
          </p:cNvPr>
          <p:cNvSpPr>
            <a:spLocks noGrp="1"/>
          </p:cNvSpPr>
          <p:nvPr>
            <p:ph idx="1"/>
          </p:nvPr>
        </p:nvSpPr>
        <p:spPr/>
        <p:txBody>
          <a:bodyPr>
            <a:normAutofit/>
          </a:bodyPr>
          <a:lstStyle/>
          <a:p>
            <a:pPr marL="0" indent="0">
              <a:lnSpc>
                <a:spcPct val="100000"/>
              </a:lnSpc>
              <a:buNone/>
            </a:pPr>
            <a:r>
              <a:rPr lang="fr-FR" dirty="0">
                <a:latin typeface="Avenir Book" panose="02000503020000020003" pitchFamily="2" charset="0"/>
              </a:rPr>
              <a:t>« Moi, j’ai toujours énormément de stress pour préparer les examens, parce que je veux que mon père soit fier. Et je n’ai pas droit à l’échec, parce que dans ma famille on réussit toujours l’université » (Thomas, 2012)</a:t>
            </a:r>
            <a:endParaRPr lang="fr-FR" dirty="0">
              <a:effectLst/>
              <a:latin typeface="Avenir Book" panose="02000503020000020003" pitchFamily="2" charset="0"/>
            </a:endParaRPr>
          </a:p>
          <a:p>
            <a:pPr marL="0" indent="0">
              <a:lnSpc>
                <a:spcPct val="100000"/>
              </a:lnSpc>
              <a:buNone/>
            </a:pPr>
            <a:r>
              <a:rPr lang="fr-FR" dirty="0">
                <a:latin typeface="Avenir Book" panose="02000503020000020003" pitchFamily="2" charset="0"/>
              </a:rPr>
              <a:t>« Si je suis en échec, le CPAS me coupe le revenu d’intégration. Donc je n’ai pas droit à l’erreur. C’est la misère… et parfois ça me met une boule dans le ventre. Je ne sais même plus étudier, j’ai les yeux humides […] » (Ahmed, 2011)</a:t>
            </a:r>
            <a:endParaRPr lang="fr-FR" dirty="0">
              <a:effectLst/>
              <a:latin typeface="Avenir Book" panose="02000503020000020003" pitchFamily="2" charset="0"/>
            </a:endParaRPr>
          </a:p>
        </p:txBody>
      </p:sp>
    </p:spTree>
    <p:extLst>
      <p:ext uri="{BB962C8B-B14F-4D97-AF65-F5344CB8AC3E}">
        <p14:creationId xmlns:p14="http://schemas.microsoft.com/office/powerpoint/2010/main" val="921326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5B53D7-1947-DEC6-B4BE-24262EA82A87}"/>
              </a:ext>
            </a:extLst>
          </p:cNvPr>
          <p:cNvSpPr>
            <a:spLocks noGrp="1"/>
          </p:cNvSpPr>
          <p:nvPr>
            <p:ph type="title"/>
          </p:nvPr>
        </p:nvSpPr>
        <p:spPr/>
        <p:txBody>
          <a:bodyPr>
            <a:normAutofit/>
          </a:bodyPr>
          <a:lstStyle/>
          <a:p>
            <a:r>
              <a:rPr lang="fr-FR" dirty="0">
                <a:latin typeface="Avenir Book" panose="02000503020000020003" pitchFamily="2" charset="0"/>
              </a:rPr>
              <a:t>L’approche par les « vécus étudiants »</a:t>
            </a:r>
            <a:endParaRPr lang="fr-FR" dirty="0"/>
          </a:p>
        </p:txBody>
      </p:sp>
      <p:sp>
        <p:nvSpPr>
          <p:cNvPr id="3" name="Espace réservé du contenu 2">
            <a:extLst>
              <a:ext uri="{FF2B5EF4-FFF2-40B4-BE49-F238E27FC236}">
                <a16:creationId xmlns:a16="http://schemas.microsoft.com/office/drawing/2014/main" id="{41B08665-5E55-3238-0CB5-AA95629E97DA}"/>
              </a:ext>
            </a:extLst>
          </p:cNvPr>
          <p:cNvSpPr>
            <a:spLocks noGrp="1"/>
          </p:cNvSpPr>
          <p:nvPr>
            <p:ph idx="1"/>
          </p:nvPr>
        </p:nvSpPr>
        <p:spPr/>
        <p:txBody>
          <a:bodyPr>
            <a:normAutofit lnSpcReduction="10000"/>
          </a:bodyPr>
          <a:lstStyle/>
          <a:p>
            <a:pPr marL="0" indent="0">
              <a:lnSpc>
                <a:spcPct val="100000"/>
              </a:lnSpc>
              <a:buNone/>
            </a:pPr>
            <a:r>
              <a:rPr lang="fr-FR" dirty="0">
                <a:latin typeface="Avenir Book" panose="02000503020000020003" pitchFamily="2" charset="0"/>
              </a:rPr>
              <a:t>« Les examens, ce sont des moments plus intenses, c’est vrai. Et ce qui m’ennuie, c’est de ne pas être sûr d’être le meilleur. Parce que je veux pouvoir montrer à mon futur employeur que je dépasse les autres. » (Bastien, 2011)</a:t>
            </a:r>
            <a:endParaRPr lang="fr-FR" dirty="0">
              <a:effectLst/>
              <a:latin typeface="Avenir Book" panose="02000503020000020003" pitchFamily="2" charset="0"/>
            </a:endParaRPr>
          </a:p>
          <a:p>
            <a:pPr marL="0" indent="0">
              <a:lnSpc>
                <a:spcPct val="100000"/>
              </a:lnSpc>
              <a:buNone/>
            </a:pPr>
            <a:r>
              <a:rPr lang="fr-FR" dirty="0">
                <a:latin typeface="Avenir Book" panose="02000503020000020003" pitchFamily="2" charset="0"/>
              </a:rPr>
              <a:t>« Parfois, je me réveille la nuit, et je me demande vraiment ce que je fais là. L’université ce n’est pas pour les gens comme moi, alors pourquoi j’essaie ? Je ne suis pas à ma place ici, je n’y serai jamais, pourquoi alors continuer ? Peut-être que je devrais renoncer directement, en fait. Je ne sais pas, j’ai l’impression souvent d’être un étranger. » (Kevin, 2011)</a:t>
            </a:r>
            <a:endParaRPr lang="fr-FR" dirty="0">
              <a:effectLst/>
              <a:latin typeface="Avenir Book" panose="02000503020000020003" pitchFamily="2" charset="0"/>
            </a:endParaRPr>
          </a:p>
        </p:txBody>
      </p:sp>
    </p:spTree>
    <p:extLst>
      <p:ext uri="{BB962C8B-B14F-4D97-AF65-F5344CB8AC3E}">
        <p14:creationId xmlns:p14="http://schemas.microsoft.com/office/powerpoint/2010/main" val="122195078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1158</Words>
  <Application>Microsoft Macintosh PowerPoint</Application>
  <PresentationFormat>Grand écran</PresentationFormat>
  <Paragraphs>81</Paragraphs>
  <Slides>15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vt:lpstr>
      <vt:lpstr>Avenir Book</vt:lpstr>
      <vt:lpstr>Calibri</vt:lpstr>
      <vt:lpstr>Calibri Light</vt:lpstr>
      <vt:lpstr>Thème Office</vt:lpstr>
      <vt:lpstr>Mal-être étudiant :  une tentative de caractérisation</vt:lpstr>
      <vt:lpstr>Plan de l’exposé</vt:lpstr>
      <vt:lpstr>Une préoccupation récente…</vt:lpstr>
      <vt:lpstr>Une première définition</vt:lpstr>
      <vt:lpstr>Une première définition</vt:lpstr>
      <vt:lpstr>Résultats OVE (2010, 2013, 2016)</vt:lpstr>
      <vt:lpstr>L’approche par les « vécus étudiants »</vt:lpstr>
      <vt:lpstr>L’approche par les « vécus étudiants »</vt:lpstr>
      <vt:lpstr>L’approche par les « vécus étudiants »</vt:lpstr>
      <vt:lpstr>L’approche par les « vécus étudiants »</vt:lpstr>
      <vt:lpstr>L’approche par les « vécus étudiants »</vt:lpstr>
      <vt:lpstr>Une seconde définition – 4 enjeux</vt:lpstr>
      <vt:lpstr>Une seconde définition – 8 dimensions</vt:lpstr>
      <vt:lpstr>Quelques pistes de travail</vt:lpstr>
      <vt:lpstr>Quelques pistes de travail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Mal-être étudiant :  une tentative de caractérisation</dc:title>
  <dc:creator>Renaud Maes</dc:creator>
  <cp:lastModifiedBy>Renaud Maes</cp:lastModifiedBy>
  <cp:revision>1</cp:revision>
  <dcterms:created xsi:type="dcterms:W3CDTF">2023-11-19T14:26:57Z</dcterms:created>
  <dcterms:modified xsi:type="dcterms:W3CDTF">2023-11-19T16:51:38Z</dcterms:modified>
</cp:coreProperties>
</file>