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7" r:id="rId1"/>
  </p:sldMasterIdLst>
  <p:notesMasterIdLst>
    <p:notesMasterId r:id="rId26"/>
  </p:notesMasterIdLst>
  <p:sldIdLst>
    <p:sldId id="256" r:id="rId2"/>
    <p:sldId id="261" r:id="rId3"/>
    <p:sldId id="262" r:id="rId4"/>
    <p:sldId id="296" r:id="rId5"/>
    <p:sldId id="298" r:id="rId6"/>
    <p:sldId id="299" r:id="rId7"/>
    <p:sldId id="300" r:id="rId8"/>
    <p:sldId id="302" r:id="rId9"/>
    <p:sldId id="284" r:id="rId10"/>
    <p:sldId id="285" r:id="rId11"/>
    <p:sldId id="304" r:id="rId12"/>
    <p:sldId id="303" r:id="rId13"/>
    <p:sldId id="271" r:id="rId14"/>
    <p:sldId id="305" r:id="rId15"/>
    <p:sldId id="306" r:id="rId16"/>
    <p:sldId id="308" r:id="rId17"/>
    <p:sldId id="307" r:id="rId18"/>
    <p:sldId id="290" r:id="rId19"/>
    <p:sldId id="275" r:id="rId20"/>
    <p:sldId id="309" r:id="rId21"/>
    <p:sldId id="293" r:id="rId22"/>
    <p:sldId id="294" r:id="rId23"/>
    <p:sldId id="311" r:id="rId24"/>
    <p:sldId id="31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DF837-ACD8-5A9B-984F-A8604D9AE3E2}" v="4" dt="2023-11-20T20:39:5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/>
    <p:restoredTop sz="94627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FED89-1D35-3742-864B-3CC32BDDB89D}" type="datetimeFigureOut">
              <a:rPr lang="fr-FR" smtClean="0"/>
              <a:t>21/11/2023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92E5A-8C62-174F-BCB6-62EF92BDA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13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92E5A-8C62-174F-BCB6-62EF92BDADA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07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178471" y="6513676"/>
            <a:ext cx="3963396" cy="3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A05FA2-D23D-4BE4-940A-678F3A505D72}" type="slidenum">
              <a:rPr lang="fr-FR" sz="1200">
                <a:latin typeface="Times New Roman" pitchFamily="18" charset="0"/>
              </a:rPr>
              <a:pPr algn="r"/>
              <a:t>24</a:t>
            </a:fld>
            <a:endParaRPr lang="fr-FR" sz="1200">
              <a:latin typeface="Times New Roman" pitchFamily="18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5178471" y="6513676"/>
            <a:ext cx="3963396" cy="34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51E886-AB60-48A4-B954-5F0548706B71}" type="slidenum">
              <a:rPr lang="fr-FR" sz="1200">
                <a:latin typeface="Arial" pitchFamily="34" charset="0"/>
              </a:rPr>
              <a:pPr algn="r"/>
              <a:t>24</a:t>
            </a:fld>
            <a:endParaRPr lang="fr-FR" sz="1200">
              <a:latin typeface="Arial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2000" cy="2573338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345" y="3256838"/>
            <a:ext cx="6705315" cy="3086868"/>
          </a:xfrm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6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92E5A-8C62-174F-BCB6-62EF92BDAD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87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A2284-DEA3-4D4E-9F2E-D7B445557B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1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92E5A-8C62-174F-BCB6-62EF92BDAD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54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>
            <a:noFill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r>
              <a:rPr lang="fr-BE"/>
              <a:t>Pierre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Décrire la Fuite, lutte et Inhibition</a:t>
            </a:r>
          </a:p>
          <a:p>
            <a:endParaRPr lang="fr-FR" dirty="0"/>
          </a:p>
          <a:p>
            <a:r>
              <a:rPr lang="fr-FR" baseline="0" dirty="0"/>
              <a:t>Dans les entreprises, quad on demande aux gens ce qu’ils ressentent: </a:t>
            </a:r>
          </a:p>
          <a:p>
            <a:pPr marL="162260" indent="-162260">
              <a:buFontTx/>
              <a:buChar char="-"/>
            </a:pPr>
            <a:r>
              <a:rPr lang="fr-FR" baseline="0" dirty="0"/>
              <a:t>Ils disent </a:t>
            </a:r>
            <a:r>
              <a:rPr lang="fr-FR" baseline="0" dirty="0" err="1"/>
              <a:t>bcp</a:t>
            </a:r>
            <a:r>
              <a:rPr lang="fr-FR" baseline="0" dirty="0"/>
              <a:t> de lutte</a:t>
            </a:r>
          </a:p>
          <a:p>
            <a:pPr marL="162260" indent="-162260">
              <a:buFontTx/>
              <a:buChar char="-"/>
            </a:pPr>
            <a:r>
              <a:rPr lang="fr-FR" baseline="0" dirty="0"/>
              <a:t>Mais en fait beaucoup de peur et de découragement</a:t>
            </a:r>
          </a:p>
          <a:p>
            <a:pPr marL="162260" indent="-162260">
              <a:buFontTx/>
              <a:buChar char="-"/>
            </a:pPr>
            <a:r>
              <a:rPr lang="fr-FR" baseline="0" dirty="0"/>
              <a:t>La peur à un prix: </a:t>
            </a:r>
          </a:p>
          <a:p>
            <a:pPr marL="594954" lvl="1" indent="-162260">
              <a:buFontTx/>
              <a:buChar char="-"/>
            </a:pPr>
            <a:r>
              <a:rPr lang="fr-FR" baseline="0" dirty="0"/>
              <a:t>ralentit la réactivité : je ne peux pas tout dire et donc le cerveau n’es plus au courant du terrain</a:t>
            </a:r>
          </a:p>
          <a:p>
            <a:pPr marL="594954" lvl="1" indent="-162260">
              <a:buFontTx/>
              <a:buChar char="-"/>
            </a:pPr>
            <a:r>
              <a:rPr lang="fr-FR" baseline="0" dirty="0"/>
              <a:t>Ralentit la </a:t>
            </a:r>
            <a:r>
              <a:rPr lang="fr-FR" baseline="0" dirty="0" err="1"/>
              <a:t>proactivité</a:t>
            </a:r>
            <a:r>
              <a:rPr lang="fr-FR" baseline="0" dirty="0"/>
              <a:t>: je dois avoir droit à l’erreur</a:t>
            </a:r>
          </a:p>
          <a:p>
            <a:r>
              <a:rPr lang="fr-FR" baseline="0" dirty="0"/>
              <a:t>Donc besoin de courage managérial</a:t>
            </a:r>
          </a:p>
          <a:p>
            <a:endParaRPr lang="fr-FR" baseline="0" dirty="0"/>
          </a:p>
          <a:p>
            <a:r>
              <a:rPr lang="fr-FR" baseline="0" dirty="0"/>
              <a:t>Comment reconnaître la FLI</a:t>
            </a:r>
          </a:p>
          <a:p>
            <a:r>
              <a:rPr lang="fr-FR" baseline="0" dirty="0"/>
              <a:t>Quels est la fonction de FLI</a:t>
            </a:r>
          </a:p>
          <a:p>
            <a:r>
              <a:rPr lang="fr-FR" baseline="0" dirty="0"/>
              <a:t>Comment gérer la FLI (</a:t>
            </a:r>
            <a:r>
              <a:rPr lang="fr-FR" baseline="0" dirty="0" err="1"/>
              <a:t>grs</a:t>
            </a:r>
            <a:r>
              <a:rPr lang="fr-FR" baseline="0" dirty="0"/>
              <a:t>)</a:t>
            </a:r>
          </a:p>
        </p:txBody>
      </p:sp>
      <p:sp>
        <p:nvSpPr>
          <p:cNvPr id="44036" name="Espace réservé du pied de page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03128" indent="-27043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1735" indent="-2163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14429" indent="-2163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47123" indent="-2163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9817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2512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45206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77900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200">
                <a:solidFill>
                  <a:prstClr val="black"/>
                </a:solidFill>
              </a:rPr>
              <a:t>NeuroLead </a:t>
            </a:r>
          </a:p>
        </p:txBody>
      </p:sp>
      <p:sp>
        <p:nvSpPr>
          <p:cNvPr id="44037" name="Espace réservé du numéro de diapositiv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03128" indent="-27043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81735" indent="-2163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14429" indent="-2163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47123" indent="-2163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379817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12512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45206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677900" indent="-216347" defTabSz="43269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497588-D0D1-4975-83DE-2F13889AE39D}" type="slidenum">
              <a:rPr lang="fr-FR" altLang="fr-FR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3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Le stress :</a:t>
            </a:r>
          </a:p>
          <a:p>
            <a:r>
              <a:rPr lang="fr-BE" dirty="0"/>
              <a:t>Le stress bloque les apprentissages. Si une menace est perçue &gt; on passe en mode « survie ». (</a:t>
            </a:r>
            <a:r>
              <a:rPr lang="fr-BE" dirty="0" err="1"/>
              <a:t>cfr</a:t>
            </a:r>
            <a:r>
              <a:rPr lang="fr-BE" dirty="0"/>
              <a:t> alarme) </a:t>
            </a:r>
          </a:p>
          <a:p>
            <a:r>
              <a:rPr lang="fr-FR" dirty="0"/>
              <a:t>Si sanction de l’erreur = stress, inhibition, puis impuissance apprise !</a:t>
            </a:r>
            <a:endParaRPr lang="fr-BE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A2284-DEA3-4D4E-9F2E-D7B445557B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5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92E5A-8C62-174F-BCB6-62EF92BDADA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1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6AB9C-5C64-0042-B34C-CE78E23D7C1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76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6821-1077-2645-B960-352659E31AC2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1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9DA0-AE5D-6D48-B737-AF1F33F38283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6CF-BECA-A641-BCDE-AEC604F8B6B6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84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71D1C-E004-4444-9B32-B2472F14F059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77F1-596E-ED41-8DBE-D930B348230F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5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8162-E915-4D4D-BB60-5AFDED7F05DD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4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AB63-BCC4-DD45-A60E-45BEBA89FA74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4B88-DC3E-FE46-B394-9F149168A0F2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FA9-74A5-F643-BD9B-69B286DBEC13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DFCF-E515-F24F-9365-397C8E30377C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C8A0-0223-4E48-B73E-11BB3EA31530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61C9-68ED-834F-B04D-5340A3543524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D3FE-C3FF-8145-9182-2FD32A582C35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3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9674-58DF-DB4A-97B7-B94D5850AFB3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5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EDFF-2B54-1845-91B2-FCC653D26789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0EE3-B651-4440-86A4-E2EEE1E3BD28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A8C9-C2AE-0B42-A656-E05864BEC3A7}" type="datetime1">
              <a:rPr lang="fr-BE" smtClean="0"/>
              <a:t>21-11-23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0" y="2143260"/>
            <a:ext cx="2729346" cy="18162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927" y="180109"/>
            <a:ext cx="9102437" cy="1773382"/>
          </a:xfrm>
        </p:spPr>
        <p:txBody>
          <a:bodyPr/>
          <a:lstStyle/>
          <a:p>
            <a:pPr algn="ctr"/>
            <a:r>
              <a:rPr lang="fr-FR" sz="4800" dirty="0"/>
              <a:t>Le mal-</a:t>
            </a:r>
            <a:r>
              <a:rPr lang="nl-BE" sz="4800" dirty="0"/>
              <a:t>être étudiant: </a:t>
            </a:r>
            <a:br>
              <a:rPr lang="nl-BE" sz="4800" dirty="0"/>
            </a:br>
            <a:r>
              <a:rPr lang="nl-BE" sz="4800" dirty="0"/>
              <a:t>Constater &gt; comprendre &gt; agir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9846" y="3837709"/>
            <a:ext cx="8946989" cy="26046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200" b="1" dirty="0"/>
              <a:t> </a:t>
            </a:r>
          </a:p>
          <a:p>
            <a:pPr algn="ctr"/>
            <a:r>
              <a:rPr lang="fr-FR" sz="2200" b="1" dirty="0"/>
              <a:t>Ma posture en tant qu’acteur et actrice de l’enseignement supérieur : quand les situations rencontrées dépassent le cadre de ma fonction. Comment gérer? Quelles limites poser? Quelles aides peuvent-elles être apportées?</a:t>
            </a:r>
          </a:p>
          <a:p>
            <a:pPr algn="ctr"/>
            <a:r>
              <a:rPr lang="fr-FR" sz="2600" dirty="0"/>
              <a:t>Intervention de Laetitia Paternostre</a:t>
            </a:r>
          </a:p>
          <a:p>
            <a:pPr algn="ctr"/>
            <a:r>
              <a:rPr lang="fr-FR" sz="2200" dirty="0"/>
              <a:t>21/11/23</a:t>
            </a:r>
          </a:p>
        </p:txBody>
      </p:sp>
    </p:spTree>
    <p:extLst>
      <p:ext uri="{BB962C8B-B14F-4D97-AF65-F5344CB8AC3E}">
        <p14:creationId xmlns:p14="http://schemas.microsoft.com/office/powerpoint/2010/main" val="106385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770908" y="428974"/>
            <a:ext cx="7897091" cy="949325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fr-FR" altLang="fr-FR">
                <a:latin typeface="+mn-lt"/>
                <a:ea typeface="+mn-ea"/>
                <a:cs typeface="+mn-cs"/>
              </a:rPr>
              <a:t>Les 3 </a:t>
            </a:r>
            <a:r>
              <a:rPr lang="fr-FR" altLang="fr-FR" dirty="0">
                <a:latin typeface="+mn-lt"/>
                <a:ea typeface="+mn-ea"/>
                <a:cs typeface="+mn-cs"/>
              </a:rPr>
              <a:t>formes de stress </a:t>
            </a:r>
            <a:br>
              <a:rPr lang="fr-FR" altLang="fr-FR" sz="2400" dirty="0"/>
            </a:br>
            <a:endParaRPr lang="fr-BE" alt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4730750"/>
            <a:ext cx="7431088" cy="4902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>
            <a:spLocks noChangeArrowheads="1"/>
          </p:cNvSpPr>
          <p:nvPr/>
        </p:nvSpPr>
        <p:spPr bwMode="auto">
          <a:xfrm>
            <a:off x="4749800" y="3151188"/>
            <a:ext cx="2643188" cy="1231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360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rPr>
              <a:t>LUTTE</a:t>
            </a:r>
            <a:endParaRPr lang="fr-FR">
              <a:solidFill>
                <a:srgbClr val="59595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Rectangle à coins arrondis 9"/>
          <p:cNvSpPr>
            <a:spLocks noChangeArrowheads="1"/>
          </p:cNvSpPr>
          <p:nvPr/>
        </p:nvSpPr>
        <p:spPr bwMode="auto">
          <a:xfrm>
            <a:off x="4749800" y="1468438"/>
            <a:ext cx="2643188" cy="1231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3600" dirty="0">
                <a:solidFill>
                  <a:srgbClr val="595959"/>
                </a:solidFill>
                <a:latin typeface="Calibri" pitchFamily="34" charset="0"/>
                <a:ea typeface="ＭＳ Ｐゴシック" pitchFamily="34" charset="-128"/>
              </a:rPr>
              <a:t>FUITE</a:t>
            </a:r>
            <a:endParaRPr lang="fr-FR" sz="4000" dirty="0">
              <a:solidFill>
                <a:srgbClr val="59595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Rectangle à coins arrondis 10"/>
          <p:cNvSpPr>
            <a:spLocks noChangeArrowheads="1"/>
          </p:cNvSpPr>
          <p:nvPr/>
        </p:nvSpPr>
        <p:spPr bwMode="auto">
          <a:xfrm>
            <a:off x="4749800" y="4773613"/>
            <a:ext cx="2643188" cy="1231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FEFEF"/>
              </a:gs>
              <a:gs pos="100000">
                <a:srgbClr val="DDDDDD"/>
              </a:gs>
            </a:gsLst>
            <a:lin ang="5400000"/>
          </a:gradFill>
          <a:ln w="9525">
            <a:solidFill>
              <a:srgbClr val="D8D8D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3600" dirty="0">
                <a:solidFill>
                  <a:srgbClr val="595959"/>
                </a:solidFill>
                <a:latin typeface="Calibri"/>
              </a:rPr>
              <a:t>INHIBITION de l’action</a:t>
            </a:r>
          </a:p>
        </p:txBody>
      </p: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7669213" y="1474788"/>
            <a:ext cx="2322512" cy="1211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41" name="ZoneTexte 21"/>
          <p:cNvSpPr txBox="1">
            <a:spLocks noChangeArrowheads="1"/>
          </p:cNvSpPr>
          <p:nvPr/>
        </p:nvSpPr>
        <p:spPr bwMode="auto">
          <a:xfrm>
            <a:off x="7742239" y="1474788"/>
            <a:ext cx="2205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fr-FR" alt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626351" y="1462089"/>
            <a:ext cx="2620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Anxieux, gêné, craintif, apeuré, paniqué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7608888" y="3152776"/>
            <a:ext cx="2760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Impatient, irrité agacé, énervé, en colère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7605714" y="4765675"/>
            <a:ext cx="26431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Abattu, découragé, déprimé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155950"/>
            <a:ext cx="20431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9" descr="http://www.careerealism.com/home/jtodonnell/careerealism.com/wp-content/uploads/2012/08/Scared-Fired-Featu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95438"/>
            <a:ext cx="2209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788" y="4747419"/>
            <a:ext cx="2043112" cy="1404145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3478726-5DF8-A348-AE2B-E69230A9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7" y="315727"/>
            <a:ext cx="1872208" cy="7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 17" descr="Learntobefrise.jpg">
            <a:extLst>
              <a:ext uri="{FF2B5EF4-FFF2-40B4-BE49-F238E27FC236}">
                <a16:creationId xmlns:a16="http://schemas.microsoft.com/office/drawing/2014/main" id="{56B700B3-2B88-EA45-9DB5-A7388C344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6395020"/>
            <a:ext cx="9144000" cy="3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0"/>
            <a:ext cx="545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05757" cy="1320800"/>
          </a:xfrm>
        </p:spPr>
        <p:txBody>
          <a:bodyPr/>
          <a:lstStyle/>
          <a:p>
            <a:r>
              <a:rPr lang="fr-FR" dirty="0"/>
              <a:t>Parallèle avec nos situations et l’</a:t>
            </a:r>
            <a:r>
              <a:rPr lang="fr-FR" dirty="0" err="1"/>
              <a:t>enqu</a:t>
            </a:r>
            <a:r>
              <a:rPr lang="nl-BE" dirty="0"/>
              <a:t>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662545"/>
            <a:ext cx="8596669" cy="4378817"/>
          </a:xfrm>
        </p:spPr>
        <p:txBody>
          <a:bodyPr/>
          <a:lstStyle/>
          <a:p>
            <a:r>
              <a:rPr lang="fr-FR" sz="2400" dirty="0"/>
              <a:t>Lien avec les manifestations de « stress » des étudiants</a:t>
            </a:r>
          </a:p>
          <a:p>
            <a:r>
              <a:rPr lang="fr-FR" sz="2400" dirty="0"/>
              <a:t>Lien avec les manifestations de « stress » du personnel encadrant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Que faire lorsque nous sommes confrontés à des situations de stress chez l’autre?</a:t>
            </a:r>
          </a:p>
          <a:p>
            <a:pPr lvl="1"/>
            <a:r>
              <a:rPr lang="fr-FR" sz="2200" dirty="0"/>
              <a:t>A faire</a:t>
            </a:r>
            <a:r>
              <a:rPr lang="is-IS" sz="2200" dirty="0"/>
              <a:t>…</a:t>
            </a:r>
          </a:p>
          <a:p>
            <a:pPr lvl="1"/>
            <a:r>
              <a:rPr lang="is-IS" sz="2200" dirty="0"/>
              <a:t>A éviter...</a:t>
            </a:r>
            <a:endParaRPr lang="fr-FR" sz="22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06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D24685-927C-F247-ABBC-7FC2B7BD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BE" sz="5400" dirty="0"/>
              <a:t>Comment gérer le stress de l’autre</a:t>
            </a:r>
            <a:endParaRPr lang="fr-FR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Espace réservé du contenu 5">
            <a:extLst>
              <a:ext uri="{FF2B5EF4-FFF2-40B4-BE49-F238E27FC236}">
                <a16:creationId xmlns:a16="http://schemas.microsoft.com/office/drawing/2014/main" id="{FC04EF24-3467-4942-A28A-8F6459740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471485"/>
              </p:ext>
            </p:extLst>
          </p:nvPr>
        </p:nvGraphicFramePr>
        <p:xfrm>
          <a:off x="1967345" y="1427019"/>
          <a:ext cx="8375727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493">
                <a:tc>
                  <a:txBody>
                    <a:bodyPr/>
                    <a:lstStyle/>
                    <a:p>
                      <a:pPr algn="ctr"/>
                      <a:endParaRPr lang="fr-F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Fuite = anxiété</a:t>
                      </a:r>
                      <a:endParaRPr lang="fr-B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B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B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Lutte = colère</a:t>
                      </a:r>
                      <a:endParaRPr lang="fr-BE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Inhibition = découragement</a:t>
                      </a:r>
                      <a:endParaRPr lang="fr-B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654">
                <a:tc>
                  <a:txBody>
                    <a:bodyPr/>
                    <a:lstStyle/>
                    <a:p>
                      <a:r>
                        <a:rPr lang="fr-BE" sz="1600"/>
                        <a:t>Agitation,</a:t>
                      </a:r>
                      <a:r>
                        <a:rPr lang="fr-BE" sz="1600" baseline="0"/>
                        <a:t> anxiété, peur, regard fuyant, voix tremblante, déglutition, respiration rapide</a:t>
                      </a:r>
                      <a:endParaRPr lang="fr-BE" sz="160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i="0"/>
                        <a:t>Impatience, susceptibilité, colère, agressivité, regard fixe,</a:t>
                      </a:r>
                      <a:r>
                        <a:rPr lang="fr-BE" sz="1600" i="0" baseline="0"/>
                        <a:t> mâchoire serrée, voix forte et assurée, gestes signifiantes</a:t>
                      </a:r>
                      <a:endParaRPr lang="fr-BE" sz="1600" i="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i="1"/>
                        <a:t>Découragement, déprime, dépression, regard tombant, teint pâme, tendance</a:t>
                      </a:r>
                      <a:r>
                        <a:rPr lang="fr-BE" sz="1600" i="1" baseline="0"/>
                        <a:t> à soupirer, voix inaudible en fin de phrase</a:t>
                      </a:r>
                      <a:endParaRPr lang="fr-BE" sz="1600" i="1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654"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  <a:p>
                      <a:pPr algn="ctr"/>
                      <a:endParaRPr lang="fr-BE" sz="1000"/>
                    </a:p>
                    <a:p>
                      <a:pPr algn="ctr"/>
                      <a:r>
                        <a:rPr lang="fr-BE" sz="1600"/>
                        <a:t>Non contrainte,</a:t>
                      </a:r>
                      <a:r>
                        <a:rPr lang="fr-BE" sz="1600" baseline="0"/>
                        <a:t> questions ouvertes, attitude de co-équipier</a:t>
                      </a:r>
                      <a:endParaRPr lang="fr-BE" sz="160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/>
                    </a:p>
                    <a:p>
                      <a:pPr algn="ctr"/>
                      <a:endParaRPr lang="fr-BE" sz="1100"/>
                    </a:p>
                    <a:p>
                      <a:pPr algn="ctr"/>
                      <a:r>
                        <a:rPr lang="fr-BE" sz="1600"/>
                        <a:t>Reconnaissance</a:t>
                      </a:r>
                      <a:r>
                        <a:rPr lang="fr-BE" sz="1600" baseline="0"/>
                        <a:t> des capacités, factualité, justesse, calme</a:t>
                      </a:r>
                      <a:endParaRPr lang="fr-BE" sz="160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  <a:p>
                      <a:pPr algn="ctr"/>
                      <a:r>
                        <a:rPr lang="fr-BE" sz="1600" dirty="0"/>
                        <a:t>Respect du retrait, empathie, soutien, accompagnement,</a:t>
                      </a:r>
                      <a:r>
                        <a:rPr lang="fr-BE" sz="1600" baseline="0" dirty="0"/>
                        <a:t> encouragement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1798"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  <a:p>
                      <a:pPr algn="ctr"/>
                      <a:endParaRPr lang="fr-BE" sz="1600" dirty="0"/>
                    </a:p>
                    <a:p>
                      <a:pPr algn="ctr"/>
                      <a:r>
                        <a:rPr lang="fr-BE" sz="1600" dirty="0"/>
                        <a:t>Contrainte,</a:t>
                      </a:r>
                      <a:r>
                        <a:rPr lang="fr-BE" sz="1600" baseline="0" dirty="0"/>
                        <a:t> jugement, menace, agression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  <a:p>
                      <a:pPr algn="ctr"/>
                      <a:endParaRPr lang="fr-BE" sz="1600" dirty="0"/>
                    </a:p>
                    <a:p>
                      <a:pPr algn="ctr"/>
                      <a:r>
                        <a:rPr lang="fr-BE" sz="1600" dirty="0"/>
                        <a:t>Reproches,</a:t>
                      </a:r>
                      <a:r>
                        <a:rPr lang="fr-BE" sz="1600" baseline="0" dirty="0"/>
                        <a:t> menace, punition, mensonge, infantilisation, imprécision, lenteur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1600" dirty="0"/>
                    </a:p>
                    <a:p>
                      <a:pPr algn="ctr"/>
                      <a:endParaRPr lang="fr-BE" sz="1600" dirty="0"/>
                    </a:p>
                    <a:p>
                      <a:pPr algn="ctr"/>
                      <a:r>
                        <a:rPr lang="fr-BE" sz="1600" dirty="0"/>
                        <a:t>Négation</a:t>
                      </a:r>
                      <a:r>
                        <a:rPr lang="fr-BE" sz="1600" baseline="0" dirty="0"/>
                        <a:t> de l’état, abandon, jugement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Image 14" descr="smiley inquiet.jpg">
            <a:extLst>
              <a:ext uri="{FF2B5EF4-FFF2-40B4-BE49-F238E27FC236}">
                <a16:creationId xmlns:a16="http://schemas.microsoft.com/office/drawing/2014/main" id="{BF706710-27C7-7D4B-A99C-34AA502D54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74" y="1500945"/>
            <a:ext cx="92519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en-colere-face-icone-9468-96.png">
            <a:extLst>
              <a:ext uri="{FF2B5EF4-FFF2-40B4-BE49-F238E27FC236}">
                <a16:creationId xmlns:a16="http://schemas.microsoft.com/office/drawing/2014/main" id="{32E84AC1-2C52-674C-8E67-8E87081128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8" y="1526381"/>
            <a:ext cx="696595" cy="6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210.gif">
            <a:extLst>
              <a:ext uri="{FF2B5EF4-FFF2-40B4-BE49-F238E27FC236}">
                <a16:creationId xmlns:a16="http://schemas.microsoft.com/office/drawing/2014/main" id="{5CA44623-F81E-C144-9687-582CF4ACA8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18" y="1450180"/>
            <a:ext cx="958215" cy="84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D9D2331-A083-B14D-A9E2-D614A6B015D7}"/>
              </a:ext>
            </a:extLst>
          </p:cNvPr>
          <p:cNvSpPr txBox="1"/>
          <p:nvPr/>
        </p:nvSpPr>
        <p:spPr>
          <a:xfrm>
            <a:off x="2026023" y="3847241"/>
            <a:ext cx="813690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/>
              <a:t>A faire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C507EF-4C1E-6142-A688-DF5FE8A716B7}"/>
              </a:ext>
            </a:extLst>
          </p:cNvPr>
          <p:cNvSpPr txBox="1"/>
          <p:nvPr/>
        </p:nvSpPr>
        <p:spPr>
          <a:xfrm>
            <a:off x="2026023" y="5119613"/>
            <a:ext cx="813690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/>
              <a:t>A éviter</a:t>
            </a:r>
          </a:p>
        </p:txBody>
      </p:sp>
    </p:spTree>
    <p:extLst>
      <p:ext uri="{BB962C8B-B14F-4D97-AF65-F5344CB8AC3E}">
        <p14:creationId xmlns:p14="http://schemas.microsoft.com/office/powerpoint/2010/main" val="123329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2" y="360219"/>
            <a:ext cx="9270230" cy="831273"/>
          </a:xfrm>
        </p:spPr>
        <p:txBody>
          <a:bodyPr>
            <a:normAutofit/>
          </a:bodyPr>
          <a:lstStyle/>
          <a:p>
            <a:r>
              <a:rPr lang="fr-FR" sz="2800" dirty="0"/>
              <a:t>Une fois qu’on a pu aider l’autre à gérer son stress</a:t>
            </a:r>
            <a:r>
              <a:rPr lang="is-IS" sz="2800" dirty="0"/>
              <a:t>…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454" y="1191492"/>
            <a:ext cx="10318349" cy="5264726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Une fois le stress de l’étudiant « géré », la pression/ tension retombe et une réelle </a:t>
            </a:r>
            <a:r>
              <a:rPr lang="fr-FR" sz="2000" dirty="0">
                <a:solidFill>
                  <a:schemeClr val="accent2"/>
                </a:solidFill>
              </a:rPr>
              <a:t>communication sur des stratégies efficaces </a:t>
            </a:r>
            <a:r>
              <a:rPr lang="fr-FR" sz="2000" dirty="0"/>
              <a:t>à mettre en place peut se faire</a:t>
            </a:r>
            <a:r>
              <a:rPr lang="is-IS" sz="2000" dirty="0"/>
              <a:t>…</a:t>
            </a:r>
          </a:p>
          <a:p>
            <a:r>
              <a:rPr lang="is-IS" sz="2000" dirty="0"/>
              <a:t>Dans ces cas-là, il y a 2 axes sur lequels on peut agir, selon notre r</a:t>
            </a:r>
            <a:r>
              <a:rPr lang="nl-BE" sz="2000" dirty="0"/>
              <a:t>ôle et fonction</a:t>
            </a:r>
            <a:r>
              <a:rPr lang="is-I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sz="2000" dirty="0"/>
              <a:t> </a:t>
            </a:r>
            <a:r>
              <a:rPr lang="is-IS" sz="2000" b="1" u="sng" dirty="0"/>
              <a:t>Du c</a:t>
            </a:r>
            <a:r>
              <a:rPr lang="nl-BE" sz="2000" b="1" u="sng" dirty="0"/>
              <a:t>ôté de l’étudiant</a:t>
            </a:r>
          </a:p>
          <a:p>
            <a:pPr marL="457200" lvl="1" indent="0">
              <a:buNone/>
            </a:pPr>
            <a:r>
              <a:rPr lang="is-IS" sz="1800" dirty="0"/>
              <a:t>Faire le tour avec lui de ce qu’il peut mettre en place de son c</a:t>
            </a:r>
            <a:r>
              <a:rPr lang="nl-BE" sz="1800" dirty="0"/>
              <a:t>ôté</a:t>
            </a:r>
            <a:r>
              <a:rPr lang="is-IS" sz="1800" dirty="0"/>
              <a:t> :</a:t>
            </a:r>
          </a:p>
          <a:p>
            <a:pPr lvl="1">
              <a:buFontTx/>
              <a:buChar char="-"/>
            </a:pPr>
            <a:r>
              <a:rPr lang="is-IS" sz="1800" dirty="0"/>
              <a:t>Quelles sont les </a:t>
            </a:r>
            <a:r>
              <a:rPr lang="is-IS" sz="1800" dirty="0">
                <a:solidFill>
                  <a:schemeClr val="accent2"/>
                </a:solidFill>
              </a:rPr>
              <a:t>aides possibles</a:t>
            </a:r>
            <a:r>
              <a:rPr lang="is-IS" sz="1800" dirty="0"/>
              <a:t>? </a:t>
            </a:r>
          </a:p>
          <a:p>
            <a:pPr lvl="2">
              <a:buFontTx/>
              <a:buChar char="-"/>
            </a:pPr>
            <a:r>
              <a:rPr lang="is-IS" sz="1800" dirty="0"/>
              <a:t>Se fait-il aider à l’extérieur (méthode de travail/psy /...) ? </a:t>
            </a:r>
            <a:r>
              <a:rPr lang="fr-FR" sz="1800" dirty="0"/>
              <a:t>O</a:t>
            </a:r>
            <a:r>
              <a:rPr lang="is-IS" sz="1800" dirty="0"/>
              <a:t>u dans l’institution (service social, psy, ..)?</a:t>
            </a:r>
          </a:p>
          <a:p>
            <a:pPr lvl="2">
              <a:buFontTx/>
              <a:buChar char="-"/>
            </a:pPr>
            <a:r>
              <a:rPr lang="is-IS" sz="1800" dirty="0"/>
              <a:t>Connait-il le Service d’Aide à la Réussite/Service d’Accompagnement aux Etudiants? Fait-il appel aux tuteurs de l’année supérieure (s’il y en a) ? Va-t-il aux </a:t>
            </a:r>
            <a:r>
              <a:rPr lang="fr-FR" sz="1800" dirty="0"/>
              <a:t>a</a:t>
            </a:r>
            <a:r>
              <a:rPr lang="is-IS" sz="1800" dirty="0"/>
              <a:t>teliers méthodo proposés sur les campus?</a:t>
            </a:r>
          </a:p>
          <a:p>
            <a:pPr lvl="2">
              <a:buFontTx/>
              <a:buChar char="-"/>
            </a:pPr>
            <a:r>
              <a:rPr lang="is-IS" sz="1800" dirty="0"/>
              <a:t>Booste numérique/ aide en bibliothèque/ intégration dans un groupe de pairs (facebook/whatsapp...)</a:t>
            </a:r>
          </a:p>
          <a:p>
            <a:pPr marL="400050" lvl="1" indent="0">
              <a:buNone/>
            </a:pPr>
            <a:r>
              <a:rPr lang="fr-FR" sz="1800" dirty="0"/>
              <a:t>- </a:t>
            </a:r>
            <a:r>
              <a:rPr lang="fr-FR" sz="1800" dirty="0">
                <a:solidFill>
                  <a:schemeClr val="accent2"/>
                </a:solidFill>
              </a:rPr>
              <a:t>Activer ses propres ressources cognitives </a:t>
            </a:r>
            <a:r>
              <a:rPr lang="fr-FR" sz="1800" dirty="0"/>
              <a:t>(organisation/planification/gestion de son temps</a:t>
            </a:r>
            <a:r>
              <a:rPr lang="is-IS" sz="1800" dirty="0"/>
              <a:t>…) et travailler sur sa motivation (qui vient de l’action... </a:t>
            </a:r>
            <a:r>
              <a:rPr lang="fr-FR" sz="1800" dirty="0"/>
              <a:t>J</a:t>
            </a:r>
            <a:r>
              <a:rPr lang="is-IS" sz="1800" dirty="0"/>
              <a:t>uste 5 min... </a:t>
            </a:r>
            <a:r>
              <a:rPr lang="fr-FR" sz="1800" dirty="0" err="1"/>
              <a:t>T</a:t>
            </a:r>
            <a:r>
              <a:rPr lang="is-IS" sz="1800" dirty="0"/>
              <a:t>ravailler à plusieurs... 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3726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332510"/>
            <a:ext cx="10018375" cy="628072"/>
          </a:xfrm>
        </p:spPr>
        <p:txBody>
          <a:bodyPr>
            <a:normAutofit/>
          </a:bodyPr>
          <a:lstStyle/>
          <a:p>
            <a:r>
              <a:rPr lang="fr-FR" sz="2800" dirty="0"/>
              <a:t>Une fois qu’on a pu aider l’autre à gérer son stress</a:t>
            </a:r>
            <a:r>
              <a:rPr lang="is-IS" sz="2800" dirty="0"/>
              <a:t>…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55363"/>
            <a:ext cx="10267332" cy="4785999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is-IS" sz="2000" dirty="0">
                <a:solidFill>
                  <a:schemeClr val="accent2"/>
                </a:solidFill>
              </a:rPr>
              <a:t>2. 	</a:t>
            </a:r>
            <a:r>
              <a:rPr lang="is-IS" sz="2800" b="1" u="sng" dirty="0"/>
              <a:t>Du c</a:t>
            </a:r>
            <a:r>
              <a:rPr lang="nl-BE" sz="2800" b="1" u="sng" dirty="0"/>
              <a:t>ôté du personnel encadrant</a:t>
            </a:r>
          </a:p>
          <a:p>
            <a:pPr lvl="1">
              <a:buFont typeface="Wingdings" charset="2"/>
              <a:buChar char="ü"/>
            </a:pPr>
            <a:r>
              <a:rPr lang="is-IS" sz="2800" dirty="0">
                <a:solidFill>
                  <a:schemeClr val="accent2"/>
                </a:solidFill>
              </a:rPr>
              <a:t>Travailler sur soi et sur sa posture </a:t>
            </a:r>
          </a:p>
          <a:p>
            <a:pPr>
              <a:buFontTx/>
              <a:buChar char="-"/>
            </a:pPr>
            <a:r>
              <a:rPr lang="nl-BE" sz="2800" dirty="0"/>
              <a:t>Pour changer ce que je peux changer </a:t>
            </a:r>
          </a:p>
          <a:p>
            <a:pPr lvl="1">
              <a:buFontTx/>
              <a:buChar char="-"/>
            </a:pPr>
            <a:r>
              <a:rPr lang="is-IS" sz="2800" dirty="0"/>
              <a:t>- Que puis-je modifier à mon niveau? (cfr réponses à l’enqu</a:t>
            </a:r>
            <a:r>
              <a:rPr lang="nl-BE" sz="2800" dirty="0"/>
              <a:t>ête</a:t>
            </a:r>
            <a:r>
              <a:rPr lang="is-IS" sz="2800" dirty="0"/>
              <a:t>)</a:t>
            </a:r>
          </a:p>
          <a:p>
            <a:pPr marL="457200" lvl="1" indent="0">
              <a:buNone/>
            </a:pPr>
            <a:r>
              <a:rPr lang="fr-FR" sz="2800" dirty="0"/>
              <a:t>M</a:t>
            </a:r>
            <a:r>
              <a:rPr lang="is-IS" sz="2800" dirty="0"/>
              <a:t>on dispositif pédagogique, les ressources à disposition, mon contenu de cours, mes exigences, les échéances, ma flexibilité, ma posture, mes décisions, mes limites...</a:t>
            </a:r>
          </a:p>
          <a:p>
            <a:pPr>
              <a:buFontTx/>
              <a:buChar char="-"/>
            </a:pPr>
            <a:endParaRPr lang="is-IS" sz="2800" dirty="0"/>
          </a:p>
          <a:p>
            <a:pPr>
              <a:buFontTx/>
              <a:buChar char="-"/>
            </a:pPr>
            <a:r>
              <a:rPr lang="fr-FR" sz="2800" dirty="0"/>
              <a:t>et p</a:t>
            </a:r>
            <a:r>
              <a:rPr lang="is-IS" sz="2800" dirty="0"/>
              <a:t>our accepter que je ne peux pas tout contr</a:t>
            </a:r>
            <a:r>
              <a:rPr lang="nl-BE" sz="2800" dirty="0"/>
              <a:t>ôler/changer !</a:t>
            </a:r>
          </a:p>
          <a:p>
            <a:pPr marL="400050" lvl="1" indent="0">
              <a:buNone/>
            </a:pPr>
            <a:r>
              <a:rPr lang="nl-BE" sz="2800" dirty="0"/>
              <a:t>	- Je ne peux pas contrôler le passé, les émotions des autres, ce qu’ils pensent ou ressentent, les injustices, les erreurs, ce qu’ils font ou ne font pas,</a:t>
            </a:r>
            <a:r>
              <a:rPr lang="is-IS" sz="2800" dirty="0"/>
              <a:t>…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942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1" y="120003"/>
            <a:ext cx="4517333" cy="63089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29" y="1617785"/>
            <a:ext cx="3984799" cy="3967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4553" y="6244269"/>
            <a:ext cx="521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/>
              <a:t>https://ketsiabonnaz.fr/courage-et-lacher-prise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15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30137" cy="738753"/>
          </a:xfrm>
        </p:spPr>
        <p:txBody>
          <a:bodyPr>
            <a:normAutofit/>
          </a:bodyPr>
          <a:lstStyle/>
          <a:p>
            <a:r>
              <a:rPr lang="fr-FR" sz="3200" dirty="0"/>
              <a:t>Prendre soin de soi et de son propre état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49831"/>
            <a:ext cx="9350069" cy="4491531"/>
          </a:xfrm>
        </p:spPr>
        <p:txBody>
          <a:bodyPr/>
          <a:lstStyle/>
          <a:p>
            <a:pPr marL="342900" lvl="1" indent="-342900"/>
            <a:r>
              <a:rPr lang="nl-BE" sz="2000" dirty="0"/>
              <a:t>Pour pouvoir aider et encadrer au mieux les étudiants, je prends soin de moi et de mon état (stress, épuisement, tristesse, frustration,</a:t>
            </a:r>
            <a:r>
              <a:rPr lang="is-IS" sz="2000" dirty="0"/>
              <a:t>… (cfr ma dia 4 + enqu</a:t>
            </a:r>
            <a:r>
              <a:rPr lang="nl-BE" sz="2000" dirty="0"/>
              <a:t>ête)</a:t>
            </a:r>
          </a:p>
          <a:p>
            <a:pPr marL="342900" lvl="1" indent="-342900">
              <a:buFont typeface="Wingdings" charset="2"/>
              <a:buChar char="Ø"/>
            </a:pPr>
            <a:r>
              <a:rPr lang="nl-BE" sz="2000" dirty="0"/>
              <a:t>Pour cela, que faites-vous déjà?</a:t>
            </a:r>
          </a:p>
          <a:p>
            <a:pPr marL="342900" lvl="1" indent="-342900">
              <a:buFont typeface="Wingdings" charset="2"/>
              <a:buChar char="Ø"/>
            </a:pPr>
            <a:r>
              <a:rPr lang="nl-BE" sz="2000" dirty="0"/>
              <a:t>Que pourriez-vous faire en plus? Qu’aimeriez-vous faire si vous aviez le temps?</a:t>
            </a:r>
          </a:p>
          <a:p>
            <a:endParaRPr lang="fr-FR" dirty="0"/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3464521" y="3866840"/>
            <a:ext cx="3155760" cy="23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70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852407" y="624240"/>
            <a:ext cx="10652113" cy="721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chemeClr val="accent2"/>
                </a:solidFill>
                <a:latin typeface="Century Gothic"/>
              </a:rPr>
              <a:t>Quelques idées pour </a:t>
            </a:r>
            <a:r>
              <a:rPr lang="nl-BE" sz="3200" b="0" strike="noStrike" spc="-1" dirty="0">
                <a:solidFill>
                  <a:schemeClr val="accent2"/>
                </a:solidFill>
                <a:latin typeface="Century Gothic"/>
              </a:rPr>
              <a:t>être plus zen</a:t>
            </a:r>
            <a:r>
              <a:rPr lang="fr-FR" sz="3200" b="0" strike="noStrike" spc="-1" dirty="0">
                <a:solidFill>
                  <a:schemeClr val="accent2"/>
                </a:solidFill>
                <a:latin typeface="Century Gothic"/>
              </a:rPr>
              <a:t>…</a:t>
            </a:r>
          </a:p>
        </p:txBody>
      </p:sp>
      <p:pic>
        <p:nvPicPr>
          <p:cNvPr id="401" name="Picture 2"/>
          <p:cNvPicPr/>
          <p:nvPr/>
        </p:nvPicPr>
        <p:blipFill>
          <a:blip r:embed="rId2"/>
          <a:stretch/>
        </p:blipFill>
        <p:spPr>
          <a:xfrm>
            <a:off x="464949" y="1346039"/>
            <a:ext cx="9546956" cy="52872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2139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95946" y="726120"/>
            <a:ext cx="11008573" cy="90120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lvl="1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</a:pPr>
            <a:r>
              <a:rPr lang="fr-FR" sz="2400" b="1" spc="-1" dirty="0">
                <a:solidFill>
                  <a:srgbClr val="92D050"/>
                </a:solidFill>
                <a:latin typeface="Century Gothic"/>
              </a:rPr>
              <a:t>Un exercice issu des neurosciences pour gérer son stress </a:t>
            </a:r>
          </a:p>
          <a:p>
            <a:pPr marL="360" lvl="1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</a:pPr>
            <a:r>
              <a:rPr lang="fr-FR" sz="2400" b="1" spc="-1" dirty="0">
                <a:solidFill>
                  <a:srgbClr val="92D050"/>
                </a:solidFill>
                <a:latin typeface="Century Gothic"/>
              </a:rPr>
              <a:t>Le Pack aventure</a:t>
            </a:r>
          </a:p>
        </p:txBody>
      </p:sp>
      <p:sp>
        <p:nvSpPr>
          <p:cNvPr id="398" name="TextShape 2"/>
          <p:cNvSpPr txBox="1"/>
          <p:nvPr/>
        </p:nvSpPr>
        <p:spPr>
          <a:xfrm>
            <a:off x="1994040" y="1409760"/>
            <a:ext cx="9510480" cy="4501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399" name="Image 3"/>
          <p:cNvPicPr/>
          <p:nvPr/>
        </p:nvPicPr>
        <p:blipFill>
          <a:blip r:embed="rId2"/>
          <a:stretch/>
        </p:blipFill>
        <p:spPr>
          <a:xfrm>
            <a:off x="3040628" y="1627322"/>
            <a:ext cx="6233374" cy="5027373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>
          <a:xfrm>
            <a:off x="1994039" y="1409760"/>
            <a:ext cx="9510480" cy="4501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20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57469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09" y="3304379"/>
            <a:ext cx="1711127" cy="17111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78873" y="609600"/>
            <a:ext cx="7917440" cy="13208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Présentation: Qui suis-je?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79B25E-DA80-E04E-868F-C913B5EA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06" y="3752453"/>
            <a:ext cx="1872208" cy="7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3582882"/>
            <a:ext cx="2514600" cy="993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2" y="1538333"/>
            <a:ext cx="3373187" cy="18974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614926"/>
            <a:ext cx="3102475" cy="17442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60" y="4837629"/>
            <a:ext cx="2602050" cy="17315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05" y="4799767"/>
            <a:ext cx="1632879" cy="16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7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89555" cy="955729"/>
          </a:xfrm>
        </p:spPr>
        <p:txBody>
          <a:bodyPr>
            <a:normAutofit/>
          </a:bodyPr>
          <a:lstStyle/>
          <a:p>
            <a:r>
              <a:rPr lang="fr-FR" sz="2800" b="1" dirty="0"/>
              <a:t>Et pour finir</a:t>
            </a:r>
            <a:r>
              <a:rPr lang="is-IS" sz="2800" b="1" dirty="0"/>
              <a:t>, je mets mes limites et pose le cadre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65329"/>
            <a:ext cx="9489555" cy="4602996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Rester zen oui</a:t>
            </a:r>
            <a:r>
              <a:rPr lang="is-IS" sz="2000" dirty="0"/>
              <a:t>… mais je me protège aussi en mettant </a:t>
            </a:r>
            <a:r>
              <a:rPr lang="is-IS" sz="2000" dirty="0">
                <a:solidFill>
                  <a:schemeClr val="accent2"/>
                </a:solidFill>
              </a:rPr>
              <a:t>un cadre et des limites claires</a:t>
            </a:r>
            <a:r>
              <a:rPr lang="is-IS" sz="2000" dirty="0"/>
              <a:t>!</a:t>
            </a:r>
          </a:p>
          <a:p>
            <a:pPr marL="0" indent="0">
              <a:buNone/>
            </a:pPr>
            <a:r>
              <a:rPr lang="is-IS" sz="2000" dirty="0"/>
              <a:t>Selon mon r</a:t>
            </a:r>
            <a:r>
              <a:rPr lang="nl-BE" sz="2000" dirty="0"/>
              <a:t>ôle auprès des étudiants, je définis des </a:t>
            </a:r>
            <a:r>
              <a:rPr lang="nl-BE" sz="2000" b="1" dirty="0"/>
              <a:t>balises</a:t>
            </a:r>
            <a:r>
              <a:rPr lang="nl-BE" sz="2000" dirty="0"/>
              <a:t> qui me servent de garde-fou:</a:t>
            </a:r>
          </a:p>
          <a:p>
            <a:pPr>
              <a:buFontTx/>
              <a:buChar char="-"/>
            </a:pPr>
            <a:r>
              <a:rPr lang="fr-FR" sz="2000" dirty="0"/>
              <a:t>J</a:t>
            </a:r>
            <a:r>
              <a:rPr lang="is-IS" sz="2000" dirty="0"/>
              <a:t>e </a:t>
            </a:r>
            <a:r>
              <a:rPr lang="is-IS" sz="2000" dirty="0">
                <a:solidFill>
                  <a:schemeClr val="accent2"/>
                </a:solidFill>
              </a:rPr>
              <a:t>m’occupe de mon état d’abord </a:t>
            </a:r>
            <a:r>
              <a:rPr lang="is-IS" sz="2000" dirty="0"/>
              <a:t>(cfr masque dans l’avion) pour </a:t>
            </a:r>
            <a:r>
              <a:rPr lang="nl-BE" sz="2000" dirty="0"/>
              <a:t>être pleinement présent et rester “maitre” de la situation (stabilité </a:t>
            </a:r>
            <a:r>
              <a:rPr lang="is-IS" sz="2000" dirty="0"/>
              <a:t>émotionnelle)</a:t>
            </a:r>
          </a:p>
          <a:p>
            <a:pPr>
              <a:buFontTx/>
              <a:buChar char="-"/>
            </a:pPr>
            <a:r>
              <a:rPr lang="is-IS" sz="2000" dirty="0"/>
              <a:t>Je travaille sur </a:t>
            </a:r>
            <a:r>
              <a:rPr lang="is-IS" sz="2000" dirty="0">
                <a:solidFill>
                  <a:schemeClr val="accent2"/>
                </a:solidFill>
              </a:rPr>
              <a:t>ma posture </a:t>
            </a:r>
            <a:r>
              <a:rPr lang="is-IS" sz="2000" dirty="0"/>
              <a:t>(ancrage/ assertivité/ écoute bienveillante...)</a:t>
            </a:r>
          </a:p>
          <a:p>
            <a:pPr>
              <a:buFontTx/>
              <a:buChar char="-"/>
            </a:pPr>
            <a:r>
              <a:rPr lang="is-IS" sz="2000" dirty="0"/>
              <a:t>En cas de </a:t>
            </a:r>
            <a:r>
              <a:rPr lang="is-IS" sz="2000" dirty="0">
                <a:solidFill>
                  <a:schemeClr val="accent2"/>
                </a:solidFill>
              </a:rPr>
              <a:t>stress</a:t>
            </a:r>
            <a:r>
              <a:rPr lang="is-IS" sz="2000" dirty="0"/>
              <a:t> ou de conflit, je </a:t>
            </a:r>
            <a:r>
              <a:rPr lang="is-IS" sz="2000" dirty="0">
                <a:solidFill>
                  <a:schemeClr val="accent2"/>
                </a:solidFill>
              </a:rPr>
              <a:t>respire</a:t>
            </a:r>
            <a:r>
              <a:rPr lang="is-IS" sz="2000" dirty="0"/>
              <a:t> et </a:t>
            </a:r>
            <a:r>
              <a:rPr lang="is-IS" sz="2000" dirty="0">
                <a:solidFill>
                  <a:schemeClr val="accent2"/>
                </a:solidFill>
              </a:rPr>
              <a:t>j’observe</a:t>
            </a:r>
            <a:r>
              <a:rPr lang="is-IS" sz="2000" dirty="0"/>
              <a:t> la situation en position “</a:t>
            </a:r>
            <a:r>
              <a:rPr lang="is-IS" sz="2000" dirty="0">
                <a:solidFill>
                  <a:schemeClr val="accent2"/>
                </a:solidFill>
              </a:rPr>
              <a:t>méta</a:t>
            </a:r>
            <a:r>
              <a:rPr lang="is-IS" sz="2000" dirty="0"/>
              <a:t>” </a:t>
            </a:r>
          </a:p>
          <a:p>
            <a:pPr>
              <a:buFontTx/>
              <a:buChar char="-"/>
            </a:pPr>
            <a:r>
              <a:rPr lang="is-IS" sz="2000" dirty="0"/>
              <a:t>Je me réfère aux conseils à faire ou à ne pas faire en cas de stress de l’autre (dia 13)</a:t>
            </a:r>
          </a:p>
          <a:p>
            <a:pPr>
              <a:buFontTx/>
              <a:buChar char="-"/>
            </a:pPr>
            <a:endParaRPr lang="is-IS" sz="20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65" y="196312"/>
            <a:ext cx="2162842" cy="24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66449-C000-6844-BB0A-B259697C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935"/>
          </a:xfrm>
        </p:spPr>
        <p:txBody>
          <a:bodyPr>
            <a:normAutofit/>
          </a:bodyPr>
          <a:lstStyle/>
          <a:p>
            <a:r>
              <a:rPr lang="fr-FR" sz="3200" dirty="0"/>
              <a:t>Quelques pistes pour poser des limites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323354-00D6-1D40-B082-9F13163E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9413"/>
            <a:ext cx="9357315" cy="4651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r-FR" dirty="0"/>
              <a:t>Poser une limite de </a:t>
            </a:r>
            <a:r>
              <a:rPr lang="fr-FR" b="1" dirty="0"/>
              <a:t>temps</a:t>
            </a:r>
            <a:r>
              <a:rPr lang="fr-FR" dirty="0"/>
              <a:t> : </a:t>
            </a:r>
            <a:r>
              <a:rPr lang="fr-FR" i="1" dirty="0"/>
              <a:t>tu as 10 minutes, je serai disponible de … à …</a:t>
            </a:r>
          </a:p>
          <a:p>
            <a:pPr>
              <a:lnSpc>
                <a:spcPct val="160000"/>
              </a:lnSpc>
            </a:pPr>
            <a:r>
              <a:rPr lang="fr-FR" dirty="0"/>
              <a:t>Poser une limite </a:t>
            </a:r>
            <a:r>
              <a:rPr lang="fr-FR" b="1" dirty="0"/>
              <a:t>matérielle</a:t>
            </a:r>
            <a:r>
              <a:rPr lang="fr-FR" dirty="0"/>
              <a:t> : </a:t>
            </a:r>
            <a:r>
              <a:rPr lang="fr-FR" i="1" dirty="0"/>
              <a:t>je peux vous </a:t>
            </a:r>
            <a:r>
              <a:rPr lang="fr-FR" i="1" dirty="0" err="1"/>
              <a:t>pr</a:t>
            </a:r>
            <a:r>
              <a:rPr lang="nl-BE" i="1" dirty="0"/>
              <a:t>êter du matériel </a:t>
            </a:r>
            <a:r>
              <a:rPr lang="fr-FR" i="1" dirty="0"/>
              <a:t>seulement aujourd’hui, j’accepte un travail avec un retard uniquement dans ces cas-là: …</a:t>
            </a:r>
          </a:p>
          <a:p>
            <a:pPr>
              <a:lnSpc>
                <a:spcPct val="160000"/>
              </a:lnSpc>
            </a:pPr>
            <a:r>
              <a:rPr lang="fr-FR" dirty="0"/>
              <a:t>Poser une limite entre </a:t>
            </a:r>
            <a:r>
              <a:rPr lang="fr-FR" b="1" dirty="0"/>
              <a:t>vie professionnelle / vie privée </a:t>
            </a:r>
            <a:r>
              <a:rPr lang="fr-FR" dirty="0"/>
              <a:t>: </a:t>
            </a:r>
            <a:r>
              <a:rPr lang="fr-FR" i="1" dirty="0"/>
              <a:t>Tu peux m’envoyer des mails de telle heure à telle heure/ je pense que ce dont tu me parles sort du cadre professionnel</a:t>
            </a:r>
          </a:p>
          <a:p>
            <a:pPr>
              <a:lnSpc>
                <a:spcPct val="160000"/>
              </a:lnSpc>
            </a:pPr>
            <a:r>
              <a:rPr lang="fr-FR" dirty="0"/>
              <a:t>Poser une limite de </a:t>
            </a:r>
            <a:r>
              <a:rPr lang="fr-FR" b="1" dirty="0"/>
              <a:t>comportement</a:t>
            </a:r>
            <a:r>
              <a:rPr lang="fr-FR" dirty="0"/>
              <a:t> : </a:t>
            </a:r>
            <a:r>
              <a:rPr lang="fr-FR" i="1" dirty="0"/>
              <a:t>je n’accepte pas « tel comportement » qui est abusif ou inapproprié</a:t>
            </a:r>
          </a:p>
          <a:p>
            <a:pPr>
              <a:lnSpc>
                <a:spcPct val="160000"/>
              </a:lnSpc>
            </a:pPr>
            <a:r>
              <a:rPr lang="fr-FR" dirty="0"/>
              <a:t>Poser une limite de </a:t>
            </a:r>
            <a:r>
              <a:rPr lang="fr-FR" b="1" dirty="0"/>
              <a:t>langage</a:t>
            </a:r>
            <a:r>
              <a:rPr lang="fr-FR" dirty="0"/>
              <a:t> : </a:t>
            </a:r>
            <a:r>
              <a:rPr lang="fr-FR" i="1" dirty="0"/>
              <a:t>il n’est pas question ici de parler grossièrement ou de nous manquer de respect les uns envers les autres</a:t>
            </a:r>
          </a:p>
          <a:p>
            <a:pPr marL="0" indent="0" algn="r">
              <a:buNone/>
            </a:pPr>
            <a:r>
              <a:rPr lang="fr-FR" dirty="0"/>
              <a:t>ET LES RESPECTER SOI-MÊME </a:t>
            </a:r>
            <a:r>
              <a:rPr lang="fr-FR" dirty="0">
                <a:sym typeface="Wingdings"/>
              </a:rPr>
              <a:t>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779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30B00-7B11-3F43-BCA2-E5815372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J’apprends à dire non</a:t>
            </a:r>
            <a:r>
              <a:rPr lang="is-IS" dirty="0"/>
              <a:t>…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412E7-84F3-1C48-ADFF-13DB73E7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r-FR" dirty="0"/>
              <a:t>Différer sa réponse : « </a:t>
            </a:r>
            <a:r>
              <a:rPr lang="fr-FR" i="1" dirty="0"/>
              <a:t>je vais réfléchir, je te réponds demain </a:t>
            </a:r>
            <a:r>
              <a:rPr lang="fr-FR" dirty="0"/>
              <a:t>»</a:t>
            </a:r>
          </a:p>
          <a:p>
            <a:pPr>
              <a:lnSpc>
                <a:spcPct val="160000"/>
              </a:lnSpc>
            </a:pPr>
            <a:r>
              <a:rPr lang="fr-FR" dirty="0"/>
              <a:t>!! Dire « </a:t>
            </a:r>
            <a:r>
              <a:rPr lang="fr-FR" i="1" dirty="0"/>
              <a:t>non, mais je pourrais </a:t>
            </a:r>
            <a:r>
              <a:rPr lang="fr-FR" dirty="0"/>
              <a:t>… » c’est déjà accepter partiellement ;-)</a:t>
            </a:r>
          </a:p>
          <a:p>
            <a:pPr>
              <a:lnSpc>
                <a:spcPct val="160000"/>
              </a:lnSpc>
            </a:pPr>
            <a:r>
              <a:rPr lang="fr-FR" dirty="0"/>
              <a:t>Dire non en expliquant pourquoi (de manière factuelle et neutre) mais sans se justifier!!</a:t>
            </a:r>
          </a:p>
          <a:p>
            <a:pPr>
              <a:lnSpc>
                <a:spcPct val="160000"/>
              </a:lnSpc>
            </a:pPr>
            <a:r>
              <a:rPr lang="fr-FR" dirty="0"/>
              <a:t>Dire non et renvoyer la décision à quelqu’un d’autre (plus compétent)</a:t>
            </a:r>
          </a:p>
          <a:p>
            <a:pPr>
              <a:lnSpc>
                <a:spcPct val="160000"/>
              </a:lnSpc>
            </a:pPr>
            <a:r>
              <a:rPr lang="fr-FR" dirty="0"/>
              <a:t>Pratiquer le disque rayé : «</a:t>
            </a:r>
            <a:r>
              <a:rPr lang="fr-FR" i="1" dirty="0"/>
              <a:t> Ce n’est pas possible. », « Je regrette, je t’ai déjà dit que ce n’était pas possible. » « Malheureusement, ma réponse est non. »</a:t>
            </a:r>
          </a:p>
          <a:p>
            <a:pPr marL="0" indent="0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dirty="0"/>
              <a:t>Le refus d’une demande n’est PAS le rejet d’une personne !</a:t>
            </a:r>
          </a:p>
          <a:p>
            <a:pPr marL="0" indent="0" algn="r">
              <a:buNone/>
            </a:pPr>
            <a:r>
              <a:rPr lang="fr-FR" dirty="0"/>
              <a:t>Dire oui sans réelle intention n’est pas respecter l’autre. </a:t>
            </a:r>
          </a:p>
        </p:txBody>
      </p:sp>
    </p:spTree>
    <p:extLst>
      <p:ext uri="{BB962C8B-B14F-4D97-AF65-F5344CB8AC3E}">
        <p14:creationId xmlns:p14="http://schemas.microsoft.com/office/powerpoint/2010/main" val="3938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72958" cy="560522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	MERCI de votre attention </a:t>
            </a:r>
            <a:r>
              <a:rPr lang="fr-FR" dirty="0">
                <a:solidFill>
                  <a:schemeClr val="tx1"/>
                </a:solidFill>
                <a:sym typeface="Wingdings"/>
              </a:rPr>
              <a:t></a:t>
            </a: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Avez-vous des questions?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95" y="1717436"/>
            <a:ext cx="4206819" cy="313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71864" y="332656"/>
            <a:ext cx="3869180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 eaLnBrk="0" hangingPunct="0">
              <a:spcBef>
                <a:spcPct val="0"/>
              </a:spcBef>
              <a:defRPr sz="4000" b="1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6875" y="1226642"/>
            <a:ext cx="952112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2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FR" b="1" i="1" dirty="0">
                <a:solidFill>
                  <a:srgbClr val="00B0F0"/>
                </a:solidFill>
                <a:cs typeface="Century Gothic"/>
              </a:rPr>
              <a:t>L’intelligence du stress</a:t>
            </a:r>
            <a:r>
              <a:rPr lang="fr-FR" i="1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fr-FR" i="1" dirty="0" err="1">
                <a:solidFill>
                  <a:schemeClr val="tx2"/>
                </a:solidFill>
                <a:latin typeface="Century Gothic" pitchFamily="34" charset="0"/>
              </a:rPr>
              <a:t>Fradin</a:t>
            </a:r>
            <a:r>
              <a:rPr lang="fr-FR" i="1" dirty="0">
                <a:solidFill>
                  <a:schemeClr val="tx2"/>
                </a:solidFill>
                <a:latin typeface="Century Gothic" pitchFamily="34" charset="0"/>
              </a:rPr>
              <a:t>, J</a:t>
            </a:r>
            <a:r>
              <a:rPr lang="fr-FR" i="1" dirty="0">
                <a:solidFill>
                  <a:schemeClr val="accent3"/>
                </a:solidFill>
                <a:latin typeface="Century Gothic" pitchFamily="34" charset="0"/>
              </a:rPr>
              <a:t>. 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</a:rPr>
              <a:t>(2008).</a:t>
            </a:r>
            <a:r>
              <a:rPr lang="fr-FR" i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</a:rPr>
              <a:t>Ed. Eyrolles</a:t>
            </a:r>
          </a:p>
          <a:p>
            <a:pPr marL="182563" lvl="2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FR" b="1" i="1" dirty="0">
                <a:solidFill>
                  <a:srgbClr val="00B0F0"/>
                </a:solidFill>
              </a:rPr>
              <a:t>Stop au surmenage</a:t>
            </a:r>
            <a:r>
              <a:rPr lang="fr-FR" i="1" dirty="0"/>
              <a:t>, Le Bras, F. (2016). LEDUC.S Editions</a:t>
            </a:r>
          </a:p>
          <a:p>
            <a:pPr marL="182563" lvl="2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BE" dirty="0"/>
              <a:t> </a:t>
            </a:r>
            <a:r>
              <a:rPr lang="fr-BE" b="1" dirty="0">
                <a:solidFill>
                  <a:srgbClr val="00B0F0"/>
                </a:solidFill>
              </a:rPr>
              <a:t>Votre profil face au stress. Comment les neurosciences font du stress votre allié. </a:t>
            </a:r>
            <a:r>
              <a:rPr lang="fr-BE" dirty="0"/>
              <a:t>Collignon, P. et </a:t>
            </a:r>
            <a:r>
              <a:rPr lang="fr-BE" dirty="0" err="1"/>
              <a:t>Prata</a:t>
            </a:r>
            <a:r>
              <a:rPr lang="fr-BE" dirty="0"/>
              <a:t>, J-L. (2012). Eyrolles, Paris.</a:t>
            </a:r>
            <a:endParaRPr lang="fr-BE" i="1" dirty="0"/>
          </a:p>
          <a:p>
            <a:pPr marL="182563" lvl="2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BE" b="1" i="1" dirty="0">
                <a:solidFill>
                  <a:srgbClr val="00B0F0"/>
                </a:solidFill>
              </a:rPr>
              <a:t>Parent zen. Comprendre le stress pour rétablir l’harmonie en famille</a:t>
            </a:r>
            <a:r>
              <a:rPr lang="fr-BE" dirty="0"/>
              <a:t>, </a:t>
            </a:r>
            <a:r>
              <a:rPr lang="fr-BE" dirty="0" err="1"/>
              <a:t>Durruty.B</a:t>
            </a:r>
            <a:r>
              <a:rPr lang="fr-BE" dirty="0"/>
              <a:t> et </a:t>
            </a:r>
            <a:r>
              <a:rPr lang="fr-BE" dirty="0" err="1"/>
              <a:t>Schwennicke</a:t>
            </a:r>
            <a:r>
              <a:rPr lang="fr-BE" dirty="0"/>
              <a:t>, C. (2014) Ed. de L’Homme, Montréal,.</a:t>
            </a:r>
          </a:p>
          <a:p>
            <a:pPr marL="182563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BE" dirty="0"/>
              <a:t> </a:t>
            </a:r>
            <a:r>
              <a:rPr lang="fr-BE" b="1" i="1" dirty="0">
                <a:solidFill>
                  <a:srgbClr val="00B0F0"/>
                </a:solidFill>
              </a:rPr>
              <a:t>Manager selon les personnalités. Les neurosciences au secours de la motivation</a:t>
            </a:r>
            <a:r>
              <a:rPr lang="fr-BE" dirty="0"/>
              <a:t>,  </a:t>
            </a:r>
            <a:r>
              <a:rPr lang="fr-BE" dirty="0" err="1"/>
              <a:t>Fradin</a:t>
            </a:r>
            <a:r>
              <a:rPr lang="fr-BE" dirty="0"/>
              <a:t>, J. et Le </a:t>
            </a:r>
            <a:r>
              <a:rPr lang="fr-BE" dirty="0" err="1"/>
              <a:t>Moullec</a:t>
            </a:r>
            <a:r>
              <a:rPr lang="fr-BE" dirty="0"/>
              <a:t>, S. (2006). Ed. d’Organisation, Paris.</a:t>
            </a:r>
          </a:p>
          <a:p>
            <a:pPr marL="182563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FR" b="1" i="1" dirty="0">
                <a:solidFill>
                  <a:srgbClr val="00B0F0"/>
                </a:solidFill>
                <a:cs typeface="Century Gothic"/>
              </a:rPr>
              <a:t>Mieux comprendre le stress pour le vaincre</a:t>
            </a:r>
            <a:r>
              <a:rPr lang="fr-FR" b="1" i="1" dirty="0">
                <a:solidFill>
                  <a:schemeClr val="tx2"/>
                </a:solidFill>
                <a:latin typeface="Century Gothic" pitchFamily="34" charset="0"/>
              </a:rPr>
              <a:t>, </a:t>
            </a:r>
            <a:r>
              <a:rPr lang="fr-FR" i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Fradin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J, </a:t>
            </a:r>
            <a:r>
              <a:rPr lang="fr-FR" i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Lefrançois</a:t>
            </a:r>
            <a:r>
              <a:rPr lang="fr-FR" i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, C. (2006). Cerveau &amp; Psycho, Paris, 18, 18-21.</a:t>
            </a:r>
          </a:p>
          <a:p>
            <a:pPr marL="182563" indent="-182563" defTabSz="765175">
              <a:lnSpc>
                <a:spcPct val="90000"/>
              </a:lnSpc>
              <a:spcBef>
                <a:spcPct val="60000"/>
              </a:spcBef>
              <a:buClr>
                <a:srgbClr val="FF9933"/>
              </a:buClr>
              <a:buSzPct val="120000"/>
              <a:buFont typeface="Wingdings" pitchFamily="2" charset="2"/>
              <a:buChar char="4"/>
              <a:tabLst>
                <a:tab pos="1811338" algn="l"/>
              </a:tabLst>
            </a:pPr>
            <a:r>
              <a:rPr lang="fr-FR" b="1" i="1" dirty="0">
                <a:solidFill>
                  <a:srgbClr val="00B0F0"/>
                </a:solidFill>
              </a:rPr>
              <a:t>Guérir l’anxiété de nos enfants</a:t>
            </a:r>
            <a:r>
              <a:rPr lang="fr-FR" dirty="0"/>
              <a:t>.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Reid, L. (2009). Les Editions Quebecor.</a:t>
            </a:r>
          </a:p>
          <a:p>
            <a:pPr lvl="0"/>
            <a:endParaRPr lang="fr-B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42C69B4-F688-7B4F-8B1C-420E7700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913"/>
            <a:ext cx="1872208" cy="7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Learntobefrise.jpg">
            <a:extLst>
              <a:ext uri="{FF2B5EF4-FFF2-40B4-BE49-F238E27FC236}">
                <a16:creationId xmlns:a16="http://schemas.microsoft.com/office/drawing/2014/main" id="{1CF37187-E091-CF4A-8E6C-47F1AC157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395020"/>
            <a:ext cx="9144000" cy="3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5903"/>
      </p:ext>
    </p:extLst>
  </p:cSld>
  <p:clrMapOvr>
    <a:masterClrMapping/>
  </p:clrMapOvr>
  <p:transition advTm="3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99B308A-F435-E144-B4C2-F510089F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3" y="368809"/>
            <a:ext cx="9736667" cy="651707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2466109" y="368809"/>
            <a:ext cx="3943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C00000"/>
                </a:solidFill>
              </a:rPr>
              <a:t>Et vous: où en êtes-vous?</a:t>
            </a:r>
            <a:endParaRPr lang="fr-F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1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516" y="346363"/>
            <a:ext cx="9533466" cy="84512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C00000"/>
                </a:solidFill>
              </a:rPr>
              <a:t>Présentation du public: qui </a:t>
            </a:r>
            <a:r>
              <a:rPr lang="nl-BE" sz="2800" dirty="0">
                <a:solidFill>
                  <a:srgbClr val="C00000"/>
                </a:solidFill>
              </a:rPr>
              <a:t>êtes-vous</a:t>
            </a:r>
            <a:r>
              <a:rPr lang="fr-FR" sz="2800" dirty="0">
                <a:solidFill>
                  <a:srgbClr val="C00000"/>
                </a:solidFill>
              </a:rPr>
              <a:t> (sur base de l’</a:t>
            </a:r>
            <a:r>
              <a:rPr lang="fr-FR" sz="2800" dirty="0" err="1">
                <a:solidFill>
                  <a:srgbClr val="C00000"/>
                </a:solidFill>
              </a:rPr>
              <a:t>enqu</a:t>
            </a:r>
            <a:r>
              <a:rPr lang="nl-BE" sz="2800" dirty="0">
                <a:solidFill>
                  <a:srgbClr val="C00000"/>
                </a:solidFill>
              </a:rPr>
              <a:t>ête du Pôle Louvain)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4727"/>
            <a:ext cx="9644302" cy="4586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Sur les 230 </a:t>
            </a:r>
            <a:r>
              <a:rPr lang="fr-FR" sz="2000" dirty="0" err="1"/>
              <a:t>répondant.es</a:t>
            </a:r>
            <a:r>
              <a:rPr lang="fr-FR" sz="2000" dirty="0"/>
              <a:t>: </a:t>
            </a:r>
          </a:p>
          <a:p>
            <a:r>
              <a:rPr lang="fr-FR" sz="2000" dirty="0"/>
              <a:t>88% des répondants sont </a:t>
            </a:r>
            <a:r>
              <a:rPr lang="fr-FR" sz="2000" b="1" dirty="0">
                <a:solidFill>
                  <a:schemeClr val="accent2"/>
                </a:solidFill>
              </a:rPr>
              <a:t>confrontés au mal-</a:t>
            </a:r>
            <a:r>
              <a:rPr lang="nl-BE" sz="2000" b="1" dirty="0">
                <a:solidFill>
                  <a:schemeClr val="accent2"/>
                </a:solidFill>
              </a:rPr>
              <a:t>être étudiant </a:t>
            </a:r>
            <a:r>
              <a:rPr lang="nl-BE" sz="2000" dirty="0"/>
              <a:t>dans leur fonction</a:t>
            </a:r>
          </a:p>
          <a:p>
            <a:r>
              <a:rPr lang="nl-BE" sz="2000" dirty="0"/>
              <a:t>76,7%  se sentent en situation de </a:t>
            </a:r>
            <a:r>
              <a:rPr lang="nl-BE" sz="2000" b="1" dirty="0">
                <a:solidFill>
                  <a:schemeClr val="accent2"/>
                </a:solidFill>
              </a:rPr>
              <a:t>malaise face au mal-être</a:t>
            </a:r>
            <a:r>
              <a:rPr lang="nl-BE" sz="2000" dirty="0">
                <a:solidFill>
                  <a:schemeClr val="accent2"/>
                </a:solidFill>
              </a:rPr>
              <a:t> </a:t>
            </a:r>
            <a:r>
              <a:rPr lang="nl-BE" sz="2000" dirty="0"/>
              <a:t>de vos étudiant·es :</a:t>
            </a:r>
          </a:p>
          <a:p>
            <a:pPr marL="0" indent="0">
              <a:buNone/>
            </a:pPr>
            <a:r>
              <a:rPr lang="nl-BE" sz="2000" dirty="0"/>
              <a:t>de </a:t>
            </a:r>
            <a:r>
              <a:rPr lang="nl-BE" sz="2000" dirty="0">
                <a:solidFill>
                  <a:schemeClr val="accent2"/>
                </a:solidFill>
              </a:rPr>
              <a:t>l’inquiétude</a:t>
            </a:r>
            <a:r>
              <a:rPr lang="nl-BE" sz="2000" dirty="0"/>
              <a:t> (52%), de la </a:t>
            </a:r>
            <a:r>
              <a:rPr lang="nl-BE" sz="2000" dirty="0">
                <a:solidFill>
                  <a:schemeClr val="accent2"/>
                </a:solidFill>
              </a:rPr>
              <a:t>frustration</a:t>
            </a:r>
            <a:r>
              <a:rPr lang="nl-BE" sz="2000" dirty="0"/>
              <a:t> (40%), de la </a:t>
            </a:r>
            <a:r>
              <a:rPr lang="nl-BE" sz="2000" dirty="0">
                <a:solidFill>
                  <a:schemeClr val="accent2"/>
                </a:solidFill>
              </a:rPr>
              <a:t>tristesse</a:t>
            </a:r>
            <a:r>
              <a:rPr lang="nl-BE" sz="2000" dirty="0"/>
              <a:t> (38%), de la colère (18%), de l’agacement (15%), de la peur (7%) </a:t>
            </a:r>
          </a:p>
          <a:p>
            <a:pPr marL="0" indent="0">
              <a:buNone/>
            </a:pPr>
            <a:endParaRPr lang="nl-BE" sz="2000" dirty="0"/>
          </a:p>
          <a:p>
            <a:pPr>
              <a:buFont typeface="Wingdings" charset="2"/>
              <a:buChar char="Ø"/>
            </a:pPr>
            <a:r>
              <a:rPr lang="nl-BE" sz="2000" dirty="0"/>
              <a:t>Vous vous sentez </a:t>
            </a:r>
            <a:r>
              <a:rPr lang="nl-BE" sz="2000" dirty="0">
                <a:solidFill>
                  <a:schemeClr val="accent2"/>
                </a:solidFill>
              </a:rPr>
              <a:t>démuni.e</a:t>
            </a:r>
            <a:r>
              <a:rPr lang="nl-BE" sz="2000" dirty="0"/>
              <a:t>, voire vous ressentez une forme </a:t>
            </a:r>
            <a:r>
              <a:rPr lang="nl-BE" sz="2000" dirty="0">
                <a:solidFill>
                  <a:schemeClr val="accent2"/>
                </a:solidFill>
              </a:rPr>
              <a:t>d’impuissance</a:t>
            </a:r>
            <a:r>
              <a:rPr lang="nl-BE" sz="2000" dirty="0"/>
              <a:t> (49%), pensées ultérieures (39%), amène de </a:t>
            </a:r>
            <a:r>
              <a:rPr lang="nl-BE" sz="2000" dirty="0">
                <a:solidFill>
                  <a:schemeClr val="accent2"/>
                </a:solidFill>
              </a:rPr>
              <a:t>l’épuisement</a:t>
            </a:r>
            <a:r>
              <a:rPr lang="nl-BE" sz="2000" dirty="0"/>
              <a:t> (27%) </a:t>
            </a:r>
          </a:p>
          <a:p>
            <a:endParaRPr lang="nl-BE" sz="2000" dirty="0"/>
          </a:p>
          <a:p>
            <a:pPr marL="0" indent="0" algn="ctr">
              <a:buNone/>
            </a:pPr>
            <a:r>
              <a:rPr lang="nl-BE" sz="2400" dirty="0">
                <a:solidFill>
                  <a:srgbClr val="C00000"/>
                </a:solidFill>
              </a:rPr>
              <a:t>Que pouvez-vous faire pour prendre soin de </a:t>
            </a:r>
            <a:r>
              <a:rPr lang="nl-BE" sz="2400" b="1" dirty="0">
                <a:solidFill>
                  <a:srgbClr val="C00000"/>
                </a:solidFill>
              </a:rPr>
              <a:t>vous</a:t>
            </a:r>
            <a:r>
              <a:rPr lang="nl-BE" sz="2400" dirty="0">
                <a:solidFill>
                  <a:srgbClr val="C00000"/>
                </a:solidFill>
              </a:rPr>
              <a:t> et de votre santé ? </a:t>
            </a:r>
          </a:p>
        </p:txBody>
      </p:sp>
    </p:spTree>
    <p:extLst>
      <p:ext uri="{BB962C8B-B14F-4D97-AF65-F5344CB8AC3E}">
        <p14:creationId xmlns:p14="http://schemas.microsoft.com/office/powerpoint/2010/main" val="41185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84910"/>
            <a:ext cx="8596668" cy="6096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Le mal-</a:t>
            </a:r>
            <a:r>
              <a:rPr lang="nl-BE" sz="3200" dirty="0">
                <a:solidFill>
                  <a:srgbClr val="C00000"/>
                </a:solidFill>
              </a:rPr>
              <a:t>être étudiant</a:t>
            </a:r>
            <a:r>
              <a:rPr lang="is-IS" sz="3200" dirty="0">
                <a:solidFill>
                  <a:srgbClr val="C00000"/>
                </a:solidFill>
              </a:rPr>
              <a:t>…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4619"/>
            <a:ext cx="10156920" cy="5153890"/>
          </a:xfrm>
        </p:spPr>
        <p:txBody>
          <a:bodyPr>
            <a:normAutofit/>
          </a:bodyPr>
          <a:lstStyle/>
          <a:p>
            <a:r>
              <a:rPr lang="fr-FR" sz="2000" dirty="0"/>
              <a:t>Objet de notre préoccupation et malaise</a:t>
            </a:r>
          </a:p>
          <a:p>
            <a:r>
              <a:rPr lang="fr-FR" sz="2000" b="1" dirty="0"/>
              <a:t>Manifestations</a:t>
            </a:r>
            <a:r>
              <a:rPr lang="fr-FR" sz="2000" dirty="0"/>
              <a:t> : </a:t>
            </a:r>
          </a:p>
          <a:p>
            <a:pPr lvl="1">
              <a:buFontTx/>
              <a:buChar char="-"/>
            </a:pPr>
            <a:r>
              <a:rPr lang="fr-FR" sz="2000" b="1" dirty="0">
                <a:solidFill>
                  <a:schemeClr val="accent2"/>
                </a:solidFill>
              </a:rPr>
              <a:t>stress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/>
              <a:t>(68%), </a:t>
            </a:r>
            <a:r>
              <a:rPr lang="fr-FR" sz="2000" dirty="0" err="1"/>
              <a:t>anxiéte</a:t>
            </a:r>
            <a:r>
              <a:rPr lang="fr-FR" sz="2000" dirty="0"/>
              <a:t>́ (57%)</a:t>
            </a:r>
          </a:p>
          <a:p>
            <a:pPr lvl="1">
              <a:buFontTx/>
              <a:buChar char="-"/>
            </a:pPr>
            <a:r>
              <a:rPr lang="fr-FR" sz="2000" dirty="0"/>
              <a:t>perte de sens et </a:t>
            </a:r>
            <a:r>
              <a:rPr lang="fr-FR" sz="2000" b="1" dirty="0">
                <a:solidFill>
                  <a:schemeClr val="accent2"/>
                </a:solidFill>
              </a:rPr>
              <a:t>démotivation</a:t>
            </a:r>
            <a:r>
              <a:rPr lang="fr-FR" sz="2000" b="1" dirty="0"/>
              <a:t> </a:t>
            </a:r>
            <a:r>
              <a:rPr lang="fr-FR" sz="2000" dirty="0"/>
              <a:t>générale</a:t>
            </a:r>
            <a:r>
              <a:rPr lang="fr-FR" sz="2000" b="1" dirty="0"/>
              <a:t> </a:t>
            </a:r>
            <a:r>
              <a:rPr lang="fr-FR" sz="2000" dirty="0"/>
              <a:t>(49%) et par rapport aux études (47%) </a:t>
            </a:r>
          </a:p>
          <a:p>
            <a:pPr lvl="1">
              <a:buFontTx/>
              <a:buChar char="-"/>
            </a:pPr>
            <a:r>
              <a:rPr lang="fr-FR" sz="2000" dirty="0"/>
              <a:t>surmenage, </a:t>
            </a:r>
            <a:r>
              <a:rPr lang="fr-FR" sz="2000" dirty="0">
                <a:solidFill>
                  <a:schemeClr val="accent2"/>
                </a:solidFill>
              </a:rPr>
              <a:t>épuisement</a:t>
            </a:r>
            <a:r>
              <a:rPr lang="fr-FR" sz="2000" dirty="0"/>
              <a:t> (48%)</a:t>
            </a:r>
          </a:p>
          <a:p>
            <a:pPr lvl="1">
              <a:buFontTx/>
              <a:buChar char="-"/>
            </a:pPr>
            <a:r>
              <a:rPr lang="fr-FR" sz="2000" dirty="0" err="1">
                <a:solidFill>
                  <a:schemeClr val="accent2"/>
                </a:solidFill>
              </a:rPr>
              <a:t>détresse</a:t>
            </a:r>
            <a:r>
              <a:rPr lang="fr-FR" sz="2000" dirty="0">
                <a:solidFill>
                  <a:schemeClr val="accent2"/>
                </a:solidFill>
              </a:rPr>
              <a:t> psychologique </a:t>
            </a:r>
            <a:r>
              <a:rPr lang="fr-FR" sz="2000" dirty="0"/>
              <a:t>(40%), dépression (20%) troubles du comportement (11%)</a:t>
            </a:r>
          </a:p>
          <a:p>
            <a:r>
              <a:rPr lang="fr-FR" sz="2000" dirty="0"/>
              <a:t>Les </a:t>
            </a:r>
            <a:r>
              <a:rPr lang="fr-FR" sz="2000" b="1" dirty="0"/>
              <a:t>indicateurs de leur souffrance </a:t>
            </a:r>
            <a:r>
              <a:rPr lang="fr-FR" sz="2000" dirty="0"/>
              <a:t>sont:-</a:t>
            </a:r>
          </a:p>
          <a:p>
            <a:pPr marL="0" indent="0">
              <a:buNone/>
            </a:pPr>
            <a:r>
              <a:rPr lang="fr-FR" sz="2000" dirty="0"/>
              <a:t> -  </a:t>
            </a:r>
            <a:r>
              <a:rPr lang="fr-FR" dirty="0"/>
              <a:t>L’absence au cours, la fatigue, </a:t>
            </a:r>
            <a:r>
              <a:rPr lang="fr-FR" dirty="0">
                <a:solidFill>
                  <a:schemeClr val="accent2"/>
                </a:solidFill>
              </a:rPr>
              <a:t>l’apathie</a:t>
            </a:r>
            <a:r>
              <a:rPr lang="fr-FR" dirty="0"/>
              <a:t>, pas de retours face aux demandes</a:t>
            </a:r>
            <a:r>
              <a:rPr lang="is-IS" dirty="0"/>
              <a:t>…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la nervosité, le </a:t>
            </a:r>
            <a:r>
              <a:rPr lang="fr-FR" dirty="0">
                <a:solidFill>
                  <a:schemeClr val="accent2"/>
                </a:solidFill>
              </a:rPr>
              <a:t>stress</a:t>
            </a:r>
            <a:r>
              <a:rPr lang="fr-FR" dirty="0"/>
              <a:t>, </a:t>
            </a:r>
          </a:p>
          <a:p>
            <a:pPr>
              <a:buFontTx/>
              <a:buChar char="-"/>
            </a:pPr>
            <a:r>
              <a:rPr lang="fr-FR" dirty="0"/>
              <a:t>les </a:t>
            </a:r>
            <a:r>
              <a:rPr lang="fr-FR" dirty="0">
                <a:solidFill>
                  <a:schemeClr val="accent2"/>
                </a:solidFill>
              </a:rPr>
              <a:t>pleurs</a:t>
            </a:r>
            <a:r>
              <a:rPr lang="fr-FR" dirty="0"/>
              <a:t>, crises de larmes,</a:t>
            </a:r>
            <a:r>
              <a:rPr lang="is-IS" dirty="0"/>
              <a:t>…</a:t>
            </a:r>
          </a:p>
          <a:p>
            <a:pPr>
              <a:buFontTx/>
              <a:buChar char="-"/>
            </a:pPr>
            <a:r>
              <a:rPr lang="fr-FR" dirty="0"/>
              <a:t>L</a:t>
            </a:r>
            <a:r>
              <a:rPr lang="is-IS" dirty="0">
                <a:solidFill>
                  <a:schemeClr val="accent2"/>
                </a:solidFill>
              </a:rPr>
              <a:t>’agressivité</a:t>
            </a:r>
            <a:r>
              <a:rPr lang="is-IS" dirty="0"/>
              <a:t> et la violence envers le prof et les autres étudiants</a:t>
            </a:r>
          </a:p>
          <a:p>
            <a:pPr marL="0" indent="0" algn="ctr">
              <a:buNone/>
            </a:pPr>
            <a:r>
              <a:rPr lang="is-IS" dirty="0"/>
              <a:t>    </a:t>
            </a:r>
            <a:r>
              <a:rPr lang="is-IS" sz="2000" dirty="0">
                <a:solidFill>
                  <a:srgbClr val="C00000"/>
                </a:solidFill>
              </a:rPr>
              <a:t>Que peut-on faire? Quelles sont nos limites liées à notre fonction </a:t>
            </a:r>
            <a:r>
              <a:rPr lang="nl-BE" sz="2000" dirty="0">
                <a:solidFill>
                  <a:srgbClr val="C00000"/>
                </a:solidFill>
              </a:rPr>
              <a:t>ou personnelles? </a:t>
            </a:r>
            <a:endParaRPr lang="fr-FR" sz="2000" dirty="0">
              <a:solidFill>
                <a:srgbClr val="C00000"/>
              </a:solidFill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6623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6582"/>
          </a:xfrm>
        </p:spPr>
        <p:txBody>
          <a:bodyPr/>
          <a:lstStyle/>
          <a:p>
            <a:r>
              <a:rPr lang="fr-FR" dirty="0"/>
              <a:t>De quoi allons-nous parler?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6473" y="1620983"/>
            <a:ext cx="9698182" cy="4420380"/>
          </a:xfrm>
        </p:spPr>
        <p:txBody>
          <a:bodyPr>
            <a:normAutofit/>
          </a:bodyPr>
          <a:lstStyle/>
          <a:p>
            <a:r>
              <a:rPr lang="fr-FR" sz="2400" dirty="0"/>
              <a:t>Le stress selon l’éclairage des neurosciences (approche neurocognitive et comportementale de Jacques </a:t>
            </a:r>
            <a:r>
              <a:rPr lang="fr-FR" sz="2400" dirty="0" err="1"/>
              <a:t>Fradin</a:t>
            </a:r>
            <a:r>
              <a:rPr lang="fr-FR" sz="2400" dirty="0"/>
              <a:t>)- ANC-</a:t>
            </a:r>
          </a:p>
          <a:p>
            <a:pPr marL="0" indent="0">
              <a:buNone/>
            </a:pPr>
            <a:r>
              <a:rPr lang="fr-FR" sz="2400" dirty="0"/>
              <a:t>	Travail sur le « savoir </a:t>
            </a:r>
            <a:r>
              <a:rPr lang="nl-BE" sz="2400" dirty="0"/>
              <a:t>être” à l’école</a:t>
            </a:r>
            <a:endParaRPr lang="fr-FR" sz="2400" dirty="0"/>
          </a:p>
          <a:p>
            <a:r>
              <a:rPr lang="fr-FR" sz="2400" dirty="0"/>
              <a:t>Comment gérer le stress de l’autre?</a:t>
            </a:r>
          </a:p>
          <a:p>
            <a:r>
              <a:rPr lang="fr-FR" sz="2400" dirty="0"/>
              <a:t>Comment gérer son propre stress et prendre soin de soi ?</a:t>
            </a:r>
          </a:p>
          <a:p>
            <a:r>
              <a:rPr lang="fr-FR" sz="2400" dirty="0"/>
              <a:t>Que peut-on mettre en place au niveau structurel pour mettre des limites et un cadre aux </a:t>
            </a:r>
            <a:r>
              <a:rPr lang="fr-FR" sz="2400" dirty="0" err="1"/>
              <a:t>étudiant.es</a:t>
            </a:r>
            <a:r>
              <a:rPr lang="fr-FR" sz="2400" dirty="0"/>
              <a:t>?</a:t>
            </a:r>
          </a:p>
          <a:p>
            <a:r>
              <a:rPr lang="fr-FR" sz="2400" dirty="0"/>
              <a:t>Que peut-on mettre en place au niveau de sa posture pour mieux accompagner ou gérer des situations difficiles?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3186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ChangeArrowheads="1"/>
          </p:cNvSpPr>
          <p:nvPr/>
        </p:nvSpPr>
        <p:spPr bwMode="auto">
          <a:xfrm>
            <a:off x="3167064" y="744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0879" y="139700"/>
            <a:ext cx="90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3600" dirty="0">
                <a:latin typeface="+mj-lt"/>
                <a:cs typeface="Arial" charset="0"/>
              </a:rPr>
              <a:t>	</a:t>
            </a:r>
            <a:r>
              <a:rPr lang="fr-BE" sz="4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Courants d'influence de l’ANC</a:t>
            </a:r>
            <a:endParaRPr lang="it-IT" sz="40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83676" y="836614"/>
            <a:ext cx="15843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>
                <a:latin typeface="Calibri" pitchFamily="34" charset="0"/>
              </a:rPr>
              <a:t>… Et aussi 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Neurologie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Psychiatrie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Intelligence artificielle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Biologie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Systémique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Cybernétique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Ontogenèse du système nerveux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000" b="1" u="sng">
                <a:latin typeface="Calibri" pitchFamily="34" charset="0"/>
              </a:rPr>
              <a:t> Comportementalisme darwiniste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66876" y="971550"/>
            <a:ext cx="9001125" cy="5684838"/>
            <a:chOff x="90" y="661"/>
            <a:chExt cx="5670" cy="3581"/>
          </a:xfrm>
        </p:grpSpPr>
        <p:sp>
          <p:nvSpPr>
            <p:cNvPr id="594960" name="Line 13"/>
            <p:cNvSpPr>
              <a:spLocks noChangeShapeType="1"/>
            </p:cNvSpPr>
            <p:nvPr/>
          </p:nvSpPr>
          <p:spPr bwMode="auto">
            <a:xfrm>
              <a:off x="3600" y="1579"/>
              <a:ext cx="900" cy="990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1" name="Line 14"/>
            <p:cNvSpPr>
              <a:spLocks noChangeShapeType="1"/>
            </p:cNvSpPr>
            <p:nvPr/>
          </p:nvSpPr>
          <p:spPr bwMode="auto">
            <a:xfrm>
              <a:off x="1980" y="1354"/>
              <a:ext cx="2520" cy="1305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2" name="Line 15"/>
            <p:cNvSpPr>
              <a:spLocks noChangeShapeType="1"/>
            </p:cNvSpPr>
            <p:nvPr/>
          </p:nvSpPr>
          <p:spPr bwMode="auto">
            <a:xfrm flipV="1">
              <a:off x="3515" y="2659"/>
              <a:ext cx="985" cy="997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3" name="Line 16"/>
            <p:cNvSpPr>
              <a:spLocks noChangeShapeType="1"/>
            </p:cNvSpPr>
            <p:nvPr/>
          </p:nvSpPr>
          <p:spPr bwMode="auto">
            <a:xfrm flipV="1">
              <a:off x="2385" y="2704"/>
              <a:ext cx="2070" cy="1125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4" name="Line 17"/>
            <p:cNvSpPr>
              <a:spLocks noChangeShapeType="1"/>
            </p:cNvSpPr>
            <p:nvPr/>
          </p:nvSpPr>
          <p:spPr bwMode="auto">
            <a:xfrm flipV="1">
              <a:off x="1755" y="2614"/>
              <a:ext cx="2745" cy="675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5" name="Line 18"/>
            <p:cNvSpPr>
              <a:spLocks noChangeShapeType="1"/>
            </p:cNvSpPr>
            <p:nvPr/>
          </p:nvSpPr>
          <p:spPr bwMode="auto">
            <a:xfrm flipV="1">
              <a:off x="3015" y="2568"/>
              <a:ext cx="591" cy="29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6" name="Line 19"/>
            <p:cNvSpPr>
              <a:spLocks noChangeShapeType="1"/>
            </p:cNvSpPr>
            <p:nvPr/>
          </p:nvSpPr>
          <p:spPr bwMode="auto">
            <a:xfrm>
              <a:off x="1665" y="1894"/>
              <a:ext cx="2880" cy="765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68" name="Line 21"/>
            <p:cNvSpPr>
              <a:spLocks noChangeShapeType="1"/>
            </p:cNvSpPr>
            <p:nvPr/>
          </p:nvSpPr>
          <p:spPr bwMode="auto">
            <a:xfrm flipH="1" flipV="1">
              <a:off x="4545" y="2704"/>
              <a:ext cx="630" cy="540"/>
            </a:xfrm>
            <a:prstGeom prst="line">
              <a:avLst/>
            </a:prstGeom>
            <a:noFill/>
            <a:ln w="9525">
              <a:solidFill>
                <a:schemeClr val="accent5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BE">
                <a:latin typeface="AvantGarde Bk BT" pitchFamily="34" charset="0"/>
                <a:cs typeface="Arial" charset="0"/>
              </a:endParaRPr>
            </a:p>
          </p:txBody>
        </p:sp>
        <p:sp>
          <p:nvSpPr>
            <p:cNvPr id="594953" name="Text Box 6"/>
            <p:cNvSpPr txBox="1">
              <a:spLocks noChangeArrowheads="1"/>
            </p:cNvSpPr>
            <p:nvPr/>
          </p:nvSpPr>
          <p:spPr bwMode="auto">
            <a:xfrm>
              <a:off x="135" y="661"/>
              <a:ext cx="4068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200" b="1" u="sng" dirty="0" err="1">
                  <a:latin typeface="+mj-lt"/>
                  <a:cs typeface="Arial" charset="0"/>
                </a:rPr>
                <a:t>Neuro-Biologie</a:t>
              </a:r>
              <a:endParaRPr lang="fr-FR" sz="1100" b="1" u="sng" dirty="0">
                <a:latin typeface="+mj-lt"/>
                <a:cs typeface="Arial" charset="0"/>
              </a:endParaRPr>
            </a:p>
            <a:p>
              <a:pPr>
                <a:spcBef>
                  <a:spcPct val="200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Laborit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(biologie - comportementalisme – « la nouvelle grille »  « mon oncle d’Amérique »)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Changeux</a:t>
              </a:r>
              <a:r>
                <a:rPr lang="fr-FR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700" i="1" dirty="0">
                  <a:latin typeface="+mj-lt"/>
                  <a:cs typeface="Arial" charset="0"/>
                </a:rPr>
                <a:t>(</a:t>
              </a:r>
              <a:r>
                <a:rPr lang="fr-FR" sz="1000" i="1" dirty="0">
                  <a:latin typeface="+mj-lt"/>
                  <a:cs typeface="Arial" charset="0"/>
                </a:rPr>
                <a:t>épigénétique – « l’homme neuronal »)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Tassin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(neurobiologie pharmacologique)</a:t>
              </a:r>
            </a:p>
            <a:p>
              <a:pPr>
                <a:buFont typeface="Wingdings" pitchFamily="2" charset="2"/>
                <a:buChar char="§"/>
                <a:defRPr/>
              </a:pPr>
              <a:endParaRPr lang="fr-FR" sz="1000" i="1" dirty="0">
                <a:latin typeface="+mj-lt"/>
                <a:cs typeface="Arial" charset="0"/>
              </a:endParaRPr>
            </a:p>
          </p:txBody>
        </p:sp>
        <p:sp>
          <p:nvSpPr>
            <p:cNvPr id="594954" name="Text Box 7"/>
            <p:cNvSpPr txBox="1">
              <a:spLocks noChangeArrowheads="1"/>
            </p:cNvSpPr>
            <p:nvPr/>
          </p:nvSpPr>
          <p:spPr bwMode="auto">
            <a:xfrm>
              <a:off x="90" y="1571"/>
              <a:ext cx="2223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u="sng" dirty="0" err="1">
                  <a:latin typeface="+mj-lt"/>
                  <a:cs typeface="Arial" charset="0"/>
                </a:rPr>
                <a:t>Neuro-Psychologie</a:t>
              </a:r>
              <a:r>
                <a:rPr lang="fr-FR" sz="1100" b="1" u="sng" dirty="0">
                  <a:latin typeface="+mj-lt"/>
                  <a:cs typeface="Arial" charset="0"/>
                </a:rPr>
                <a:t> cognitive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Ledoux</a:t>
              </a:r>
              <a:r>
                <a:rPr lang="fr-FR" sz="1400" i="1" dirty="0">
                  <a:solidFill>
                    <a:srgbClr val="FFCC00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(peur et anxiété)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Davidson</a:t>
              </a:r>
              <a:r>
                <a:rPr lang="fr-FR" sz="1400" i="1" dirty="0">
                  <a:solidFill>
                    <a:srgbClr val="FFCC00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(émotion cognition)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Houdé </a:t>
              </a:r>
              <a:r>
                <a:rPr lang="fr-FR" sz="1000" i="1" dirty="0">
                  <a:latin typeface="+mj-lt"/>
                  <a:cs typeface="Arial" charset="0"/>
                </a:rPr>
                <a:t>(développement cognitif)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Duncan</a:t>
              </a:r>
              <a:r>
                <a:rPr lang="fr-FR" sz="1400" i="1" dirty="0">
                  <a:solidFill>
                    <a:srgbClr val="FFCC00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(intelligence générale)</a:t>
              </a:r>
            </a:p>
            <a:p>
              <a:pPr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endParaRPr lang="fr-FR" sz="1000" i="1" dirty="0">
                <a:latin typeface="+mj-lt"/>
                <a:cs typeface="Arial" charset="0"/>
              </a:endParaRPr>
            </a:p>
          </p:txBody>
        </p:sp>
        <p:sp>
          <p:nvSpPr>
            <p:cNvPr id="594955" name="Text Box 8"/>
            <p:cNvSpPr txBox="1">
              <a:spLocks noChangeArrowheads="1"/>
            </p:cNvSpPr>
            <p:nvPr/>
          </p:nvSpPr>
          <p:spPr bwMode="auto">
            <a:xfrm>
              <a:off x="2364" y="1195"/>
              <a:ext cx="263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u="sng" dirty="0">
                  <a:latin typeface="+mj-lt"/>
                  <a:cs typeface="Arial" charset="0"/>
                </a:rPr>
                <a:t>Psychologie sociale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Milgram</a:t>
              </a: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(expérience de Milgram soumission à l’autorité)</a:t>
              </a:r>
            </a:p>
          </p:txBody>
        </p:sp>
        <p:sp>
          <p:nvSpPr>
            <p:cNvPr id="594956" name="Text Box 9"/>
            <p:cNvSpPr txBox="1">
              <a:spLocks noChangeArrowheads="1"/>
            </p:cNvSpPr>
            <p:nvPr/>
          </p:nvSpPr>
          <p:spPr bwMode="auto">
            <a:xfrm>
              <a:off x="1597" y="2254"/>
              <a:ext cx="2948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u="sng" dirty="0">
                  <a:latin typeface="+mj-lt"/>
                  <a:cs typeface="Arial" charset="0"/>
                </a:rPr>
                <a:t>Neurologie-</a:t>
              </a:r>
              <a:r>
                <a:rPr lang="fr-FR" sz="1100" b="1" u="sng" dirty="0" err="1">
                  <a:latin typeface="+mj-lt"/>
                  <a:cs typeface="Arial" charset="0"/>
                </a:rPr>
                <a:t>Neuro</a:t>
              </a:r>
              <a:r>
                <a:rPr lang="fr-FR" sz="1100" b="1" u="sng" dirty="0">
                  <a:latin typeface="+mj-lt"/>
                  <a:cs typeface="Arial" charset="0"/>
                </a:rPr>
                <a:t>-chirurgie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Mac Lean </a:t>
              </a:r>
              <a:r>
                <a:rPr lang="fr-FR" sz="1000" i="1" dirty="0">
                  <a:latin typeface="+mj-lt"/>
                  <a:cs typeface="Arial" charset="0"/>
                </a:rPr>
                <a:t>(les 3 cerveaux)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Damasio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(émotions – « l’erreur de Descartes »)</a:t>
              </a:r>
            </a:p>
          </p:txBody>
        </p:sp>
        <p:sp>
          <p:nvSpPr>
            <p:cNvPr id="594957" name="Text Box 10"/>
            <p:cNvSpPr txBox="1">
              <a:spLocks noChangeArrowheads="1"/>
            </p:cNvSpPr>
            <p:nvPr/>
          </p:nvSpPr>
          <p:spPr bwMode="auto">
            <a:xfrm>
              <a:off x="2880" y="3604"/>
              <a:ext cx="2404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u="sng" dirty="0">
                  <a:latin typeface="+mj-lt"/>
                  <a:cs typeface="Arial" charset="0"/>
                </a:rPr>
                <a:t>Éthologie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Lorenz </a:t>
              </a:r>
              <a:r>
                <a:rPr lang="fr-FR" sz="1000" i="1" dirty="0">
                  <a:latin typeface="+mj-lt"/>
                  <a:cs typeface="Arial" charset="0"/>
                </a:rPr>
                <a:t>(comportement animalier «les oies cendrées»)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Tinberger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(comportement animalier)</a:t>
              </a:r>
            </a:p>
          </p:txBody>
        </p:sp>
        <p:sp>
          <p:nvSpPr>
            <p:cNvPr id="594958" name="Text Box 11"/>
            <p:cNvSpPr txBox="1">
              <a:spLocks noChangeArrowheads="1"/>
            </p:cNvSpPr>
            <p:nvPr/>
          </p:nvSpPr>
          <p:spPr bwMode="auto">
            <a:xfrm>
              <a:off x="884" y="3612"/>
              <a:ext cx="1996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u="sng" dirty="0">
                  <a:latin typeface="+mj-lt"/>
                  <a:cs typeface="Arial" charset="0"/>
                </a:rPr>
                <a:t>Génétique comportementale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Plomin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700" i="1" dirty="0">
                  <a:latin typeface="+mj-lt"/>
                  <a:cs typeface="Arial" charset="0"/>
                </a:rPr>
                <a:t>(</a:t>
              </a:r>
              <a:r>
                <a:rPr lang="fr-FR" sz="1000" i="1" dirty="0">
                  <a:latin typeface="+mj-lt"/>
                  <a:cs typeface="Arial" charset="0"/>
                </a:rPr>
                <a:t>études sur les jumeaux)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Cloninger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latin typeface="+mj-lt"/>
                  <a:cs typeface="Arial" charset="0"/>
                </a:rPr>
                <a:t>(personnalités /caractères)</a:t>
              </a:r>
            </a:p>
            <a:p>
              <a:pPr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endParaRPr lang="fr-FR" sz="1000" i="1" dirty="0">
                <a:latin typeface="+mj-lt"/>
                <a:cs typeface="Arial" charset="0"/>
              </a:endParaRPr>
            </a:p>
          </p:txBody>
        </p:sp>
        <p:sp>
          <p:nvSpPr>
            <p:cNvPr id="594959" name="Text Box 12"/>
            <p:cNvSpPr txBox="1">
              <a:spLocks noChangeArrowheads="1"/>
            </p:cNvSpPr>
            <p:nvPr/>
          </p:nvSpPr>
          <p:spPr bwMode="auto">
            <a:xfrm>
              <a:off x="90" y="2839"/>
              <a:ext cx="2767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b="1" u="sng" dirty="0">
                  <a:latin typeface="+mj-lt"/>
                  <a:cs typeface="Arial" charset="0"/>
                </a:rPr>
                <a:t>Thérapie Comportementale &amp; Cognitive</a:t>
              </a:r>
              <a:r>
                <a:rPr lang="fr-FR" sz="1100" b="1" u="sng" dirty="0">
                  <a:solidFill>
                    <a:srgbClr val="6666FF"/>
                  </a:solidFill>
                  <a:latin typeface="+mj-lt"/>
                  <a:cs typeface="Arial" charset="0"/>
                </a:rPr>
                <a:t> 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Skinner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1000" i="1" dirty="0">
                  <a:solidFill>
                    <a:schemeClr val="hlink"/>
                  </a:solidFill>
                  <a:latin typeface="+mj-lt"/>
                  <a:cs typeface="Arial" charset="0"/>
                </a:rPr>
                <a:t>(</a:t>
              </a:r>
              <a:r>
                <a:rPr lang="fr-FR" sz="1000" i="1" dirty="0">
                  <a:latin typeface="+mj-lt"/>
                  <a:cs typeface="Arial" charset="0"/>
                </a:rPr>
                <a:t>behaviorisme)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Beck </a:t>
              </a:r>
              <a:r>
                <a:rPr lang="fr-FR" sz="700" i="1" dirty="0">
                  <a:latin typeface="+mj-lt"/>
                  <a:cs typeface="Arial" charset="0"/>
                </a:rPr>
                <a:t>(</a:t>
              </a:r>
              <a:r>
                <a:rPr lang="fr-FR" sz="1000" i="1" dirty="0">
                  <a:latin typeface="+mj-lt"/>
                  <a:cs typeface="Arial" charset="0"/>
                </a:rPr>
                <a:t>dépression / anxiété / violence)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Bandura</a:t>
              </a:r>
              <a:r>
                <a:rPr lang="fr-FR" sz="1400" i="1" dirty="0">
                  <a:solidFill>
                    <a:schemeClr val="accent2"/>
                  </a:solidFill>
                  <a:latin typeface="+mj-lt"/>
                  <a:cs typeface="Arial" charset="0"/>
                </a:rPr>
                <a:t> </a:t>
              </a:r>
              <a:r>
                <a:rPr lang="fr-FR" sz="700" i="1" dirty="0">
                  <a:solidFill>
                    <a:schemeClr val="hlink"/>
                  </a:solidFill>
                  <a:latin typeface="+mj-lt"/>
                  <a:cs typeface="Arial" charset="0"/>
                </a:rPr>
                <a:t>(</a:t>
              </a:r>
              <a:r>
                <a:rPr lang="fr-FR" sz="1000" i="1" dirty="0">
                  <a:latin typeface="+mj-lt"/>
                  <a:cs typeface="Arial" charset="0"/>
                </a:rPr>
                <a:t>interaction et enjeux sociaux)</a:t>
              </a:r>
            </a:p>
            <a:p>
              <a:pPr>
                <a:buClr>
                  <a:schemeClr val="accent2"/>
                </a:buClr>
                <a:buFont typeface="Wingdings" pitchFamily="2" charset="2"/>
                <a:buChar char="§"/>
                <a:defRPr/>
              </a:pPr>
              <a:endParaRPr lang="fr-FR" sz="1000" i="1" dirty="0">
                <a:latin typeface="+mj-lt"/>
                <a:cs typeface="Arial" charset="0"/>
              </a:endParaRPr>
            </a:p>
          </p:txBody>
        </p:sp>
        <p:sp>
          <p:nvSpPr>
            <p:cNvPr id="594967" name="Rectangle 20"/>
            <p:cNvSpPr>
              <a:spLocks noChangeArrowheads="1"/>
            </p:cNvSpPr>
            <p:nvPr/>
          </p:nvSpPr>
          <p:spPr bwMode="auto">
            <a:xfrm>
              <a:off x="4757" y="3244"/>
              <a:ext cx="1003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100" b="1" u="sng" dirty="0">
                  <a:latin typeface="+mj-lt"/>
                  <a:cs typeface="Arial" charset="0"/>
                </a:rPr>
                <a:t>Sciences cognitives</a:t>
              </a: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Schiffrin</a:t>
              </a:r>
              <a:endParaRPr lang="fr-FR" b="1" i="1" dirty="0">
                <a:solidFill>
                  <a:srgbClr val="00B0F0"/>
                </a:solidFill>
                <a:latin typeface="+mj-lt"/>
                <a:cs typeface="Arial" charset="0"/>
              </a:endParaRPr>
            </a:p>
            <a:p>
              <a:pPr>
                <a:spcBef>
                  <a:spcPts val="600"/>
                </a:spcBef>
                <a:buClr>
                  <a:schemeClr val="accent5">
                    <a:lumMod val="60000"/>
                    <a:lumOff val="40000"/>
                  </a:schemeClr>
                </a:buClr>
                <a:defRPr/>
              </a:pPr>
              <a:r>
                <a:rPr lang="fr-FR" sz="1400" b="1" i="1" dirty="0" err="1">
                  <a:solidFill>
                    <a:srgbClr val="00B0F0"/>
                  </a:solidFill>
                  <a:latin typeface="+mj-lt"/>
                  <a:cs typeface="Arial" charset="0"/>
                </a:rPr>
                <a:t>Lazarus</a:t>
              </a:r>
              <a:r>
                <a:rPr lang="fr-FR" sz="1400" b="1" i="1" dirty="0">
                  <a:solidFill>
                    <a:srgbClr val="00B0F0"/>
                  </a:solidFill>
                  <a:latin typeface="+mj-lt"/>
                  <a:cs typeface="Arial" charset="0"/>
                </a:rPr>
                <a:t> </a:t>
              </a:r>
              <a:endParaRPr lang="fr-FR" sz="500" b="1" i="1" dirty="0">
                <a:solidFill>
                  <a:srgbClr val="00B0F0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7270750" y="3286126"/>
            <a:ext cx="2928938" cy="1643063"/>
          </a:xfrm>
          <a:prstGeom prst="ellipse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128" name="Text Box 2"/>
          <p:cNvSpPr txBox="1">
            <a:spLocks noChangeArrowheads="1"/>
          </p:cNvSpPr>
          <p:nvPr/>
        </p:nvSpPr>
        <p:spPr bwMode="auto">
          <a:xfrm>
            <a:off x="6953251" y="3500439"/>
            <a:ext cx="367506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>
                <a:latin typeface="Calibri" pitchFamily="34" charset="0"/>
              </a:rPr>
              <a:t>ANC </a:t>
            </a:r>
          </a:p>
          <a:p>
            <a:pPr algn="ctr"/>
            <a:r>
              <a:rPr lang="fr-FR" b="1" dirty="0">
                <a:latin typeface="Calibri" pitchFamily="34" charset="0"/>
              </a:rPr>
              <a:t>L’Approche Neurocognitive </a:t>
            </a:r>
            <a:br>
              <a:rPr lang="fr-FR" b="1" dirty="0">
                <a:latin typeface="Calibri" pitchFamily="34" charset="0"/>
              </a:rPr>
            </a:br>
            <a:r>
              <a:rPr lang="fr-FR" b="1" dirty="0">
                <a:latin typeface="Calibri" pitchFamily="34" charset="0"/>
              </a:rPr>
              <a:t>&amp; Comportementale</a:t>
            </a:r>
            <a:endParaRPr lang="fr-FR" sz="1600" i="1" dirty="0">
              <a:latin typeface="Calibri" pitchFamily="34" charset="0"/>
            </a:endParaRPr>
          </a:p>
          <a:p>
            <a:pPr algn="ctr">
              <a:buClr>
                <a:schemeClr val="accent2"/>
              </a:buClr>
            </a:pPr>
            <a:r>
              <a:rPr lang="fr-FR" sz="1600" i="1" dirty="0">
                <a:solidFill>
                  <a:srgbClr val="FFCC00"/>
                </a:solidFill>
              </a:rPr>
              <a:t>J&amp;F Fradin</a:t>
            </a:r>
            <a:r>
              <a:rPr lang="fr-FR" sz="1600" b="1" i="1" dirty="0">
                <a:solidFill>
                  <a:srgbClr val="FFCC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7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2279651" y="1412875"/>
            <a:ext cx="1439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Arial" pitchFamily="34" charset="0"/>
            </a:endParaRPr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6816725" y="1412875"/>
            <a:ext cx="2376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Arial" pitchFamily="34" charset="0"/>
            </a:endParaRPr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3143251" y="5157788"/>
            <a:ext cx="1152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Arial" pitchFamily="34" charset="0"/>
            </a:endParaRPr>
          </a:p>
        </p:txBody>
      </p:sp>
      <p:sp>
        <p:nvSpPr>
          <p:cNvPr id="6152" name="Rectangle 19"/>
          <p:cNvSpPr>
            <a:spLocks noChangeArrowheads="1"/>
          </p:cNvSpPr>
          <p:nvPr/>
        </p:nvSpPr>
        <p:spPr bwMode="auto">
          <a:xfrm>
            <a:off x="9264651" y="3141663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Arial" pitchFamily="34" charset="0"/>
            </a:endParaRPr>
          </a:p>
        </p:txBody>
      </p:sp>
      <p:sp>
        <p:nvSpPr>
          <p:cNvPr id="6153" name="Rectangle 22"/>
          <p:cNvSpPr>
            <a:spLocks noChangeArrowheads="1"/>
          </p:cNvSpPr>
          <p:nvPr/>
        </p:nvSpPr>
        <p:spPr bwMode="auto">
          <a:xfrm>
            <a:off x="8832850" y="4868864"/>
            <a:ext cx="9350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157281"/>
            <a:ext cx="9746672" cy="50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14"/>
          <p:cNvSpPr txBox="1">
            <a:spLocks noChangeArrowheads="1"/>
          </p:cNvSpPr>
          <p:nvPr/>
        </p:nvSpPr>
        <p:spPr bwMode="auto">
          <a:xfrm>
            <a:off x="997527" y="366159"/>
            <a:ext cx="985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888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3888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ABB00"/>
              </a:buClr>
              <a:buChar char="o"/>
              <a:defRPr sz="16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buNone/>
            </a:pPr>
            <a:r>
              <a:rPr lang="fr-FR" altLang="fr-FR" sz="3200" dirty="0"/>
              <a:t>Les gouvernances impliquées dans nos comportements</a:t>
            </a:r>
            <a:r>
              <a:rPr lang="fr-BE" altLang="fr-FR" sz="3200" dirty="0"/>
              <a:t> </a:t>
            </a:r>
          </a:p>
        </p:txBody>
      </p:sp>
      <p:sp>
        <p:nvSpPr>
          <p:cNvPr id="12" name="Flèche vers la droite 11"/>
          <p:cNvSpPr/>
          <p:nvPr/>
        </p:nvSpPr>
        <p:spPr>
          <a:xfrm>
            <a:off x="5528108" y="5509564"/>
            <a:ext cx="789420" cy="160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adre 17"/>
          <p:cNvSpPr/>
          <p:nvPr/>
        </p:nvSpPr>
        <p:spPr>
          <a:xfrm>
            <a:off x="6633151" y="4433455"/>
            <a:ext cx="3979431" cy="19842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3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279448" y="96065"/>
            <a:ext cx="10280072" cy="876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262626"/>
                </a:solidFill>
                <a:latin typeface="Century Gothic"/>
              </a:rPr>
              <a:t>Définition du stress (selon l’approche neurocognitive et comportementale de J. </a:t>
            </a:r>
            <a:r>
              <a:rPr lang="fr-FR" sz="2800" b="0" strike="noStrike" spc="-1" dirty="0" err="1">
                <a:solidFill>
                  <a:srgbClr val="262626"/>
                </a:solidFill>
                <a:latin typeface="Century Gothic"/>
              </a:rPr>
              <a:t>Fradin</a:t>
            </a:r>
            <a:r>
              <a:rPr lang="fr-FR" sz="2800" b="0" strike="noStrike" spc="-1" dirty="0">
                <a:solidFill>
                  <a:srgbClr val="262626"/>
                </a:solidFill>
                <a:latin typeface="Century Gothic"/>
              </a:rPr>
              <a:t>) </a:t>
            </a:r>
            <a:endParaRPr lang="fr-FR" sz="28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552077" y="1345771"/>
            <a:ext cx="9734814" cy="5187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fr-FR" sz="2400" b="0" strike="noStrike" spc="-1" dirty="0">
                <a:solidFill>
                  <a:srgbClr val="404040"/>
                </a:solidFill>
              </a:rPr>
              <a:t>Le stress, c’est quoi?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404040"/>
                </a:solidFill>
              </a:rPr>
              <a:t>			</a:t>
            </a:r>
            <a:r>
              <a:rPr lang="fr-FR" sz="2400" b="1" strike="noStrike" spc="-1" dirty="0">
                <a:solidFill>
                  <a:srgbClr val="404040"/>
                </a:solidFill>
              </a:rPr>
              <a:t>un signal d’alarme </a:t>
            </a:r>
            <a:r>
              <a:rPr lang="fr-FR" sz="2400" b="0" strike="noStrike" spc="-1" dirty="0">
                <a:solidFill>
                  <a:srgbClr val="404040"/>
                </a:solidFill>
              </a:rPr>
              <a:t>qui nous indique qu’on fait fausse route! 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fr-FR" sz="2400" b="0" strike="noStrike" spc="-1" dirty="0">
                <a:solidFill>
                  <a:srgbClr val="404040"/>
                </a:solidFill>
              </a:rPr>
              <a:t>			une </a:t>
            </a:r>
            <a:r>
              <a:rPr lang="fr-FR" sz="2400" b="1" strike="noStrike" spc="-1" dirty="0">
                <a:solidFill>
                  <a:srgbClr val="404040"/>
                </a:solidFill>
              </a:rPr>
              <a:t>réaction physiologique </a:t>
            </a:r>
            <a:r>
              <a:rPr lang="fr-FR" sz="2400" b="0" strike="noStrike" spc="-1" dirty="0">
                <a:solidFill>
                  <a:srgbClr val="404040"/>
                </a:solidFill>
              </a:rPr>
              <a:t>qui nous amène à changer notre comportement ou nos pensées pour faire face à un danger… 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fr-FR" sz="2400" spc="-1" dirty="0">
                <a:solidFill>
                  <a:srgbClr val="404040"/>
                </a:solidFill>
              </a:rPr>
              <a:t>			une </a:t>
            </a:r>
            <a:r>
              <a:rPr lang="fr-FR" sz="2400" b="1" spc="-1" dirty="0">
                <a:solidFill>
                  <a:srgbClr val="404040"/>
                </a:solidFill>
              </a:rPr>
              <a:t>équation</a:t>
            </a:r>
            <a:r>
              <a:rPr lang="fr-FR" sz="2400" spc="-1" dirty="0">
                <a:solidFill>
                  <a:srgbClr val="404040"/>
                </a:solidFill>
              </a:rPr>
              <a:t> 	situation stressante x </a:t>
            </a:r>
            <a:r>
              <a:rPr lang="fr-FR" sz="2400" spc="-1" dirty="0" err="1">
                <a:solidFill>
                  <a:srgbClr val="404040"/>
                </a:solidFill>
              </a:rPr>
              <a:t>stressabilité</a:t>
            </a:r>
            <a:r>
              <a:rPr lang="fr-FR" sz="2400" spc="-1" dirty="0">
                <a:solidFill>
                  <a:srgbClr val="404040"/>
                </a:solidFill>
              </a:rPr>
              <a:t> 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fr-FR" sz="2400" spc="-1" dirty="0">
                <a:solidFill>
                  <a:srgbClr val="404040"/>
                </a:solidFill>
              </a:rPr>
              <a:t>(on peut donc enlever un des 2 facteurs = O!)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fr-FR" sz="2400" spc="-1" dirty="0">
                <a:solidFill>
                  <a:srgbClr val="404040"/>
                </a:solidFill>
              </a:rPr>
              <a:t>Dans</a:t>
            </a:r>
            <a:r>
              <a:rPr lang="fr-FR" sz="2400" b="0" strike="noStrike" spc="-1" dirty="0">
                <a:solidFill>
                  <a:srgbClr val="404040"/>
                </a:solidFill>
              </a:rPr>
              <a:t> 93 à 95 % des fois, notre stress est COGNITIF et provient du film qu’on se fait dans notre </a:t>
            </a:r>
            <a:r>
              <a:rPr lang="fr-FR" sz="2400" b="0" strike="noStrike" spc="-1" dirty="0" err="1">
                <a:solidFill>
                  <a:srgbClr val="404040"/>
                </a:solidFill>
              </a:rPr>
              <a:t>t</a:t>
            </a:r>
            <a:r>
              <a:rPr lang="nl-BE" sz="2400" b="0" strike="noStrike" spc="-1" dirty="0">
                <a:solidFill>
                  <a:srgbClr val="404040"/>
                </a:solidFill>
              </a:rPr>
              <a:t>ête</a:t>
            </a:r>
            <a:endParaRPr lang="nl-BE" sz="2400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r>
              <a:rPr lang="nl-BE" sz="2400" b="0" strike="noStrike" spc="-1" dirty="0">
                <a:solidFill>
                  <a:srgbClr val="C00000"/>
                </a:solidFill>
              </a:rPr>
              <a:t>On a donc un POUVOIR dessus ! On peut changer notre état d’esprit (mindset) et aider l’autre à adopter un autre point de vue</a:t>
            </a:r>
            <a:r>
              <a:rPr lang="is-IS" sz="2400" b="0" strike="noStrike" spc="-1" dirty="0">
                <a:solidFill>
                  <a:srgbClr val="C00000"/>
                </a:solidFill>
              </a:rPr>
              <a:t>…</a:t>
            </a:r>
            <a:endParaRPr lang="fr-FR" sz="2400" b="0" strike="noStrike" spc="-1" dirty="0">
              <a:solidFill>
                <a:srgbClr val="C00000"/>
              </a:solidFill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 dirty="0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575247" y="2113452"/>
            <a:ext cx="72036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D2D0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4"/>
          <p:cNvSpPr/>
          <p:nvPr/>
        </p:nvSpPr>
        <p:spPr>
          <a:xfrm>
            <a:off x="575247" y="2566934"/>
            <a:ext cx="72036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D2D0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3"/>
          <p:cNvSpPr/>
          <p:nvPr/>
        </p:nvSpPr>
        <p:spPr>
          <a:xfrm>
            <a:off x="575247" y="3428857"/>
            <a:ext cx="720360" cy="1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9D2D0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adre 1"/>
          <p:cNvSpPr/>
          <p:nvPr/>
        </p:nvSpPr>
        <p:spPr>
          <a:xfrm>
            <a:off x="3702506" y="3130657"/>
            <a:ext cx="5029055" cy="5963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18" y="714610"/>
            <a:ext cx="1776491" cy="2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2127</Words>
  <Application>Microsoft Office PowerPoint</Application>
  <PresentationFormat>Grand écran</PresentationFormat>
  <Paragraphs>222</Paragraphs>
  <Slides>24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MS PGothic</vt:lpstr>
      <vt:lpstr>MS PGothic</vt:lpstr>
      <vt:lpstr>Arial</vt:lpstr>
      <vt:lpstr>AvantGarde Bk BT</vt:lpstr>
      <vt:lpstr>Calibri</vt:lpstr>
      <vt:lpstr>Century Gothic</vt:lpstr>
      <vt:lpstr>Times New Roman</vt:lpstr>
      <vt:lpstr>Trebuchet MS</vt:lpstr>
      <vt:lpstr>Wingdings</vt:lpstr>
      <vt:lpstr>Wingdings 3</vt:lpstr>
      <vt:lpstr>ヒラギノ角ゴ Pro W3</vt:lpstr>
      <vt:lpstr>Facette</vt:lpstr>
      <vt:lpstr>Le mal-être étudiant:  Constater &gt; comprendre &gt; agir</vt:lpstr>
      <vt:lpstr>Présentation: Qui suis-je?</vt:lpstr>
      <vt:lpstr>Présentation PowerPoint</vt:lpstr>
      <vt:lpstr>Présentation du public: qui êtes-vous (sur base de l’enquête du Pôle Louvain)</vt:lpstr>
      <vt:lpstr>Le mal-être étudiant…</vt:lpstr>
      <vt:lpstr>De quoi allons-nous parler? </vt:lpstr>
      <vt:lpstr>Présentation PowerPoint</vt:lpstr>
      <vt:lpstr>Présentation PowerPoint</vt:lpstr>
      <vt:lpstr>Présentation PowerPoint</vt:lpstr>
      <vt:lpstr>Les 3 formes de stress  </vt:lpstr>
      <vt:lpstr>Présentation PowerPoint</vt:lpstr>
      <vt:lpstr>Parallèle avec nos situations et l’enquête</vt:lpstr>
      <vt:lpstr>Comment gérer le stress de l’autre</vt:lpstr>
      <vt:lpstr>Une fois qu’on a pu aider l’autre à gérer son stress…</vt:lpstr>
      <vt:lpstr>Une fois qu’on a pu aider l’autre à gérer son stress…</vt:lpstr>
      <vt:lpstr>Présentation PowerPoint</vt:lpstr>
      <vt:lpstr>Prendre soin de soi et de son propre état</vt:lpstr>
      <vt:lpstr>Présentation PowerPoint</vt:lpstr>
      <vt:lpstr>Présentation PowerPoint</vt:lpstr>
      <vt:lpstr>Et pour finir, je mets mes limites et pose le cadre</vt:lpstr>
      <vt:lpstr>Quelques pistes pour poser des limites </vt:lpstr>
      <vt:lpstr> J’apprends à dire non…</vt:lpstr>
      <vt:lpstr> MERCI de votre attention          Avez-vous des questions?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mal-être étudiant:  Constater &gt; comprendre &gt; agir</dc:title>
  <dc:creator>Utilisateur de Microsoft Office</dc:creator>
  <cp:lastModifiedBy>Marie-Pierre Contino</cp:lastModifiedBy>
  <cp:revision>44</cp:revision>
  <dcterms:created xsi:type="dcterms:W3CDTF">2023-11-13T11:04:32Z</dcterms:created>
  <dcterms:modified xsi:type="dcterms:W3CDTF">2023-11-21T10:10:46Z</dcterms:modified>
</cp:coreProperties>
</file>