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7" r:id="rId1"/>
  </p:sldMasterIdLst>
  <p:notesMasterIdLst>
    <p:notesMasterId r:id="rId23"/>
  </p:notesMasterIdLst>
  <p:handoutMasterIdLst>
    <p:handoutMasterId r:id="rId24"/>
  </p:handoutMasterIdLst>
  <p:sldIdLst>
    <p:sldId id="675" r:id="rId2"/>
    <p:sldId id="519" r:id="rId3"/>
    <p:sldId id="585" r:id="rId4"/>
    <p:sldId id="677" r:id="rId5"/>
    <p:sldId id="676" r:id="rId6"/>
    <p:sldId id="678" r:id="rId7"/>
    <p:sldId id="680" r:id="rId8"/>
    <p:sldId id="681" r:id="rId9"/>
    <p:sldId id="682" r:id="rId10"/>
    <p:sldId id="679" r:id="rId11"/>
    <p:sldId id="686" r:id="rId12"/>
    <p:sldId id="683" r:id="rId13"/>
    <p:sldId id="684" r:id="rId14"/>
    <p:sldId id="685" r:id="rId15"/>
    <p:sldId id="687" r:id="rId16"/>
    <p:sldId id="688" r:id="rId17"/>
    <p:sldId id="689" r:id="rId18"/>
    <p:sldId id="690" r:id="rId19"/>
    <p:sldId id="691" r:id="rId20"/>
    <p:sldId id="637" r:id="rId21"/>
    <p:sldId id="654" r:id="rId22"/>
  </p:sldIdLst>
  <p:sldSz cx="9144000" cy="6858000" type="screen4x3"/>
  <p:notesSz cx="67945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E7EC"/>
    <a:srgbClr val="388600"/>
    <a:srgbClr val="3B0000"/>
    <a:srgbClr val="ED0000"/>
    <a:srgbClr val="61953D"/>
    <a:srgbClr val="EEF6F8"/>
    <a:srgbClr val="0062AC"/>
    <a:srgbClr val="ECDFF5"/>
    <a:srgbClr val="FFF3FC"/>
    <a:srgbClr val="EFF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7" autoAdjust="0"/>
    <p:restoredTop sz="62222" autoAdjust="0"/>
  </p:normalViewPr>
  <p:slideViewPr>
    <p:cSldViewPr snapToGrid="0">
      <p:cViewPr varScale="1">
        <p:scale>
          <a:sx n="51" d="100"/>
          <a:sy n="51" d="100"/>
        </p:scale>
        <p:origin x="2112" y="4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1" y="1"/>
            <a:ext cx="2944759" cy="495221"/>
          </a:xfrm>
          <a:prstGeom prst="rect">
            <a:avLst/>
          </a:prstGeom>
          <a:noFill/>
          <a:ln w="9525">
            <a:noFill/>
            <a:miter lim="800000"/>
            <a:headEnd/>
            <a:tailEnd/>
          </a:ln>
          <a:effectLst/>
        </p:spPr>
        <p:txBody>
          <a:bodyPr vert="horz" wrap="square" lIns="91184" tIns="45592" rIns="91184" bIns="45592" numCol="1" anchor="t" anchorCtr="0" compatLnSpc="1">
            <a:prstTxWarp prst="textNoShape">
              <a:avLst/>
            </a:prstTxWarp>
          </a:bodyPr>
          <a:lstStyle>
            <a:lvl1pPr>
              <a:defRPr sz="1200"/>
            </a:lvl1pPr>
          </a:lstStyle>
          <a:p>
            <a:pPr>
              <a:defRPr/>
            </a:pPr>
            <a:endParaRPr lang="fr-FR"/>
          </a:p>
        </p:txBody>
      </p:sp>
      <p:sp>
        <p:nvSpPr>
          <p:cNvPr id="88067" name="Rectangle 3"/>
          <p:cNvSpPr>
            <a:spLocks noGrp="1" noChangeArrowheads="1"/>
          </p:cNvSpPr>
          <p:nvPr>
            <p:ph type="dt" sz="quarter" idx="1"/>
          </p:nvPr>
        </p:nvSpPr>
        <p:spPr bwMode="auto">
          <a:xfrm>
            <a:off x="3848158" y="1"/>
            <a:ext cx="2944759" cy="495221"/>
          </a:xfrm>
          <a:prstGeom prst="rect">
            <a:avLst/>
          </a:prstGeom>
          <a:noFill/>
          <a:ln w="9525">
            <a:noFill/>
            <a:miter lim="800000"/>
            <a:headEnd/>
            <a:tailEnd/>
          </a:ln>
          <a:effectLst/>
        </p:spPr>
        <p:txBody>
          <a:bodyPr vert="horz" wrap="square" lIns="91184" tIns="45592" rIns="91184" bIns="45592" numCol="1" anchor="t" anchorCtr="0" compatLnSpc="1">
            <a:prstTxWarp prst="textNoShape">
              <a:avLst/>
            </a:prstTxWarp>
          </a:bodyPr>
          <a:lstStyle>
            <a:lvl1pPr algn="r">
              <a:defRPr sz="1200"/>
            </a:lvl1pPr>
          </a:lstStyle>
          <a:p>
            <a:pPr>
              <a:defRPr/>
            </a:pPr>
            <a:fld id="{DF32EF9C-AFD3-41B2-8342-B172F5B0D15B}" type="datetimeFigureOut">
              <a:rPr lang="fr-FR"/>
              <a:pPr>
                <a:defRPr/>
              </a:pPr>
              <a:t>10/04/2025</a:t>
            </a:fld>
            <a:endParaRPr lang="fr-FR"/>
          </a:p>
        </p:txBody>
      </p:sp>
      <p:sp>
        <p:nvSpPr>
          <p:cNvPr id="88068" name="Rectangle 4"/>
          <p:cNvSpPr>
            <a:spLocks noGrp="1" noChangeArrowheads="1"/>
          </p:cNvSpPr>
          <p:nvPr>
            <p:ph type="ftr" sz="quarter" idx="2"/>
          </p:nvPr>
        </p:nvSpPr>
        <p:spPr bwMode="auto">
          <a:xfrm>
            <a:off x="1" y="9409198"/>
            <a:ext cx="2944759" cy="495220"/>
          </a:xfrm>
          <a:prstGeom prst="rect">
            <a:avLst/>
          </a:prstGeom>
          <a:noFill/>
          <a:ln w="9525">
            <a:noFill/>
            <a:miter lim="800000"/>
            <a:headEnd/>
            <a:tailEnd/>
          </a:ln>
          <a:effectLst/>
        </p:spPr>
        <p:txBody>
          <a:bodyPr vert="horz" wrap="square" lIns="91184" tIns="45592" rIns="91184" bIns="45592" numCol="1" anchor="b" anchorCtr="0" compatLnSpc="1">
            <a:prstTxWarp prst="textNoShape">
              <a:avLst/>
            </a:prstTxWarp>
          </a:bodyPr>
          <a:lstStyle>
            <a:lvl1pPr>
              <a:defRPr sz="1200"/>
            </a:lvl1pPr>
          </a:lstStyle>
          <a:p>
            <a:pPr>
              <a:defRPr/>
            </a:pPr>
            <a:endParaRPr lang="fr-FR"/>
          </a:p>
        </p:txBody>
      </p:sp>
      <p:sp>
        <p:nvSpPr>
          <p:cNvPr id="88069" name="Rectangle 5"/>
          <p:cNvSpPr>
            <a:spLocks noGrp="1" noChangeArrowheads="1"/>
          </p:cNvSpPr>
          <p:nvPr>
            <p:ph type="sldNum" sz="quarter" idx="3"/>
          </p:nvPr>
        </p:nvSpPr>
        <p:spPr bwMode="auto">
          <a:xfrm>
            <a:off x="3848158" y="9409198"/>
            <a:ext cx="2944759" cy="495220"/>
          </a:xfrm>
          <a:prstGeom prst="rect">
            <a:avLst/>
          </a:prstGeom>
          <a:noFill/>
          <a:ln w="9525">
            <a:noFill/>
            <a:miter lim="800000"/>
            <a:headEnd/>
            <a:tailEnd/>
          </a:ln>
          <a:effectLst/>
        </p:spPr>
        <p:txBody>
          <a:bodyPr vert="horz" wrap="square" lIns="91184" tIns="45592" rIns="91184" bIns="45592" numCol="1" anchor="b" anchorCtr="0" compatLnSpc="1">
            <a:prstTxWarp prst="textNoShape">
              <a:avLst/>
            </a:prstTxWarp>
          </a:bodyPr>
          <a:lstStyle>
            <a:lvl1pPr algn="r">
              <a:defRPr sz="1200"/>
            </a:lvl1pPr>
          </a:lstStyle>
          <a:p>
            <a:pPr>
              <a:defRPr/>
            </a:pPr>
            <a:fld id="{B63B16DF-4829-4287-B1D9-20F4D1C54605}" type="slidenum">
              <a:rPr lang="fr-FR"/>
              <a:pPr>
                <a:defRPr/>
              </a:pPr>
              <a:t>‹N°›</a:t>
            </a:fld>
            <a:endParaRPr lang="fr-FR"/>
          </a:p>
        </p:txBody>
      </p:sp>
    </p:spTree>
    <p:extLst>
      <p:ext uri="{BB962C8B-B14F-4D97-AF65-F5344CB8AC3E}">
        <p14:creationId xmlns:p14="http://schemas.microsoft.com/office/powerpoint/2010/main" val="28862257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4759" cy="495221"/>
          </a:xfrm>
          <a:prstGeom prst="rect">
            <a:avLst/>
          </a:prstGeom>
        </p:spPr>
        <p:txBody>
          <a:bodyPr vert="horz" lIns="91184" tIns="45592" rIns="91184" bIns="45592" rtlCol="0"/>
          <a:lstStyle>
            <a:lvl1pPr algn="l" fontAlgn="auto">
              <a:spcBef>
                <a:spcPts val="0"/>
              </a:spcBef>
              <a:spcAft>
                <a:spcPts val="0"/>
              </a:spcAft>
              <a:defRPr sz="1200">
                <a:latin typeface="+mn-lt"/>
                <a:cs typeface="+mn-cs"/>
              </a:defRPr>
            </a:lvl1pPr>
          </a:lstStyle>
          <a:p>
            <a:pPr>
              <a:defRPr/>
            </a:pPr>
            <a:endParaRPr lang="fr-BE"/>
          </a:p>
        </p:txBody>
      </p:sp>
      <p:sp>
        <p:nvSpPr>
          <p:cNvPr id="3" name="Espace réservé de la date 2"/>
          <p:cNvSpPr>
            <a:spLocks noGrp="1"/>
          </p:cNvSpPr>
          <p:nvPr>
            <p:ph type="dt" idx="1"/>
          </p:nvPr>
        </p:nvSpPr>
        <p:spPr>
          <a:xfrm>
            <a:off x="3848158" y="1"/>
            <a:ext cx="2944759" cy="495221"/>
          </a:xfrm>
          <a:prstGeom prst="rect">
            <a:avLst/>
          </a:prstGeom>
        </p:spPr>
        <p:txBody>
          <a:bodyPr vert="horz" lIns="91184" tIns="45592" rIns="91184" bIns="45592" rtlCol="0"/>
          <a:lstStyle>
            <a:lvl1pPr algn="r" fontAlgn="auto">
              <a:spcBef>
                <a:spcPts val="0"/>
              </a:spcBef>
              <a:spcAft>
                <a:spcPts val="0"/>
              </a:spcAft>
              <a:defRPr sz="1200">
                <a:latin typeface="+mn-lt"/>
                <a:cs typeface="+mn-cs"/>
              </a:defRPr>
            </a:lvl1pPr>
          </a:lstStyle>
          <a:p>
            <a:pPr>
              <a:defRPr/>
            </a:pPr>
            <a:fld id="{C934744C-6BAA-4D82-BB45-3AD18F23F9A0}" type="datetimeFigureOut">
              <a:rPr lang="fr-BE"/>
              <a:pPr>
                <a:defRPr/>
              </a:pPr>
              <a:t>10-04-25</a:t>
            </a:fld>
            <a:endParaRPr lang="fr-BE"/>
          </a:p>
        </p:txBody>
      </p:sp>
      <p:sp>
        <p:nvSpPr>
          <p:cNvPr id="4" name="Espace réservé de l'image des diapositives 3"/>
          <p:cNvSpPr>
            <a:spLocks noGrp="1" noRot="1" noChangeAspect="1"/>
          </p:cNvSpPr>
          <p:nvPr>
            <p:ph type="sldImg" idx="2"/>
          </p:nvPr>
        </p:nvSpPr>
        <p:spPr>
          <a:xfrm>
            <a:off x="922338" y="742950"/>
            <a:ext cx="4953000" cy="3714750"/>
          </a:xfrm>
          <a:prstGeom prst="rect">
            <a:avLst/>
          </a:prstGeom>
          <a:noFill/>
          <a:ln w="12700">
            <a:solidFill>
              <a:prstClr val="black"/>
            </a:solidFill>
          </a:ln>
        </p:spPr>
        <p:txBody>
          <a:bodyPr vert="horz" lIns="91184" tIns="45592" rIns="91184" bIns="45592" rtlCol="0" anchor="ctr"/>
          <a:lstStyle/>
          <a:p>
            <a:pPr lvl="0"/>
            <a:endParaRPr lang="fr-BE" noProof="0"/>
          </a:p>
        </p:txBody>
      </p:sp>
      <p:sp>
        <p:nvSpPr>
          <p:cNvPr id="5" name="Espace réservé des commentaires 4"/>
          <p:cNvSpPr>
            <a:spLocks noGrp="1"/>
          </p:cNvSpPr>
          <p:nvPr>
            <p:ph type="body" sz="quarter" idx="3"/>
          </p:nvPr>
        </p:nvSpPr>
        <p:spPr>
          <a:xfrm>
            <a:off x="679926" y="4705389"/>
            <a:ext cx="5434648" cy="4456989"/>
          </a:xfrm>
          <a:prstGeom prst="rect">
            <a:avLst/>
          </a:prstGeom>
        </p:spPr>
        <p:txBody>
          <a:bodyPr vert="horz" lIns="91184" tIns="45592" rIns="91184" bIns="45592"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fr-BE" noProof="0"/>
          </a:p>
        </p:txBody>
      </p:sp>
      <p:sp>
        <p:nvSpPr>
          <p:cNvPr id="6" name="Espace réservé du pied de page 5"/>
          <p:cNvSpPr>
            <a:spLocks noGrp="1"/>
          </p:cNvSpPr>
          <p:nvPr>
            <p:ph type="ftr" sz="quarter" idx="4"/>
          </p:nvPr>
        </p:nvSpPr>
        <p:spPr>
          <a:xfrm>
            <a:off x="1" y="9409198"/>
            <a:ext cx="2944759" cy="495220"/>
          </a:xfrm>
          <a:prstGeom prst="rect">
            <a:avLst/>
          </a:prstGeom>
        </p:spPr>
        <p:txBody>
          <a:bodyPr vert="horz" lIns="91184" tIns="45592" rIns="91184" bIns="45592" rtlCol="0" anchor="b"/>
          <a:lstStyle>
            <a:lvl1pPr algn="l" fontAlgn="auto">
              <a:spcBef>
                <a:spcPts val="0"/>
              </a:spcBef>
              <a:spcAft>
                <a:spcPts val="0"/>
              </a:spcAft>
              <a:defRPr sz="1200">
                <a:latin typeface="+mn-lt"/>
                <a:cs typeface="+mn-cs"/>
              </a:defRPr>
            </a:lvl1pPr>
          </a:lstStyle>
          <a:p>
            <a:pPr>
              <a:defRPr/>
            </a:pPr>
            <a:endParaRPr lang="fr-BE"/>
          </a:p>
        </p:txBody>
      </p:sp>
      <p:sp>
        <p:nvSpPr>
          <p:cNvPr id="7" name="Espace réservé du numéro de diapositive 6"/>
          <p:cNvSpPr>
            <a:spLocks noGrp="1"/>
          </p:cNvSpPr>
          <p:nvPr>
            <p:ph type="sldNum" sz="quarter" idx="5"/>
          </p:nvPr>
        </p:nvSpPr>
        <p:spPr>
          <a:xfrm>
            <a:off x="3848158" y="9409198"/>
            <a:ext cx="2944759" cy="495220"/>
          </a:xfrm>
          <a:prstGeom prst="rect">
            <a:avLst/>
          </a:prstGeom>
        </p:spPr>
        <p:txBody>
          <a:bodyPr vert="horz" lIns="91184" tIns="45592" rIns="91184" bIns="45592" rtlCol="0" anchor="b"/>
          <a:lstStyle>
            <a:lvl1pPr algn="r" fontAlgn="auto">
              <a:spcBef>
                <a:spcPts val="0"/>
              </a:spcBef>
              <a:spcAft>
                <a:spcPts val="0"/>
              </a:spcAft>
              <a:defRPr sz="1200">
                <a:latin typeface="+mn-lt"/>
                <a:cs typeface="+mn-cs"/>
              </a:defRPr>
            </a:lvl1pPr>
          </a:lstStyle>
          <a:p>
            <a:pPr>
              <a:defRPr/>
            </a:pPr>
            <a:fld id="{82EF1114-30D2-42FA-94C6-77D9C5466FB0}" type="slidenum">
              <a:rPr lang="fr-BE"/>
              <a:pPr>
                <a:defRPr/>
              </a:pPr>
              <a:t>‹N°›</a:t>
            </a:fld>
            <a:endParaRPr lang="fr-BE"/>
          </a:p>
        </p:txBody>
      </p:sp>
    </p:spTree>
    <p:extLst>
      <p:ext uri="{BB962C8B-B14F-4D97-AF65-F5344CB8AC3E}">
        <p14:creationId xmlns:p14="http://schemas.microsoft.com/office/powerpoint/2010/main" val="1081372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pPr>
              <a:defRPr/>
            </a:pPr>
            <a:fld id="{82EF1114-30D2-42FA-94C6-77D9C5466FB0}" type="slidenum">
              <a:rPr lang="fr-BE" smtClean="0"/>
              <a:pPr>
                <a:defRPr/>
              </a:pPr>
              <a:t>1</a:t>
            </a:fld>
            <a:endParaRPr lang="fr-BE"/>
          </a:p>
        </p:txBody>
      </p:sp>
    </p:spTree>
    <p:extLst>
      <p:ext uri="{BB962C8B-B14F-4D97-AF65-F5344CB8AC3E}">
        <p14:creationId xmlns:p14="http://schemas.microsoft.com/office/powerpoint/2010/main" val="806179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DBFF73-BC6D-648B-6EAC-E21061786CA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53CF563-C5D0-1C1F-6BE4-AC2CCCB2AF2C}"/>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D49A377-ABFA-E496-8817-8B1A7646AB90}"/>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47A27DAB-EBB1-DB5B-598B-1E812532A0BB}"/>
              </a:ext>
            </a:extLst>
          </p:cNvPr>
          <p:cNvSpPr>
            <a:spLocks noGrp="1"/>
          </p:cNvSpPr>
          <p:nvPr>
            <p:ph type="sldNum" sz="quarter" idx="5"/>
          </p:nvPr>
        </p:nvSpPr>
        <p:spPr/>
        <p:txBody>
          <a:bodyPr/>
          <a:lstStyle/>
          <a:p>
            <a:pPr>
              <a:defRPr/>
            </a:pPr>
            <a:fld id="{82EF1114-30D2-42FA-94C6-77D9C5466FB0}" type="slidenum">
              <a:rPr lang="fr-BE" smtClean="0"/>
              <a:pPr>
                <a:defRPr/>
              </a:pPr>
              <a:t>10</a:t>
            </a:fld>
            <a:endParaRPr lang="fr-BE"/>
          </a:p>
        </p:txBody>
      </p:sp>
    </p:spTree>
    <p:extLst>
      <p:ext uri="{BB962C8B-B14F-4D97-AF65-F5344CB8AC3E}">
        <p14:creationId xmlns:p14="http://schemas.microsoft.com/office/powerpoint/2010/main" val="2691297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A656A-B9CD-9F75-1C48-D1758A268EC0}"/>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781F184-2CE4-DEEE-4256-BEF70EC35D1F}"/>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42C977E4-CD07-4BA8-B55F-CE9856D6FDB5}"/>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471DC3AB-A4EB-AD0F-6D23-B47043DA4365}"/>
              </a:ext>
            </a:extLst>
          </p:cNvPr>
          <p:cNvSpPr>
            <a:spLocks noGrp="1"/>
          </p:cNvSpPr>
          <p:nvPr>
            <p:ph type="sldNum" sz="quarter" idx="5"/>
          </p:nvPr>
        </p:nvSpPr>
        <p:spPr/>
        <p:txBody>
          <a:bodyPr/>
          <a:lstStyle/>
          <a:p>
            <a:pPr>
              <a:defRPr/>
            </a:pPr>
            <a:fld id="{82EF1114-30D2-42FA-94C6-77D9C5466FB0}" type="slidenum">
              <a:rPr lang="fr-BE" smtClean="0"/>
              <a:pPr>
                <a:defRPr/>
              </a:pPr>
              <a:t>11</a:t>
            </a:fld>
            <a:endParaRPr lang="fr-BE"/>
          </a:p>
        </p:txBody>
      </p:sp>
    </p:spTree>
    <p:extLst>
      <p:ext uri="{BB962C8B-B14F-4D97-AF65-F5344CB8AC3E}">
        <p14:creationId xmlns:p14="http://schemas.microsoft.com/office/powerpoint/2010/main" val="4158114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8878A-6752-1B72-DCDF-2740B95F43B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C920B9BD-F0BA-89A2-95C3-D8D05EC6AFEC}"/>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D6D330E-C015-E00C-FAC6-095CFE0AE112}"/>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E4BB5B79-BC0D-4998-4A2E-F59AA2AEE072}"/>
              </a:ext>
            </a:extLst>
          </p:cNvPr>
          <p:cNvSpPr>
            <a:spLocks noGrp="1"/>
          </p:cNvSpPr>
          <p:nvPr>
            <p:ph type="sldNum" sz="quarter" idx="5"/>
          </p:nvPr>
        </p:nvSpPr>
        <p:spPr/>
        <p:txBody>
          <a:bodyPr/>
          <a:lstStyle/>
          <a:p>
            <a:pPr>
              <a:defRPr/>
            </a:pPr>
            <a:fld id="{82EF1114-30D2-42FA-94C6-77D9C5466FB0}" type="slidenum">
              <a:rPr lang="fr-BE" smtClean="0"/>
              <a:pPr>
                <a:defRPr/>
              </a:pPr>
              <a:t>12</a:t>
            </a:fld>
            <a:endParaRPr lang="fr-BE"/>
          </a:p>
        </p:txBody>
      </p:sp>
    </p:spTree>
    <p:extLst>
      <p:ext uri="{BB962C8B-B14F-4D97-AF65-F5344CB8AC3E}">
        <p14:creationId xmlns:p14="http://schemas.microsoft.com/office/powerpoint/2010/main" val="38534771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6380D-181B-88DB-CBA8-536322DFF18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C1F126B1-4B7E-94F3-CAA6-408371A6BEC0}"/>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F7D310D3-E3E7-1453-A2F2-171FC866E70D}"/>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5495CB54-0294-C30D-42D7-CB13E16DFCE0}"/>
              </a:ext>
            </a:extLst>
          </p:cNvPr>
          <p:cNvSpPr>
            <a:spLocks noGrp="1"/>
          </p:cNvSpPr>
          <p:nvPr>
            <p:ph type="sldNum" sz="quarter" idx="5"/>
          </p:nvPr>
        </p:nvSpPr>
        <p:spPr/>
        <p:txBody>
          <a:bodyPr/>
          <a:lstStyle/>
          <a:p>
            <a:pPr>
              <a:defRPr/>
            </a:pPr>
            <a:fld id="{82EF1114-30D2-42FA-94C6-77D9C5466FB0}" type="slidenum">
              <a:rPr lang="fr-BE" smtClean="0"/>
              <a:pPr>
                <a:defRPr/>
              </a:pPr>
              <a:t>13</a:t>
            </a:fld>
            <a:endParaRPr lang="fr-BE"/>
          </a:p>
        </p:txBody>
      </p:sp>
    </p:spTree>
    <p:extLst>
      <p:ext uri="{BB962C8B-B14F-4D97-AF65-F5344CB8AC3E}">
        <p14:creationId xmlns:p14="http://schemas.microsoft.com/office/powerpoint/2010/main" val="216892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BEB06-58C0-AC4A-8841-B46E2B1E33FD}"/>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A518BB0-D225-84EF-7A12-EDA29C15116A}"/>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96554AC2-8C75-1A21-71F5-33EE96755CB3}"/>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88426291-3F58-2F05-2636-10519A5C9198}"/>
              </a:ext>
            </a:extLst>
          </p:cNvPr>
          <p:cNvSpPr>
            <a:spLocks noGrp="1"/>
          </p:cNvSpPr>
          <p:nvPr>
            <p:ph type="sldNum" sz="quarter" idx="5"/>
          </p:nvPr>
        </p:nvSpPr>
        <p:spPr/>
        <p:txBody>
          <a:bodyPr/>
          <a:lstStyle/>
          <a:p>
            <a:pPr>
              <a:defRPr/>
            </a:pPr>
            <a:fld id="{82EF1114-30D2-42FA-94C6-77D9C5466FB0}" type="slidenum">
              <a:rPr lang="fr-BE" smtClean="0"/>
              <a:pPr>
                <a:defRPr/>
              </a:pPr>
              <a:t>14</a:t>
            </a:fld>
            <a:endParaRPr lang="fr-BE"/>
          </a:p>
        </p:txBody>
      </p:sp>
    </p:spTree>
    <p:extLst>
      <p:ext uri="{BB962C8B-B14F-4D97-AF65-F5344CB8AC3E}">
        <p14:creationId xmlns:p14="http://schemas.microsoft.com/office/powerpoint/2010/main" val="18892893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114484-C505-97E1-288B-890872295A9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EAB0DFF4-FAE4-7E5A-279B-570877A8E71C}"/>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CA1BE302-B4E2-6DFE-7A05-318F86DE1539}"/>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BC876A36-032F-C694-5D83-A799099E04DE}"/>
              </a:ext>
            </a:extLst>
          </p:cNvPr>
          <p:cNvSpPr>
            <a:spLocks noGrp="1"/>
          </p:cNvSpPr>
          <p:nvPr>
            <p:ph type="sldNum" sz="quarter" idx="5"/>
          </p:nvPr>
        </p:nvSpPr>
        <p:spPr/>
        <p:txBody>
          <a:bodyPr/>
          <a:lstStyle/>
          <a:p>
            <a:pPr>
              <a:defRPr/>
            </a:pPr>
            <a:fld id="{82EF1114-30D2-42FA-94C6-77D9C5466FB0}" type="slidenum">
              <a:rPr lang="fr-BE" smtClean="0"/>
              <a:pPr>
                <a:defRPr/>
              </a:pPr>
              <a:t>15</a:t>
            </a:fld>
            <a:endParaRPr lang="fr-BE"/>
          </a:p>
        </p:txBody>
      </p:sp>
    </p:spTree>
    <p:extLst>
      <p:ext uri="{BB962C8B-B14F-4D97-AF65-F5344CB8AC3E}">
        <p14:creationId xmlns:p14="http://schemas.microsoft.com/office/powerpoint/2010/main" val="3145562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03696C-492C-29CC-3BEF-73B29DB5244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63D1CA0-0C45-FDDD-4102-D6B182658A77}"/>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13371204-E464-A157-3208-69889277C5D8}"/>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1BE9F1CA-F9EB-BFCC-5934-232FF61AD4BA}"/>
              </a:ext>
            </a:extLst>
          </p:cNvPr>
          <p:cNvSpPr>
            <a:spLocks noGrp="1"/>
          </p:cNvSpPr>
          <p:nvPr>
            <p:ph type="sldNum" sz="quarter" idx="5"/>
          </p:nvPr>
        </p:nvSpPr>
        <p:spPr/>
        <p:txBody>
          <a:bodyPr/>
          <a:lstStyle/>
          <a:p>
            <a:pPr>
              <a:defRPr/>
            </a:pPr>
            <a:fld id="{82EF1114-30D2-42FA-94C6-77D9C5466FB0}" type="slidenum">
              <a:rPr lang="fr-BE" smtClean="0"/>
              <a:pPr>
                <a:defRPr/>
              </a:pPr>
              <a:t>16</a:t>
            </a:fld>
            <a:endParaRPr lang="fr-BE"/>
          </a:p>
        </p:txBody>
      </p:sp>
    </p:spTree>
    <p:extLst>
      <p:ext uri="{BB962C8B-B14F-4D97-AF65-F5344CB8AC3E}">
        <p14:creationId xmlns:p14="http://schemas.microsoft.com/office/powerpoint/2010/main" val="3915904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71DC1B-57C3-ACCB-3022-F9DDDC9076B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F1E6D58F-DF5A-4916-4B99-57B195A2674E}"/>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D2404C7-B77D-2029-960C-0B62C10D85FF}"/>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B2708325-4577-45F2-9B9C-68103804AEF1}"/>
              </a:ext>
            </a:extLst>
          </p:cNvPr>
          <p:cNvSpPr>
            <a:spLocks noGrp="1"/>
          </p:cNvSpPr>
          <p:nvPr>
            <p:ph type="sldNum" sz="quarter" idx="5"/>
          </p:nvPr>
        </p:nvSpPr>
        <p:spPr/>
        <p:txBody>
          <a:bodyPr/>
          <a:lstStyle/>
          <a:p>
            <a:pPr>
              <a:defRPr/>
            </a:pPr>
            <a:fld id="{82EF1114-30D2-42FA-94C6-77D9C5466FB0}" type="slidenum">
              <a:rPr lang="fr-BE" smtClean="0"/>
              <a:pPr>
                <a:defRPr/>
              </a:pPr>
              <a:t>17</a:t>
            </a:fld>
            <a:endParaRPr lang="fr-BE"/>
          </a:p>
        </p:txBody>
      </p:sp>
    </p:spTree>
    <p:extLst>
      <p:ext uri="{BB962C8B-B14F-4D97-AF65-F5344CB8AC3E}">
        <p14:creationId xmlns:p14="http://schemas.microsoft.com/office/powerpoint/2010/main" val="2053314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AF7A4-3CE6-35DF-70FC-BE3A2613699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BA2C5B7-B36A-0BEB-3AA1-3B265BD9DA3F}"/>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D95394F-6588-2935-D94A-A5585FFA65ED}"/>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1E938B9B-3CED-00B9-00F1-A856196347BD}"/>
              </a:ext>
            </a:extLst>
          </p:cNvPr>
          <p:cNvSpPr>
            <a:spLocks noGrp="1"/>
          </p:cNvSpPr>
          <p:nvPr>
            <p:ph type="sldNum" sz="quarter" idx="5"/>
          </p:nvPr>
        </p:nvSpPr>
        <p:spPr/>
        <p:txBody>
          <a:bodyPr/>
          <a:lstStyle/>
          <a:p>
            <a:pPr>
              <a:defRPr/>
            </a:pPr>
            <a:fld id="{82EF1114-30D2-42FA-94C6-77D9C5466FB0}" type="slidenum">
              <a:rPr lang="fr-BE" smtClean="0"/>
              <a:pPr>
                <a:defRPr/>
              </a:pPr>
              <a:t>18</a:t>
            </a:fld>
            <a:endParaRPr lang="fr-BE"/>
          </a:p>
        </p:txBody>
      </p:sp>
    </p:spTree>
    <p:extLst>
      <p:ext uri="{BB962C8B-B14F-4D97-AF65-F5344CB8AC3E}">
        <p14:creationId xmlns:p14="http://schemas.microsoft.com/office/powerpoint/2010/main" val="3467925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7DC6BC-2546-759D-9F5D-4DEAC7CB30E4}"/>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E2772D1-A22D-26B0-FC32-6A3A2E7089B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6B796A0C-2F9C-05F7-DDEA-EA173FD6DBB0}"/>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101587B5-020C-4A2A-3329-70BB5F7A42F9}"/>
              </a:ext>
            </a:extLst>
          </p:cNvPr>
          <p:cNvSpPr>
            <a:spLocks noGrp="1"/>
          </p:cNvSpPr>
          <p:nvPr>
            <p:ph type="sldNum" sz="quarter" idx="5"/>
          </p:nvPr>
        </p:nvSpPr>
        <p:spPr/>
        <p:txBody>
          <a:bodyPr/>
          <a:lstStyle/>
          <a:p>
            <a:pPr>
              <a:defRPr/>
            </a:pPr>
            <a:fld id="{82EF1114-30D2-42FA-94C6-77D9C5466FB0}" type="slidenum">
              <a:rPr lang="fr-BE" smtClean="0"/>
              <a:pPr>
                <a:defRPr/>
              </a:pPr>
              <a:t>19</a:t>
            </a:fld>
            <a:endParaRPr lang="fr-BE"/>
          </a:p>
        </p:txBody>
      </p:sp>
    </p:spTree>
    <p:extLst>
      <p:ext uri="{BB962C8B-B14F-4D97-AF65-F5344CB8AC3E}">
        <p14:creationId xmlns:p14="http://schemas.microsoft.com/office/powerpoint/2010/main" val="3427525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pPr>
              <a:defRPr/>
            </a:pPr>
            <a:fld id="{82EF1114-30D2-42FA-94C6-77D9C5466FB0}" type="slidenum">
              <a:rPr lang="fr-BE" smtClean="0"/>
              <a:pPr>
                <a:defRPr/>
              </a:pPr>
              <a:t>2</a:t>
            </a:fld>
            <a:endParaRPr lang="fr-BE"/>
          </a:p>
        </p:txBody>
      </p:sp>
    </p:spTree>
    <p:extLst>
      <p:ext uri="{BB962C8B-B14F-4D97-AF65-F5344CB8AC3E}">
        <p14:creationId xmlns:p14="http://schemas.microsoft.com/office/powerpoint/2010/main" val="1156187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2B35A-C8D1-1765-5548-0205DCD3F2B6}"/>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4312EC30-E295-BF1C-E311-B4259E778D9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95E1F54-B6C8-ADE9-11DB-D791F9789476}"/>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066E2498-0BE8-6082-6C0D-9504A8072F67}"/>
              </a:ext>
            </a:extLst>
          </p:cNvPr>
          <p:cNvSpPr>
            <a:spLocks noGrp="1"/>
          </p:cNvSpPr>
          <p:nvPr>
            <p:ph type="sldNum" sz="quarter" idx="5"/>
          </p:nvPr>
        </p:nvSpPr>
        <p:spPr/>
        <p:txBody>
          <a:bodyPr/>
          <a:lstStyle/>
          <a:p>
            <a:pPr>
              <a:defRPr/>
            </a:pPr>
            <a:fld id="{82EF1114-30D2-42FA-94C6-77D9C5466FB0}" type="slidenum">
              <a:rPr lang="fr-BE" smtClean="0"/>
              <a:pPr>
                <a:defRPr/>
              </a:pPr>
              <a:t>20</a:t>
            </a:fld>
            <a:endParaRPr lang="fr-BE"/>
          </a:p>
        </p:txBody>
      </p:sp>
    </p:spTree>
    <p:extLst>
      <p:ext uri="{BB962C8B-B14F-4D97-AF65-F5344CB8AC3E}">
        <p14:creationId xmlns:p14="http://schemas.microsoft.com/office/powerpoint/2010/main" val="32789677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3FAD93-F066-17AD-748A-DCD4159684F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FB170A8F-6D7B-C2B0-1E9B-F09DE93BBA4D}"/>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60B5DFE5-7F36-3B08-A627-E29861C22AA7}"/>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ED22196A-EB2B-4875-695E-E31B07B94143}"/>
              </a:ext>
            </a:extLst>
          </p:cNvPr>
          <p:cNvSpPr>
            <a:spLocks noGrp="1"/>
          </p:cNvSpPr>
          <p:nvPr>
            <p:ph type="sldNum" sz="quarter" idx="5"/>
          </p:nvPr>
        </p:nvSpPr>
        <p:spPr/>
        <p:txBody>
          <a:bodyPr/>
          <a:lstStyle/>
          <a:p>
            <a:pPr>
              <a:defRPr/>
            </a:pPr>
            <a:fld id="{82EF1114-30D2-42FA-94C6-77D9C5466FB0}" type="slidenum">
              <a:rPr lang="fr-BE" smtClean="0"/>
              <a:pPr>
                <a:defRPr/>
              </a:pPr>
              <a:t>21</a:t>
            </a:fld>
            <a:endParaRPr lang="fr-BE"/>
          </a:p>
        </p:txBody>
      </p:sp>
    </p:spTree>
    <p:extLst>
      <p:ext uri="{BB962C8B-B14F-4D97-AF65-F5344CB8AC3E}">
        <p14:creationId xmlns:p14="http://schemas.microsoft.com/office/powerpoint/2010/main" val="4142897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9BCC5D-6CA3-BB02-323F-61CA4EC79B6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2E31817F-70CA-0BEB-9787-06175BD594EF}"/>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9C91069A-BAE4-5B62-1557-1078D3241873}"/>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248521E1-FB8F-4193-0B46-5CB712853B86}"/>
              </a:ext>
            </a:extLst>
          </p:cNvPr>
          <p:cNvSpPr>
            <a:spLocks noGrp="1"/>
          </p:cNvSpPr>
          <p:nvPr>
            <p:ph type="sldNum" sz="quarter" idx="5"/>
          </p:nvPr>
        </p:nvSpPr>
        <p:spPr/>
        <p:txBody>
          <a:bodyPr/>
          <a:lstStyle/>
          <a:p>
            <a:pPr>
              <a:defRPr/>
            </a:pPr>
            <a:fld id="{82EF1114-30D2-42FA-94C6-77D9C5466FB0}" type="slidenum">
              <a:rPr lang="fr-BE" smtClean="0"/>
              <a:pPr>
                <a:defRPr/>
              </a:pPr>
              <a:t>3</a:t>
            </a:fld>
            <a:endParaRPr lang="fr-BE"/>
          </a:p>
        </p:txBody>
      </p:sp>
    </p:spTree>
    <p:extLst>
      <p:ext uri="{BB962C8B-B14F-4D97-AF65-F5344CB8AC3E}">
        <p14:creationId xmlns:p14="http://schemas.microsoft.com/office/powerpoint/2010/main" val="715199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94002-5A24-66C1-D816-36E48231FAB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D636CCF-4E71-87B4-12F6-494C5F12378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612F2836-A1F2-5AEF-D467-1B229D2C22B8}"/>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FE196A91-77BC-2A81-CE7A-B5BFD8890A84}"/>
              </a:ext>
            </a:extLst>
          </p:cNvPr>
          <p:cNvSpPr>
            <a:spLocks noGrp="1"/>
          </p:cNvSpPr>
          <p:nvPr>
            <p:ph type="sldNum" sz="quarter" idx="5"/>
          </p:nvPr>
        </p:nvSpPr>
        <p:spPr/>
        <p:txBody>
          <a:bodyPr/>
          <a:lstStyle/>
          <a:p>
            <a:pPr>
              <a:defRPr/>
            </a:pPr>
            <a:fld id="{82EF1114-30D2-42FA-94C6-77D9C5466FB0}" type="slidenum">
              <a:rPr lang="fr-BE" smtClean="0"/>
              <a:pPr>
                <a:defRPr/>
              </a:pPr>
              <a:t>4</a:t>
            </a:fld>
            <a:endParaRPr lang="fr-BE"/>
          </a:p>
        </p:txBody>
      </p:sp>
    </p:spTree>
    <p:extLst>
      <p:ext uri="{BB962C8B-B14F-4D97-AF65-F5344CB8AC3E}">
        <p14:creationId xmlns:p14="http://schemas.microsoft.com/office/powerpoint/2010/main" val="880394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F323B-7BE4-7C70-D670-D0A57599E38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7EE92EE-4FCB-D058-1B18-CE9B70D0B207}"/>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546EC0D-36F2-7083-1729-99B2625D0305}"/>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D8C564A7-C186-21B5-C326-5E5D716E80DA}"/>
              </a:ext>
            </a:extLst>
          </p:cNvPr>
          <p:cNvSpPr>
            <a:spLocks noGrp="1"/>
          </p:cNvSpPr>
          <p:nvPr>
            <p:ph type="sldNum" sz="quarter" idx="5"/>
          </p:nvPr>
        </p:nvSpPr>
        <p:spPr/>
        <p:txBody>
          <a:bodyPr/>
          <a:lstStyle/>
          <a:p>
            <a:pPr>
              <a:defRPr/>
            </a:pPr>
            <a:fld id="{82EF1114-30D2-42FA-94C6-77D9C5466FB0}" type="slidenum">
              <a:rPr lang="fr-BE" smtClean="0"/>
              <a:pPr>
                <a:defRPr/>
              </a:pPr>
              <a:t>5</a:t>
            </a:fld>
            <a:endParaRPr lang="fr-BE"/>
          </a:p>
        </p:txBody>
      </p:sp>
    </p:spTree>
    <p:extLst>
      <p:ext uri="{BB962C8B-B14F-4D97-AF65-F5344CB8AC3E}">
        <p14:creationId xmlns:p14="http://schemas.microsoft.com/office/powerpoint/2010/main" val="4266257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FC965-E2CE-6217-D413-C25D5A50266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09169DE-4BBE-94DB-2B7E-F8984D0DF49F}"/>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891DB6B-FBE8-0A9D-3B62-2E818F7C7D50}"/>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313DAAED-5CF4-CF3E-2EFE-D615C596F987}"/>
              </a:ext>
            </a:extLst>
          </p:cNvPr>
          <p:cNvSpPr>
            <a:spLocks noGrp="1"/>
          </p:cNvSpPr>
          <p:nvPr>
            <p:ph type="sldNum" sz="quarter" idx="5"/>
          </p:nvPr>
        </p:nvSpPr>
        <p:spPr/>
        <p:txBody>
          <a:bodyPr/>
          <a:lstStyle/>
          <a:p>
            <a:pPr>
              <a:defRPr/>
            </a:pPr>
            <a:fld id="{82EF1114-30D2-42FA-94C6-77D9C5466FB0}" type="slidenum">
              <a:rPr lang="fr-BE" smtClean="0"/>
              <a:pPr>
                <a:defRPr/>
              </a:pPr>
              <a:t>6</a:t>
            </a:fld>
            <a:endParaRPr lang="fr-BE"/>
          </a:p>
        </p:txBody>
      </p:sp>
    </p:spTree>
    <p:extLst>
      <p:ext uri="{BB962C8B-B14F-4D97-AF65-F5344CB8AC3E}">
        <p14:creationId xmlns:p14="http://schemas.microsoft.com/office/powerpoint/2010/main" val="442688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48530-34CF-BA2F-7E2A-208627AF8B5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0C82340-AC56-7E3A-0FD4-EE3E8260B53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24BF77A-58E8-C475-9BA9-996A271F0D4E}"/>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9BDF744C-3FCC-4226-05D4-8203E11DEE8B}"/>
              </a:ext>
            </a:extLst>
          </p:cNvPr>
          <p:cNvSpPr>
            <a:spLocks noGrp="1"/>
          </p:cNvSpPr>
          <p:nvPr>
            <p:ph type="sldNum" sz="quarter" idx="5"/>
          </p:nvPr>
        </p:nvSpPr>
        <p:spPr/>
        <p:txBody>
          <a:bodyPr/>
          <a:lstStyle/>
          <a:p>
            <a:pPr>
              <a:defRPr/>
            </a:pPr>
            <a:fld id="{82EF1114-30D2-42FA-94C6-77D9C5466FB0}" type="slidenum">
              <a:rPr lang="fr-BE" smtClean="0"/>
              <a:pPr>
                <a:defRPr/>
              </a:pPr>
              <a:t>7</a:t>
            </a:fld>
            <a:endParaRPr lang="fr-BE"/>
          </a:p>
        </p:txBody>
      </p:sp>
    </p:spTree>
    <p:extLst>
      <p:ext uri="{BB962C8B-B14F-4D97-AF65-F5344CB8AC3E}">
        <p14:creationId xmlns:p14="http://schemas.microsoft.com/office/powerpoint/2010/main" val="1454263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560A9F-8D57-44AE-EC23-2986FAFDD0F4}"/>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F7A6BED-4886-D99F-B7CC-4ADCEC53C5F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99035E20-6D0C-8F59-281F-E7FD5518E1EA}"/>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92223F50-3C64-C311-2B19-DDA4867A6370}"/>
              </a:ext>
            </a:extLst>
          </p:cNvPr>
          <p:cNvSpPr>
            <a:spLocks noGrp="1"/>
          </p:cNvSpPr>
          <p:nvPr>
            <p:ph type="sldNum" sz="quarter" idx="5"/>
          </p:nvPr>
        </p:nvSpPr>
        <p:spPr/>
        <p:txBody>
          <a:bodyPr/>
          <a:lstStyle/>
          <a:p>
            <a:pPr>
              <a:defRPr/>
            </a:pPr>
            <a:fld id="{82EF1114-30D2-42FA-94C6-77D9C5466FB0}" type="slidenum">
              <a:rPr lang="fr-BE" smtClean="0"/>
              <a:pPr>
                <a:defRPr/>
              </a:pPr>
              <a:t>8</a:t>
            </a:fld>
            <a:endParaRPr lang="fr-BE"/>
          </a:p>
        </p:txBody>
      </p:sp>
    </p:spTree>
    <p:extLst>
      <p:ext uri="{BB962C8B-B14F-4D97-AF65-F5344CB8AC3E}">
        <p14:creationId xmlns:p14="http://schemas.microsoft.com/office/powerpoint/2010/main" val="2910957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E3AE0-C4C7-CD08-198F-DBB573EEAB00}"/>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B686041D-40AF-1FBF-6AB7-1DC82DA00B9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7797537-97B7-A9F0-6A85-AD3F95221F85}"/>
              </a:ext>
            </a:extLst>
          </p:cNvPr>
          <p:cNvSpPr>
            <a:spLocks noGrp="1"/>
          </p:cNvSpPr>
          <p:nvPr>
            <p:ph type="body" idx="1"/>
          </p:nvPr>
        </p:nvSpPr>
        <p:spPr/>
        <p:txBody>
          <a:bodyPr/>
          <a:lstStyle/>
          <a:p>
            <a:endParaRPr lang="fr-BE" dirty="0"/>
          </a:p>
        </p:txBody>
      </p:sp>
      <p:sp>
        <p:nvSpPr>
          <p:cNvPr id="4" name="Espace réservé du numéro de diapositive 3">
            <a:extLst>
              <a:ext uri="{FF2B5EF4-FFF2-40B4-BE49-F238E27FC236}">
                <a16:creationId xmlns:a16="http://schemas.microsoft.com/office/drawing/2014/main" id="{9B6FF422-7F87-E324-CA3D-B5B07993C0CE}"/>
              </a:ext>
            </a:extLst>
          </p:cNvPr>
          <p:cNvSpPr>
            <a:spLocks noGrp="1"/>
          </p:cNvSpPr>
          <p:nvPr>
            <p:ph type="sldNum" sz="quarter" idx="5"/>
          </p:nvPr>
        </p:nvSpPr>
        <p:spPr/>
        <p:txBody>
          <a:bodyPr/>
          <a:lstStyle/>
          <a:p>
            <a:pPr>
              <a:defRPr/>
            </a:pPr>
            <a:fld id="{82EF1114-30D2-42FA-94C6-77D9C5466FB0}" type="slidenum">
              <a:rPr lang="fr-BE" smtClean="0"/>
              <a:pPr>
                <a:defRPr/>
              </a:pPr>
              <a:t>9</a:t>
            </a:fld>
            <a:endParaRPr lang="fr-BE"/>
          </a:p>
        </p:txBody>
      </p:sp>
    </p:spTree>
    <p:extLst>
      <p:ext uri="{BB962C8B-B14F-4D97-AF65-F5344CB8AC3E}">
        <p14:creationId xmlns:p14="http://schemas.microsoft.com/office/powerpoint/2010/main" val="3751632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fr-FR"/>
              <a:t>Modifiez le style du titre</a:t>
            </a:r>
            <a:endParaRPr lang="en-US"/>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pPr>
              <a:defRPr/>
            </a:pPr>
            <a:fld id="{87EA58A3-5DDA-4E3D-9F7E-D8E61197FDE6}" type="datetime1">
              <a:rPr lang="fr-BE" smtClean="0"/>
              <a:t>10-04-25</a:t>
            </a:fld>
            <a:endParaRPr lang="fr-BE"/>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pPr>
              <a:defRPr/>
            </a:pPr>
            <a:endParaRPr lang="fr-BE"/>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pPr>
              <a:defRPr/>
            </a:pPr>
            <a:fld id="{C9BCE052-6D2F-4271-8C00-8A9EB8DDE258}" type="slidenum">
              <a:rPr lang="fr-BE" smtClean="0"/>
              <a:pPr>
                <a:defRPr/>
              </a:pPr>
              <a:t>‹N°›</a:t>
            </a:fld>
            <a:endParaRPr lang="fr-BE"/>
          </a:p>
        </p:txBody>
      </p:sp>
    </p:spTree>
    <p:extLst>
      <p:ext uri="{BB962C8B-B14F-4D97-AF65-F5344CB8AC3E}">
        <p14:creationId xmlns:p14="http://schemas.microsoft.com/office/powerpoint/2010/main" val="179264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pPr>
              <a:defRPr/>
            </a:pPr>
            <a:fld id="{62B7141B-C6E1-451C-B859-B50FA92B00A4}" type="datetime1">
              <a:rPr lang="fr-BE" smtClean="0"/>
              <a:t>10-04-25</a:t>
            </a:fld>
            <a:endParaRPr lang="fr-BE"/>
          </a:p>
        </p:txBody>
      </p:sp>
      <p:sp>
        <p:nvSpPr>
          <p:cNvPr id="5" name="Footer Placeholder 4"/>
          <p:cNvSpPr>
            <a:spLocks noGrp="1"/>
          </p:cNvSpPr>
          <p:nvPr>
            <p:ph type="ftr" sz="quarter" idx="11"/>
          </p:nvPr>
        </p:nvSpPr>
        <p:spPr/>
        <p:txBody>
          <a:bodyPr/>
          <a:lstStyle/>
          <a:p>
            <a:pPr>
              <a:defRPr/>
            </a:pPr>
            <a:endParaRPr lang="fr-BE"/>
          </a:p>
        </p:txBody>
      </p:sp>
      <p:sp>
        <p:nvSpPr>
          <p:cNvPr id="6" name="Slide Number Placeholder 5"/>
          <p:cNvSpPr>
            <a:spLocks noGrp="1"/>
          </p:cNvSpPr>
          <p:nvPr>
            <p:ph type="sldNum" sz="quarter" idx="12"/>
          </p:nvPr>
        </p:nvSpPr>
        <p:spPr/>
        <p:txBody>
          <a:bodyPr/>
          <a:lstStyle/>
          <a:p>
            <a:pPr>
              <a:defRPr/>
            </a:pPr>
            <a:fld id="{922974C5-9B26-48E3-A852-54F2275C5706}" type="slidenum">
              <a:rPr lang="fr-BE" smtClean="0"/>
              <a:pPr>
                <a:defRPr/>
              </a:pPr>
              <a:t>‹N°›</a:t>
            </a:fld>
            <a:endParaRPr lang="fr-BE"/>
          </a:p>
        </p:txBody>
      </p:sp>
    </p:spTree>
    <p:extLst>
      <p:ext uri="{BB962C8B-B14F-4D97-AF65-F5344CB8AC3E}">
        <p14:creationId xmlns:p14="http://schemas.microsoft.com/office/powerpoint/2010/main" val="982830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pPr>
              <a:defRPr/>
            </a:pPr>
            <a:fld id="{8BF45267-F8E4-43E1-A5E5-0667294388C6}" type="datetime1">
              <a:rPr lang="fr-BE" smtClean="0"/>
              <a:t>10-04-25</a:t>
            </a:fld>
            <a:endParaRPr lang="fr-BE"/>
          </a:p>
        </p:txBody>
      </p:sp>
      <p:sp>
        <p:nvSpPr>
          <p:cNvPr id="5" name="Footer Placeholder 4"/>
          <p:cNvSpPr>
            <a:spLocks noGrp="1"/>
          </p:cNvSpPr>
          <p:nvPr>
            <p:ph type="ftr" sz="quarter" idx="11"/>
          </p:nvPr>
        </p:nvSpPr>
        <p:spPr/>
        <p:txBody>
          <a:bodyPr/>
          <a:lstStyle/>
          <a:p>
            <a:pPr>
              <a:defRPr/>
            </a:pPr>
            <a:endParaRPr lang="fr-BE"/>
          </a:p>
        </p:txBody>
      </p:sp>
      <p:sp>
        <p:nvSpPr>
          <p:cNvPr id="6" name="Slide Number Placeholder 5"/>
          <p:cNvSpPr>
            <a:spLocks noGrp="1"/>
          </p:cNvSpPr>
          <p:nvPr>
            <p:ph type="sldNum" sz="quarter" idx="12"/>
          </p:nvPr>
        </p:nvSpPr>
        <p:spPr/>
        <p:txBody>
          <a:bodyPr/>
          <a:lstStyle/>
          <a:p>
            <a:pPr>
              <a:defRPr/>
            </a:pPr>
            <a:fld id="{8128592C-845A-466D-AB12-7D38CC2899A4}" type="slidenum">
              <a:rPr lang="fr-BE" smtClean="0"/>
              <a:pPr>
                <a:defRPr/>
              </a:pPr>
              <a:t>‹N°›</a:t>
            </a:fld>
            <a:endParaRPr lang="fr-BE"/>
          </a:p>
        </p:txBody>
      </p:sp>
    </p:spTree>
    <p:extLst>
      <p:ext uri="{BB962C8B-B14F-4D97-AF65-F5344CB8AC3E}">
        <p14:creationId xmlns:p14="http://schemas.microsoft.com/office/powerpoint/2010/main" val="2981357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pPr>
              <a:defRPr/>
            </a:pPr>
            <a:fld id="{529D9E94-D243-498F-B875-55B692DC5CF9}" type="datetime1">
              <a:rPr lang="fr-BE" smtClean="0"/>
              <a:t>10-04-25</a:t>
            </a:fld>
            <a:endParaRPr lang="fr-BE"/>
          </a:p>
        </p:txBody>
      </p:sp>
      <p:sp>
        <p:nvSpPr>
          <p:cNvPr id="5" name="Footer Placeholder 4"/>
          <p:cNvSpPr>
            <a:spLocks noGrp="1"/>
          </p:cNvSpPr>
          <p:nvPr>
            <p:ph type="ftr" sz="quarter" idx="11"/>
          </p:nvPr>
        </p:nvSpPr>
        <p:spPr/>
        <p:txBody>
          <a:bodyPr/>
          <a:lstStyle/>
          <a:p>
            <a:pPr>
              <a:defRPr/>
            </a:pPr>
            <a:endParaRPr lang="fr-BE"/>
          </a:p>
        </p:txBody>
      </p:sp>
      <p:sp>
        <p:nvSpPr>
          <p:cNvPr id="6" name="Slide Number Placeholder 5"/>
          <p:cNvSpPr>
            <a:spLocks noGrp="1"/>
          </p:cNvSpPr>
          <p:nvPr>
            <p:ph type="sldNum" sz="quarter" idx="12"/>
          </p:nvPr>
        </p:nvSpPr>
        <p:spPr/>
        <p:txBody>
          <a:bodyPr/>
          <a:lstStyle/>
          <a:p>
            <a:pPr>
              <a:defRPr/>
            </a:pPr>
            <a:fld id="{3A61E498-6075-41EE-97A3-CA54B4EB9F26}" type="slidenum">
              <a:rPr lang="fr-BE" smtClean="0"/>
              <a:pPr>
                <a:defRPr/>
              </a:pPr>
              <a:t>‹N°›</a:t>
            </a:fld>
            <a:endParaRPr lang="fr-BE"/>
          </a:p>
        </p:txBody>
      </p:sp>
    </p:spTree>
    <p:extLst>
      <p:ext uri="{BB962C8B-B14F-4D97-AF65-F5344CB8AC3E}">
        <p14:creationId xmlns:p14="http://schemas.microsoft.com/office/powerpoint/2010/main" val="2218815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fr-FR"/>
              <a:t>Modifiez le style du titre</a:t>
            </a:r>
            <a:endParaRPr lang="en-US"/>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pPr>
              <a:defRPr/>
            </a:pPr>
            <a:fld id="{336A3171-7F62-45AC-8258-0F2F0A0EBD76}" type="datetime1">
              <a:rPr lang="fr-BE" smtClean="0"/>
              <a:t>10-04-25</a:t>
            </a:fld>
            <a:endParaRPr lang="fr-BE"/>
          </a:p>
        </p:txBody>
      </p:sp>
      <p:sp>
        <p:nvSpPr>
          <p:cNvPr id="5" name="Footer Placeholder 4"/>
          <p:cNvSpPr>
            <a:spLocks noGrp="1"/>
          </p:cNvSpPr>
          <p:nvPr>
            <p:ph type="ftr" sz="quarter" idx="11"/>
          </p:nvPr>
        </p:nvSpPr>
        <p:spPr/>
        <p:txBody>
          <a:bodyPr/>
          <a:lstStyle/>
          <a:p>
            <a:pPr>
              <a:defRPr/>
            </a:pPr>
            <a:endParaRPr lang="fr-BE"/>
          </a:p>
        </p:txBody>
      </p:sp>
      <p:sp>
        <p:nvSpPr>
          <p:cNvPr id="6" name="Slide Number Placeholder 5"/>
          <p:cNvSpPr>
            <a:spLocks noGrp="1"/>
          </p:cNvSpPr>
          <p:nvPr>
            <p:ph type="sldNum" sz="quarter" idx="12"/>
          </p:nvPr>
        </p:nvSpPr>
        <p:spPr/>
        <p:txBody>
          <a:bodyPr/>
          <a:lstStyle/>
          <a:p>
            <a:pPr>
              <a:defRPr/>
            </a:pPr>
            <a:fld id="{DA6E94FA-E9D4-4412-94A2-4C15B6E5EBB4}" type="slidenum">
              <a:rPr lang="fr-BE" smtClean="0"/>
              <a:pPr>
                <a:defRPr/>
              </a:pPr>
              <a:t>‹N°›</a:t>
            </a:fld>
            <a:endParaRPr lang="fr-BE"/>
          </a:p>
        </p:txBody>
      </p:sp>
    </p:spTree>
    <p:extLst>
      <p:ext uri="{BB962C8B-B14F-4D97-AF65-F5344CB8AC3E}">
        <p14:creationId xmlns:p14="http://schemas.microsoft.com/office/powerpoint/2010/main" val="2862628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4"/>
          <p:cNvSpPr>
            <a:spLocks noGrp="1"/>
          </p:cNvSpPr>
          <p:nvPr>
            <p:ph type="dt" sz="half" idx="10"/>
          </p:nvPr>
        </p:nvSpPr>
        <p:spPr/>
        <p:txBody>
          <a:bodyPr/>
          <a:lstStyle/>
          <a:p>
            <a:pPr>
              <a:defRPr/>
            </a:pPr>
            <a:fld id="{F932E964-630D-4607-9BA6-12E60BB97CD8}" type="datetime1">
              <a:rPr lang="fr-BE" smtClean="0"/>
              <a:t>10-04-25</a:t>
            </a:fld>
            <a:endParaRPr lang="fr-BE"/>
          </a:p>
        </p:txBody>
      </p:sp>
      <p:sp>
        <p:nvSpPr>
          <p:cNvPr id="6" name="Footer Placeholder 5"/>
          <p:cNvSpPr>
            <a:spLocks noGrp="1"/>
          </p:cNvSpPr>
          <p:nvPr>
            <p:ph type="ftr" sz="quarter" idx="11"/>
          </p:nvPr>
        </p:nvSpPr>
        <p:spPr/>
        <p:txBody>
          <a:bodyPr/>
          <a:lstStyle/>
          <a:p>
            <a:pPr>
              <a:defRPr/>
            </a:pPr>
            <a:endParaRPr lang="fr-BE"/>
          </a:p>
        </p:txBody>
      </p:sp>
      <p:sp>
        <p:nvSpPr>
          <p:cNvPr id="7" name="Slide Number Placeholder 6"/>
          <p:cNvSpPr>
            <a:spLocks noGrp="1"/>
          </p:cNvSpPr>
          <p:nvPr>
            <p:ph type="sldNum" sz="quarter" idx="12"/>
          </p:nvPr>
        </p:nvSpPr>
        <p:spPr/>
        <p:txBody>
          <a:bodyPr/>
          <a:lstStyle/>
          <a:p>
            <a:pPr>
              <a:defRPr/>
            </a:pPr>
            <a:fld id="{9B860D7A-7073-4D2D-8A34-F64036654D46}" type="slidenum">
              <a:rPr lang="fr-BE" smtClean="0"/>
              <a:pPr>
                <a:defRPr/>
              </a:pPr>
              <a:t>‹N°›</a:t>
            </a:fld>
            <a:endParaRPr lang="fr-BE"/>
          </a:p>
        </p:txBody>
      </p:sp>
    </p:spTree>
    <p:extLst>
      <p:ext uri="{BB962C8B-B14F-4D97-AF65-F5344CB8AC3E}">
        <p14:creationId xmlns:p14="http://schemas.microsoft.com/office/powerpoint/2010/main" val="639197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pPr>
              <a:defRPr/>
            </a:pPr>
            <a:fld id="{388A27F6-32F3-42E8-8E17-5AE96EEE1785}" type="datetime1">
              <a:rPr lang="fr-BE" smtClean="0"/>
              <a:t>10-04-25</a:t>
            </a:fld>
            <a:endParaRPr lang="fr-BE"/>
          </a:p>
        </p:txBody>
      </p:sp>
      <p:sp>
        <p:nvSpPr>
          <p:cNvPr id="8" name="Footer Placeholder 7"/>
          <p:cNvSpPr>
            <a:spLocks noGrp="1"/>
          </p:cNvSpPr>
          <p:nvPr>
            <p:ph type="ftr" sz="quarter" idx="11"/>
          </p:nvPr>
        </p:nvSpPr>
        <p:spPr/>
        <p:txBody>
          <a:bodyPr/>
          <a:lstStyle/>
          <a:p>
            <a:pPr>
              <a:defRPr/>
            </a:pPr>
            <a:endParaRPr lang="fr-BE"/>
          </a:p>
        </p:txBody>
      </p:sp>
      <p:sp>
        <p:nvSpPr>
          <p:cNvPr id="9" name="Slide Number Placeholder 8"/>
          <p:cNvSpPr>
            <a:spLocks noGrp="1"/>
          </p:cNvSpPr>
          <p:nvPr>
            <p:ph type="sldNum" sz="quarter" idx="12"/>
          </p:nvPr>
        </p:nvSpPr>
        <p:spPr/>
        <p:txBody>
          <a:bodyPr/>
          <a:lstStyle/>
          <a:p>
            <a:pPr>
              <a:defRPr/>
            </a:pPr>
            <a:fld id="{D6B4C9DD-37A3-4250-94A8-DFF7F9F6CDCF}" type="slidenum">
              <a:rPr lang="fr-BE" smtClean="0"/>
              <a:pPr>
                <a:defRPr/>
              </a:pPr>
              <a:t>‹N°›</a:t>
            </a:fld>
            <a:endParaRPr lang="fr-BE"/>
          </a:p>
        </p:txBody>
      </p:sp>
    </p:spTree>
    <p:extLst>
      <p:ext uri="{BB962C8B-B14F-4D97-AF65-F5344CB8AC3E}">
        <p14:creationId xmlns:p14="http://schemas.microsoft.com/office/powerpoint/2010/main" val="1042969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pPr>
              <a:defRPr/>
            </a:pPr>
            <a:fld id="{822437AA-2793-4843-B852-CDC23E16786A}" type="datetime1">
              <a:rPr lang="fr-BE" smtClean="0"/>
              <a:t>10-04-25</a:t>
            </a:fld>
            <a:endParaRPr lang="fr-BE"/>
          </a:p>
        </p:txBody>
      </p:sp>
      <p:sp>
        <p:nvSpPr>
          <p:cNvPr id="4" name="Footer Placeholder 3"/>
          <p:cNvSpPr>
            <a:spLocks noGrp="1"/>
          </p:cNvSpPr>
          <p:nvPr>
            <p:ph type="ftr" sz="quarter" idx="11"/>
          </p:nvPr>
        </p:nvSpPr>
        <p:spPr/>
        <p:txBody>
          <a:bodyPr/>
          <a:lstStyle/>
          <a:p>
            <a:pPr>
              <a:defRPr/>
            </a:pPr>
            <a:endParaRPr lang="fr-BE"/>
          </a:p>
        </p:txBody>
      </p:sp>
      <p:sp>
        <p:nvSpPr>
          <p:cNvPr id="5" name="Slide Number Placeholder 4"/>
          <p:cNvSpPr>
            <a:spLocks noGrp="1"/>
          </p:cNvSpPr>
          <p:nvPr>
            <p:ph type="sldNum" sz="quarter" idx="12"/>
          </p:nvPr>
        </p:nvSpPr>
        <p:spPr/>
        <p:txBody>
          <a:bodyPr/>
          <a:lstStyle/>
          <a:p>
            <a:pPr>
              <a:defRPr/>
            </a:pPr>
            <a:fld id="{8684F4AF-68C5-4C32-946C-ADC03A99F099}" type="slidenum">
              <a:rPr lang="fr-BE" smtClean="0"/>
              <a:pPr>
                <a:defRPr/>
              </a:pPr>
              <a:t>‹N°›</a:t>
            </a:fld>
            <a:endParaRPr lang="fr-BE"/>
          </a:p>
        </p:txBody>
      </p:sp>
    </p:spTree>
    <p:extLst>
      <p:ext uri="{BB962C8B-B14F-4D97-AF65-F5344CB8AC3E}">
        <p14:creationId xmlns:p14="http://schemas.microsoft.com/office/powerpoint/2010/main" val="2647096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3A92A5C-5FFE-4D39-B8DD-80D893D77F21}" type="datetime1">
              <a:rPr lang="fr-BE" smtClean="0"/>
              <a:t>10-04-25</a:t>
            </a:fld>
            <a:endParaRPr lang="fr-BE"/>
          </a:p>
        </p:txBody>
      </p:sp>
      <p:sp>
        <p:nvSpPr>
          <p:cNvPr id="3" name="Footer Placeholder 2"/>
          <p:cNvSpPr>
            <a:spLocks noGrp="1"/>
          </p:cNvSpPr>
          <p:nvPr>
            <p:ph type="ftr" sz="quarter" idx="11"/>
          </p:nvPr>
        </p:nvSpPr>
        <p:spPr/>
        <p:txBody>
          <a:bodyPr/>
          <a:lstStyle/>
          <a:p>
            <a:pPr>
              <a:defRPr/>
            </a:pPr>
            <a:endParaRPr lang="fr-BE"/>
          </a:p>
        </p:txBody>
      </p:sp>
      <p:sp>
        <p:nvSpPr>
          <p:cNvPr id="4" name="Slide Number Placeholder 3"/>
          <p:cNvSpPr>
            <a:spLocks noGrp="1"/>
          </p:cNvSpPr>
          <p:nvPr>
            <p:ph type="sldNum" sz="quarter" idx="12"/>
          </p:nvPr>
        </p:nvSpPr>
        <p:spPr/>
        <p:txBody>
          <a:bodyPr/>
          <a:lstStyle/>
          <a:p>
            <a:pPr>
              <a:defRPr/>
            </a:pPr>
            <a:fld id="{70FDB481-2F0F-4472-B3A7-022275AA0978}" type="slidenum">
              <a:rPr lang="fr-BE" smtClean="0"/>
              <a:pPr>
                <a:defRPr/>
              </a:pPr>
              <a:t>‹N°›</a:t>
            </a:fld>
            <a:endParaRPr lang="fr-BE"/>
          </a:p>
        </p:txBody>
      </p:sp>
    </p:spTree>
    <p:extLst>
      <p:ext uri="{BB962C8B-B14F-4D97-AF65-F5344CB8AC3E}">
        <p14:creationId xmlns:p14="http://schemas.microsoft.com/office/powerpoint/2010/main" val="4186937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fr-FR"/>
              <a:t>Modifiez le style du titre</a:t>
            </a:r>
            <a:endParaRPr lang="en-US"/>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fr-FR"/>
              <a:t>Cliquez pour modifier les styles du texte du masque</a:t>
            </a:r>
          </a:p>
        </p:txBody>
      </p:sp>
      <p:sp>
        <p:nvSpPr>
          <p:cNvPr id="5" name="Date Placeholder 4"/>
          <p:cNvSpPr>
            <a:spLocks noGrp="1"/>
          </p:cNvSpPr>
          <p:nvPr>
            <p:ph type="dt" sz="half" idx="10"/>
          </p:nvPr>
        </p:nvSpPr>
        <p:spPr/>
        <p:txBody>
          <a:bodyPr/>
          <a:lstStyle/>
          <a:p>
            <a:pPr>
              <a:defRPr/>
            </a:pPr>
            <a:fld id="{2B66BA2C-3A74-45A3-8632-998BBBFCF27D}" type="datetime1">
              <a:rPr lang="fr-BE" smtClean="0"/>
              <a:t>10-04-25</a:t>
            </a:fld>
            <a:endParaRPr lang="fr-BE"/>
          </a:p>
        </p:txBody>
      </p:sp>
      <p:sp>
        <p:nvSpPr>
          <p:cNvPr id="6" name="Footer Placeholder 5"/>
          <p:cNvSpPr>
            <a:spLocks noGrp="1"/>
          </p:cNvSpPr>
          <p:nvPr>
            <p:ph type="ftr" sz="quarter" idx="11"/>
          </p:nvPr>
        </p:nvSpPr>
        <p:spPr/>
        <p:txBody>
          <a:bodyPr/>
          <a:lstStyle/>
          <a:p>
            <a:pPr>
              <a:defRPr/>
            </a:pPr>
            <a:endParaRPr lang="fr-BE"/>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DF8BDE76-E4CE-4FFC-B934-AFD93014E893}" type="slidenum">
              <a:rPr lang="fr-BE" smtClean="0"/>
              <a:pPr>
                <a:defRPr/>
              </a:pPr>
              <a:t>‹N°›</a:t>
            </a:fld>
            <a:endParaRPr lang="fr-BE"/>
          </a:p>
        </p:txBody>
      </p:sp>
    </p:spTree>
    <p:extLst>
      <p:ext uri="{BB962C8B-B14F-4D97-AF65-F5344CB8AC3E}">
        <p14:creationId xmlns:p14="http://schemas.microsoft.com/office/powerpoint/2010/main" val="2706691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fr-FR"/>
              <a:t>Modifiez le style du titre</a:t>
            </a:r>
            <a:endParaRPr lang="en-US"/>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pPr>
              <a:defRPr/>
            </a:pPr>
            <a:fld id="{7C2B712F-5EC0-40AB-93D3-6A30577784F1}" type="datetime1">
              <a:rPr lang="fr-BE" smtClean="0"/>
              <a:t>10-04-25</a:t>
            </a:fld>
            <a:endParaRPr lang="fr-BE"/>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pPr>
              <a:defRPr/>
            </a:pPr>
            <a:endParaRPr lang="fr-BE"/>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BD69DCC4-41D9-4073-A32F-60D2B417E830}" type="slidenum">
              <a:rPr lang="fr-BE" smtClean="0"/>
              <a:pPr>
                <a:defRPr/>
              </a:pPr>
              <a:t>‹N°›</a:t>
            </a:fld>
            <a:endParaRPr lang="fr-BE"/>
          </a:p>
        </p:txBody>
      </p:sp>
    </p:spTree>
    <p:extLst>
      <p:ext uri="{BB962C8B-B14F-4D97-AF65-F5344CB8AC3E}">
        <p14:creationId xmlns:p14="http://schemas.microsoft.com/office/powerpoint/2010/main" val="3289696956"/>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pPr>
              <a:defRPr/>
            </a:pPr>
            <a:fld id="{F2F04516-3292-4B70-9892-3D0CAE92B68F}" type="datetime1">
              <a:rPr lang="fr-BE" smtClean="0"/>
              <a:t>10-04-25</a:t>
            </a:fld>
            <a:endParaRPr lang="fr-BE"/>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pPr>
              <a:defRPr/>
            </a:pPr>
            <a:endParaRPr lang="fr-BE"/>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pPr>
              <a:defRPr/>
            </a:pPr>
            <a:fld id="{7C98BCDF-744D-43FF-B651-BAFB8DCA7423}" type="slidenum">
              <a:rPr lang="fr-BE" smtClean="0"/>
              <a:pPr>
                <a:defRPr/>
              </a:pPr>
              <a:t>‹N°›</a:t>
            </a:fld>
            <a:endParaRPr lang="fr-BE"/>
          </a:p>
        </p:txBody>
      </p:sp>
    </p:spTree>
    <p:extLst>
      <p:ext uri="{BB962C8B-B14F-4D97-AF65-F5344CB8AC3E}">
        <p14:creationId xmlns:p14="http://schemas.microsoft.com/office/powerpoint/2010/main" val="2290138485"/>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Lst>
  <p:hf hdr="0" ftr="0" dt="0"/>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47C041-EC03-1069-FBA6-08F02588A690}"/>
              </a:ext>
            </a:extLst>
          </p:cNvPr>
          <p:cNvSpPr>
            <a:spLocks noGrp="1"/>
          </p:cNvSpPr>
          <p:nvPr>
            <p:ph type="title"/>
          </p:nvPr>
        </p:nvSpPr>
        <p:spPr>
          <a:xfrm>
            <a:off x="53009" y="2333513"/>
            <a:ext cx="9037982" cy="1157737"/>
          </a:xfrm>
        </p:spPr>
        <p:txBody>
          <a:bodyPr>
            <a:noAutofit/>
          </a:bodyPr>
          <a:lstStyle/>
          <a:p>
            <a:pPr algn="ctr">
              <a:lnSpc>
                <a:spcPct val="150000"/>
              </a:lnSpc>
              <a:spcAft>
                <a:spcPts val="100"/>
              </a:spcAft>
            </a:pPr>
            <a:r>
              <a:rPr lang="fr-FR" sz="2400" dirty="0">
                <a:latin typeface="Arial" panose="020B0604020202020204" pitchFamily="34" charset="0"/>
                <a:cs typeface="Arial" panose="020B0604020202020204" pitchFamily="34" charset="0"/>
              </a:rPr>
              <a:t>Comment rendre mes dispositifs pédagogiques plus inclusifs </a:t>
            </a:r>
            <a:br>
              <a:rPr lang="fr-FR" sz="2400" dirty="0">
                <a:latin typeface="Arial" panose="020B0604020202020204" pitchFamily="34" charset="0"/>
                <a:cs typeface="Arial" panose="020B0604020202020204" pitchFamily="34" charset="0"/>
              </a:rPr>
            </a:br>
            <a:r>
              <a:rPr lang="fr-FR" sz="2400" dirty="0">
                <a:latin typeface="Arial" panose="020B0604020202020204" pitchFamily="34" charset="0"/>
                <a:cs typeface="Arial" panose="020B0604020202020204" pitchFamily="34" charset="0"/>
              </a:rPr>
              <a:t>à la lumière de la Conception Universelle de l’Apprentissage ? </a:t>
            </a:r>
            <a:endParaRPr lang="fr-BE" sz="1800" dirty="0">
              <a:latin typeface="Arial" panose="020B0604020202020204" pitchFamily="34" charset="0"/>
              <a:cs typeface="Arial" panose="020B0604020202020204" pitchFamily="34" charset="0"/>
            </a:endParaRPr>
          </a:p>
        </p:txBody>
      </p:sp>
      <p:pic>
        <p:nvPicPr>
          <p:cNvPr id="8" name="Image 7">
            <a:extLst>
              <a:ext uri="{FF2B5EF4-FFF2-40B4-BE49-F238E27FC236}">
                <a16:creationId xmlns:a16="http://schemas.microsoft.com/office/drawing/2014/main" id="{C8D86708-1D87-22F5-69D0-F3AF57E75F5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607803" y="156938"/>
            <a:ext cx="1051954" cy="1043241"/>
          </a:xfrm>
          <a:prstGeom prst="rect">
            <a:avLst/>
          </a:prstGeom>
        </p:spPr>
      </p:pic>
      <p:pic>
        <p:nvPicPr>
          <p:cNvPr id="9" name="Image 8">
            <a:extLst>
              <a:ext uri="{FF2B5EF4-FFF2-40B4-BE49-F238E27FC236}">
                <a16:creationId xmlns:a16="http://schemas.microsoft.com/office/drawing/2014/main" id="{72BC14F8-9298-4787-4A3B-1D9D4C36FBB1}"/>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7812911" y="264452"/>
            <a:ext cx="878460" cy="889540"/>
          </a:xfrm>
          <a:prstGeom prst="rect">
            <a:avLst/>
          </a:prstGeom>
        </p:spPr>
      </p:pic>
      <p:pic>
        <p:nvPicPr>
          <p:cNvPr id="10" name="Picture 4">
            <a:extLst>
              <a:ext uri="{FF2B5EF4-FFF2-40B4-BE49-F238E27FC236}">
                <a16:creationId xmlns:a16="http://schemas.microsoft.com/office/drawing/2014/main" id="{7619E97D-59EB-AA6A-A4DC-7F6BB52642DE}"/>
              </a:ext>
              <a:ext uri="{C183D7F6-B498-43B3-948B-1728B52AA6E4}">
                <adec:decorative xmlns:adec="http://schemas.microsoft.com/office/drawing/2017/decorative" val="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200837" y="336638"/>
            <a:ext cx="3255764" cy="756963"/>
          </a:xfrm>
          <a:prstGeom prst="rect">
            <a:avLst/>
          </a:prstGeom>
          <a:noFill/>
          <a:extLst>
            <a:ext uri="{909E8E84-426E-40DD-AFC4-6F175D3DCCD1}">
              <a14:hiddenFill xmlns:a14="http://schemas.microsoft.com/office/drawing/2010/main">
                <a:solidFill>
                  <a:srgbClr val="FFFFFF"/>
                </a:solidFill>
              </a14:hiddenFill>
            </a:ext>
          </a:extLst>
        </p:spPr>
      </p:pic>
      <p:sp>
        <p:nvSpPr>
          <p:cNvPr id="12" name="Espace réservé du contenu 8">
            <a:extLst>
              <a:ext uri="{FF2B5EF4-FFF2-40B4-BE49-F238E27FC236}">
                <a16:creationId xmlns:a16="http://schemas.microsoft.com/office/drawing/2014/main" id="{11CE663C-7D00-B83B-77E6-C12DACB1BC7E}"/>
              </a:ext>
            </a:extLst>
          </p:cNvPr>
          <p:cNvSpPr txBox="1">
            <a:spLocks/>
          </p:cNvSpPr>
          <p:nvPr/>
        </p:nvSpPr>
        <p:spPr>
          <a:xfrm>
            <a:off x="0" y="4290648"/>
            <a:ext cx="9144000" cy="1978586"/>
          </a:xfrm>
          <a:prstGeom prst="rect">
            <a:avLst/>
          </a:prstGeom>
        </p:spPr>
        <p:txBody>
          <a:bodyPr vert="horz" lIns="91440" tIns="45720" rIns="91440" bIns="45720" rtlCol="0" anchor="t">
            <a:normAutofit/>
          </a:bodyPr>
          <a:lstStyle>
            <a:lvl1pPr marL="0" indent="0" algn="l" defTabSz="1425550" rtl="0" eaLnBrk="1" latinLnBrk="0" hangingPunct="1">
              <a:lnSpc>
                <a:spcPct val="90000"/>
              </a:lnSpc>
              <a:spcBef>
                <a:spcPts val="1559"/>
              </a:spcBef>
              <a:buFont typeface="Arial" panose="020B0604020202020204" pitchFamily="34" charset="0"/>
              <a:buNone/>
              <a:defRPr sz="12800" b="0" i="0" kern="1200" baseline="0">
                <a:solidFill>
                  <a:srgbClr val="950891"/>
                </a:solidFill>
                <a:latin typeface="Source Sans Pro" panose="020B0503030403020204" pitchFamily="34" charset="0"/>
                <a:ea typeface="Source Sans Pro" panose="020B0503030403020204" pitchFamily="34" charset="0"/>
                <a:cs typeface="+mn-cs"/>
              </a:defRPr>
            </a:lvl1pPr>
            <a:lvl2pPr marL="1069162" indent="-356387" algn="l" defTabSz="1425550" rtl="0" eaLnBrk="1" latinLnBrk="0" hangingPunct="1">
              <a:lnSpc>
                <a:spcPct val="90000"/>
              </a:lnSpc>
              <a:spcBef>
                <a:spcPts val="780"/>
              </a:spcBef>
              <a:buFont typeface="Courier New" panose="02070309020205020404" pitchFamily="49" charset="0"/>
              <a:buChar char="o"/>
              <a:defRPr sz="3200" kern="1200">
                <a:solidFill>
                  <a:schemeClr val="tx1"/>
                </a:solidFill>
                <a:latin typeface="Source Sans Pro" panose="020B0503030403020204" pitchFamily="34" charset="0"/>
                <a:ea typeface="Source Sans Pro" panose="020B0503030403020204" pitchFamily="34" charset="0"/>
                <a:cs typeface="+mn-cs"/>
              </a:defRPr>
            </a:lvl2pPr>
            <a:lvl3pPr marL="1781937" indent="-356387" algn="l" defTabSz="1425550" rtl="0" eaLnBrk="1" latinLnBrk="0" hangingPunct="1">
              <a:lnSpc>
                <a:spcPct val="90000"/>
              </a:lnSpc>
              <a:spcBef>
                <a:spcPts val="780"/>
              </a:spcBef>
              <a:buFont typeface="Police système Courant"/>
              <a:buChar char="–"/>
              <a:defRPr sz="2800" i="1" kern="1200">
                <a:solidFill>
                  <a:schemeClr val="tx1"/>
                </a:solidFill>
                <a:latin typeface="Source Sans Pro" panose="020B0503030403020204" pitchFamily="34" charset="0"/>
                <a:ea typeface="Source Sans Pro" panose="020B0503030403020204" pitchFamily="34" charset="0"/>
                <a:cs typeface="+mn-cs"/>
              </a:defRPr>
            </a:lvl3pPr>
            <a:lvl4pPr marL="2494712" indent="-356387" algn="l" defTabSz="1425550" rtl="0" eaLnBrk="1" latinLnBrk="0" hangingPunct="1">
              <a:lnSpc>
                <a:spcPct val="90000"/>
              </a:lnSpc>
              <a:spcBef>
                <a:spcPts val="780"/>
              </a:spcBef>
              <a:buFont typeface="Police système Courant"/>
              <a:buChar char="»"/>
              <a:defRPr sz="2400" kern="1200">
                <a:solidFill>
                  <a:schemeClr val="tx1"/>
                </a:solidFill>
                <a:latin typeface="Source Sans Pro" panose="020B0503030403020204" pitchFamily="34" charset="0"/>
                <a:ea typeface="Source Sans Pro" panose="020B0503030403020204" pitchFamily="34" charset="0"/>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a:lstStyle>
          <a:p>
            <a:pPr indent="-356387" algn="ctr">
              <a:lnSpc>
                <a:spcPct val="120000"/>
              </a:lnSpc>
            </a:pPr>
            <a:r>
              <a:rPr lang="fr-FR" sz="2000" dirty="0">
                <a:solidFill>
                  <a:schemeClr val="tx1"/>
                </a:solidFill>
                <a:latin typeface="Arial" panose="020B0604020202020204" pitchFamily="34" charset="0"/>
                <a:cs typeface="Arial" panose="020B0604020202020204" pitchFamily="34" charset="0"/>
              </a:rPr>
              <a:t>Emilie Collette</a:t>
            </a:r>
          </a:p>
        </p:txBody>
      </p:sp>
      <p:cxnSp>
        <p:nvCxnSpPr>
          <p:cNvPr id="3" name="Connecteur droit 2">
            <a:extLst>
              <a:ext uri="{FF2B5EF4-FFF2-40B4-BE49-F238E27FC236}">
                <a16:creationId xmlns:a16="http://schemas.microsoft.com/office/drawing/2014/main" id="{32590EFE-00FA-A03F-4114-BD6D195E706E}"/>
              </a:ext>
              <a:ext uri="{C183D7F6-B498-43B3-948B-1728B52AA6E4}">
                <adec:decorative xmlns:adec="http://schemas.microsoft.com/office/drawing/2017/decorative" val="1"/>
              </a:ext>
            </a:extLst>
          </p:cNvPr>
          <p:cNvCxnSpPr>
            <a:cxnSpLocks/>
          </p:cNvCxnSpPr>
          <p:nvPr/>
        </p:nvCxnSpPr>
        <p:spPr>
          <a:xfrm>
            <a:off x="371946" y="3798895"/>
            <a:ext cx="8449472"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8945E86D-9CFC-0978-03D0-FA054EACE66A}"/>
              </a:ext>
              <a:ext uri="{C183D7F6-B498-43B3-948B-1728B52AA6E4}">
                <adec:decorative xmlns:adec="http://schemas.microsoft.com/office/drawing/2017/decorative" val="0"/>
              </a:ext>
            </a:extLst>
          </p:cNvPr>
          <p:cNvSpPr/>
          <p:nvPr/>
        </p:nvSpPr>
        <p:spPr>
          <a:xfrm>
            <a:off x="0" y="6323068"/>
            <a:ext cx="9144000" cy="534932"/>
          </a:xfrm>
          <a:prstGeom prst="rect">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BE" dirty="0">
                <a:solidFill>
                  <a:schemeClr val="bg1"/>
                </a:solidFill>
                <a:latin typeface="Aptos" panose="020B0004020202020204" pitchFamily="34" charset="0"/>
                <a:ea typeface="Times New Roman" panose="02020603050405020304" pitchFamily="18" charset="0"/>
              </a:rPr>
              <a:t>Matinée de travail de la </a:t>
            </a:r>
            <a:r>
              <a:rPr lang="fr-BE" dirty="0" err="1">
                <a:solidFill>
                  <a:schemeClr val="bg1"/>
                </a:solidFill>
                <a:latin typeface="Aptos" panose="020B0004020202020204" pitchFamily="34" charset="0"/>
                <a:ea typeface="Times New Roman" panose="02020603050405020304" pitchFamily="18" charset="0"/>
              </a:rPr>
              <a:t>ChESI</a:t>
            </a:r>
            <a:r>
              <a:rPr lang="fr-BE" sz="1800" dirty="0">
                <a:solidFill>
                  <a:schemeClr val="bg1"/>
                </a:solidFill>
                <a:effectLst/>
                <a:latin typeface="Aptos" panose="020B0004020202020204" pitchFamily="34" charset="0"/>
                <a:ea typeface="Times New Roman" panose="02020603050405020304" pitchFamily="18" charset="0"/>
              </a:rPr>
              <a:t> – 17/04/2025</a:t>
            </a:r>
            <a:endParaRPr lang="fr-BE" sz="1800" dirty="0">
              <a:solidFill>
                <a:schemeClr val="bg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12888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98725-169D-AD53-0EBA-71BD984B1CBD}"/>
            </a:ext>
          </a:extLst>
        </p:cNvPr>
        <p:cNvGrpSpPr/>
        <p:nvPr/>
      </p:nvGrpSpPr>
      <p:grpSpPr>
        <a:xfrm>
          <a:off x="0" y="0"/>
          <a:ext cx="0" cy="0"/>
          <a:chOff x="0" y="0"/>
          <a:chExt cx="0" cy="0"/>
        </a:xfrm>
      </p:grpSpPr>
      <p:sp>
        <p:nvSpPr>
          <p:cNvPr id="13" name="Espace réservé du numéro de diapositive 3">
            <a:extLst>
              <a:ext uri="{FF2B5EF4-FFF2-40B4-BE49-F238E27FC236}">
                <a16:creationId xmlns:a16="http://schemas.microsoft.com/office/drawing/2014/main" id="{B054C9C3-E54C-7301-08DC-903A468AF8C1}"/>
              </a:ext>
            </a:extLst>
          </p:cNvPr>
          <p:cNvSpPr txBox="1">
            <a:spLocks/>
          </p:cNvSpPr>
          <p:nvPr/>
        </p:nvSpPr>
        <p:spPr>
          <a:xfrm>
            <a:off x="8538372" y="0"/>
            <a:ext cx="571500" cy="451945"/>
          </a:xfrm>
          <a:prstGeom prst="rect">
            <a:avLst/>
          </a:prstGeom>
        </p:spPr>
        <p:txBody>
          <a:bodyPr vert="horz" lIns="91440" tIns="45720" rIns="91440" bIns="45720" rtlCol="0" anchor="b"/>
          <a:lstStyle>
            <a:defPPr>
              <a:defRPr lang="en-US"/>
            </a:defPPr>
            <a:lvl1pPr marL="0" algn="r" defTabSz="457200" rtl="0" eaLnBrk="1" latinLnBrk="0" hangingPunct="1">
              <a:defRPr sz="9000" b="0" kern="1200">
                <a:ln>
                  <a:noFill/>
                </a:ln>
                <a:solidFill>
                  <a:schemeClr val="accent1">
                    <a:alpha val="20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A61E498-6075-41EE-97A3-CA54B4EB9F26}" type="slidenum">
              <a:rPr lang="fr-BE" sz="2400" b="1" smtClean="0">
                <a:solidFill>
                  <a:schemeClr val="tx1">
                    <a:alpha val="20000"/>
                  </a:schemeClr>
                </a:solidFill>
              </a:rPr>
              <a:pPr>
                <a:defRPr/>
              </a:pPr>
              <a:t>10</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B69E021E-4D0C-A656-F538-5E3C546D4386}"/>
              </a:ext>
            </a:extLst>
          </p:cNvPr>
          <p:cNvSpPr txBox="1">
            <a:spLocks/>
          </p:cNvSpPr>
          <p:nvPr/>
        </p:nvSpPr>
        <p:spPr>
          <a:xfrm>
            <a:off x="440528" y="2084022"/>
            <a:ext cx="8449472"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pPr algn="ctr"/>
            <a:r>
              <a:rPr lang="fr-FR" sz="3600" dirty="0">
                <a:latin typeface="Arial" panose="020B0604020202020204" pitchFamily="34" charset="0"/>
                <a:cs typeface="Arial" panose="020B0604020202020204" pitchFamily="34" charset="0"/>
              </a:rPr>
              <a:t>3. Que mettre en place ? </a:t>
            </a:r>
          </a:p>
        </p:txBody>
      </p:sp>
      <p:pic>
        <p:nvPicPr>
          <p:cNvPr id="2" name="Picture 4">
            <a:extLst>
              <a:ext uri="{FF2B5EF4-FFF2-40B4-BE49-F238E27FC236}">
                <a16:creationId xmlns:a16="http://schemas.microsoft.com/office/drawing/2014/main" id="{3A9850CF-561D-0D92-E122-844B09868C16}"/>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62AE1030-55A7-38AA-B2F5-83D9EC5317C0}"/>
              </a:ext>
              <a:ext uri="{C183D7F6-B498-43B3-948B-1728B52AA6E4}">
                <adec:decorative xmlns:adec="http://schemas.microsoft.com/office/drawing/2017/decorative" val="1"/>
              </a:ext>
            </a:extLst>
          </p:cNvPr>
          <p:cNvCxnSpPr>
            <a:cxnSpLocks/>
          </p:cNvCxnSpPr>
          <p:nvPr/>
        </p:nvCxnSpPr>
        <p:spPr>
          <a:xfrm>
            <a:off x="440528" y="32918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4401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7EB7F4-2BB5-237D-CD64-9473107CD6B4}"/>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9FD854A2-C68E-98D4-7A9F-D3413B053E0B}"/>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11</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EB3AA1D8-3E7C-D6F4-76D6-E0521DCCCBE9}"/>
              </a:ext>
            </a:extLst>
          </p:cNvPr>
          <p:cNvSpPr txBox="1">
            <a:spLocks/>
          </p:cNvSpPr>
          <p:nvPr/>
        </p:nvSpPr>
        <p:spPr>
          <a:xfrm>
            <a:off x="359248" y="41306"/>
            <a:ext cx="8839199"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r>
              <a:rPr lang="fr-FR" dirty="0">
                <a:latin typeface="Arial" panose="020B0604020202020204" pitchFamily="34" charset="0"/>
                <a:cs typeface="Arial" panose="020B0604020202020204" pitchFamily="34" charset="0"/>
              </a:rPr>
              <a:t>Que mettre en place ?</a:t>
            </a:r>
            <a:endParaRPr lang="fr-BE" dirty="0">
              <a:latin typeface="Arial" panose="020B0604020202020204" pitchFamily="34" charset="0"/>
              <a:cs typeface="Arial" panose="020B0604020202020204" pitchFamily="34" charset="0"/>
            </a:endParaRPr>
          </a:p>
        </p:txBody>
      </p:sp>
      <p:sp>
        <p:nvSpPr>
          <p:cNvPr id="5" name="Espace réservé du contenu 2">
            <a:extLst>
              <a:ext uri="{FF2B5EF4-FFF2-40B4-BE49-F238E27FC236}">
                <a16:creationId xmlns:a16="http://schemas.microsoft.com/office/drawing/2014/main" id="{A983689A-EB35-5488-2BE7-15B0363C5BEB}"/>
              </a:ext>
            </a:extLst>
          </p:cNvPr>
          <p:cNvSpPr>
            <a:spLocks noGrp="1"/>
          </p:cNvSpPr>
          <p:nvPr>
            <p:ph idx="1"/>
          </p:nvPr>
        </p:nvSpPr>
        <p:spPr>
          <a:xfrm>
            <a:off x="359248" y="1699541"/>
            <a:ext cx="8179124" cy="4932487"/>
          </a:xfrm>
        </p:spPr>
        <p:txBody>
          <a:bodyPr>
            <a:normAutofit/>
          </a:bodyPr>
          <a:lstStyle/>
          <a:p>
            <a:pPr marL="0" indent="0">
              <a:buNone/>
            </a:pPr>
            <a:r>
              <a:rPr lang="fr-FR" sz="2000" dirty="0">
                <a:latin typeface="Arial" panose="020B0604020202020204" pitchFamily="34" charset="0"/>
                <a:cs typeface="Arial" panose="020B0604020202020204" pitchFamily="34" charset="0"/>
              </a:rPr>
              <a:t>1. Choisissez un ou deux obstacles</a:t>
            </a:r>
          </a:p>
          <a:p>
            <a:pPr marL="0" indent="0">
              <a:buNone/>
            </a:pPr>
            <a:endParaRPr lang="fr-FR" sz="2000" dirty="0">
              <a:latin typeface="Arial" panose="020B0604020202020204" pitchFamily="34" charset="0"/>
              <a:cs typeface="Arial" panose="020B0604020202020204" pitchFamily="34" charset="0"/>
            </a:endParaRPr>
          </a:p>
          <a:p>
            <a:pPr marL="0" indent="0">
              <a:buNone/>
            </a:pPr>
            <a:r>
              <a:rPr lang="fr-FR" sz="2000" dirty="0">
                <a:latin typeface="Arial" panose="020B0604020202020204" pitchFamily="34" charset="0"/>
                <a:cs typeface="Arial" panose="020B0604020202020204" pitchFamily="34" charset="0"/>
              </a:rPr>
              <a:t>2. Réfléchissez à des adaptations possibles de votre dispositif</a:t>
            </a: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p:txBody>
      </p:sp>
      <p:pic>
        <p:nvPicPr>
          <p:cNvPr id="2" name="Picture 4">
            <a:extLst>
              <a:ext uri="{FF2B5EF4-FFF2-40B4-BE49-F238E27FC236}">
                <a16:creationId xmlns:a16="http://schemas.microsoft.com/office/drawing/2014/main" id="{19CC46FC-B256-5D00-41A5-FEA5BDF73F94}"/>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9BE6CB47-C985-B7E3-9E55-A4F3B1B4AFB6}"/>
              </a:ext>
              <a:ext uri="{C183D7F6-B498-43B3-948B-1728B52AA6E4}">
                <adec:decorative xmlns:adec="http://schemas.microsoft.com/office/drawing/2017/decorative" val="1"/>
              </a:ext>
            </a:extLst>
          </p:cNvPr>
          <p:cNvCxnSpPr>
            <a:cxnSpLocks/>
          </p:cNvCxnSpPr>
          <p:nvPr/>
        </p:nvCxnSpPr>
        <p:spPr>
          <a:xfrm>
            <a:off x="359248" y="11074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0190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C039B4-B556-4747-08DC-39BAAADDC1B9}"/>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FA924E20-1C1C-6928-EECE-3E7E2148CBE6}"/>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12</a:t>
            </a:fld>
            <a:endParaRPr lang="fr-BE" sz="2400" b="1" dirty="0">
              <a:solidFill>
                <a:schemeClr val="tx1">
                  <a:alpha val="20000"/>
                </a:schemeClr>
              </a:solidFill>
            </a:endParaRPr>
          </a:p>
        </p:txBody>
      </p:sp>
      <p:pic>
        <p:nvPicPr>
          <p:cNvPr id="2" name="Picture 4">
            <a:extLst>
              <a:ext uri="{FF2B5EF4-FFF2-40B4-BE49-F238E27FC236}">
                <a16:creationId xmlns:a16="http://schemas.microsoft.com/office/drawing/2014/main" id="{E79895D3-9B69-23A0-9DC4-3B137D75FC0F}"/>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sp>
        <p:nvSpPr>
          <p:cNvPr id="22" name="ZoneTexte 21">
            <a:extLst>
              <a:ext uri="{FF2B5EF4-FFF2-40B4-BE49-F238E27FC236}">
                <a16:creationId xmlns:a16="http://schemas.microsoft.com/office/drawing/2014/main" id="{2790D145-84B3-D951-736D-2281D2689988}"/>
              </a:ext>
            </a:extLst>
          </p:cNvPr>
          <p:cNvSpPr txBox="1"/>
          <p:nvPr/>
        </p:nvSpPr>
        <p:spPr>
          <a:xfrm>
            <a:off x="172398" y="1099380"/>
            <a:ext cx="3654592" cy="1661993"/>
          </a:xfrm>
          <a:prstGeom prst="rect">
            <a:avLst/>
          </a:prstGeom>
          <a:solidFill>
            <a:srgbClr val="ECDFF5"/>
          </a:solidFill>
        </p:spPr>
        <p:txBody>
          <a:bodyPr wrap="square" rtlCol="0">
            <a:spAutoFit/>
          </a:bodyPr>
          <a:lstStyle/>
          <a:p>
            <a:pPr algn="ctr"/>
            <a:r>
              <a:rPr lang="fr-FR" sz="1600" b="1" dirty="0">
                <a:latin typeface="Arial" panose="020B0604020202020204" pitchFamily="34" charset="0"/>
                <a:cs typeface="Arial" panose="020B0604020202020204" pitchFamily="34" charset="0"/>
              </a:rPr>
              <a:t>Perception </a:t>
            </a:r>
          </a:p>
          <a:p>
            <a:pPr algn="ctr"/>
            <a:endParaRPr lang="fr-FR" sz="200" b="1"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Est-ce que mes supports de cours sont accessibles à tous et à toutes ? Est-ce que j’utilise des modes de représentation variés pour favoriser la compréhension ?  Est-ce que mon cours présente la diversité des perspectives et des identités ?</a:t>
            </a:r>
          </a:p>
        </p:txBody>
      </p:sp>
      <p:sp>
        <p:nvSpPr>
          <p:cNvPr id="23" name="Rectangle 22">
            <a:extLst>
              <a:ext uri="{FF2B5EF4-FFF2-40B4-BE49-F238E27FC236}">
                <a16:creationId xmlns:a16="http://schemas.microsoft.com/office/drawing/2014/main" id="{440A14CC-B069-8A55-7CB5-48C5323C652E}"/>
              </a:ext>
            </a:extLst>
          </p:cNvPr>
          <p:cNvSpPr/>
          <p:nvPr/>
        </p:nvSpPr>
        <p:spPr>
          <a:xfrm>
            <a:off x="4217085" y="1500224"/>
            <a:ext cx="4718729" cy="8783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Proposer des supports dans un format numérique flexible et personnalisable (ex. police et taille du texte) et facilitant l’utilisation de logiciels (ex. synthèse vocale), varier les modes de présentation (ex. textes, images, vidéos, audio), sous-titrer les vidéos, fournir les descriptions textuelles des graphiques, éviter les représentations stéréotypées (ex. illustrations, études de cas), proposer des auteurs d’identités variées.</a:t>
            </a:r>
            <a:endParaRPr lang="fr-BE" sz="1400" dirty="0">
              <a:solidFill>
                <a:schemeClr val="tx1"/>
              </a:solidFill>
              <a:latin typeface="Arial" panose="020B0604020202020204" pitchFamily="34" charset="0"/>
              <a:cs typeface="Arial" panose="020B0604020202020204" pitchFamily="34" charset="0"/>
            </a:endParaRPr>
          </a:p>
        </p:txBody>
      </p:sp>
      <p:sp>
        <p:nvSpPr>
          <p:cNvPr id="24" name="ZoneTexte 23">
            <a:extLst>
              <a:ext uri="{FF2B5EF4-FFF2-40B4-BE49-F238E27FC236}">
                <a16:creationId xmlns:a16="http://schemas.microsoft.com/office/drawing/2014/main" id="{6A58E20C-5DF6-7AD3-9A93-E691BB78D252}"/>
              </a:ext>
            </a:extLst>
          </p:cNvPr>
          <p:cNvSpPr txBox="1"/>
          <p:nvPr/>
        </p:nvSpPr>
        <p:spPr>
          <a:xfrm>
            <a:off x="172398" y="3077011"/>
            <a:ext cx="3654592" cy="1446550"/>
          </a:xfrm>
          <a:prstGeom prst="rect">
            <a:avLst/>
          </a:prstGeom>
          <a:solidFill>
            <a:srgbClr val="ECDFF5"/>
          </a:solidFill>
        </p:spPr>
        <p:txBody>
          <a:bodyPr wrap="square" rtlCol="0">
            <a:spAutoFit/>
          </a:bodyPr>
          <a:lstStyle/>
          <a:p>
            <a:pPr algn="ctr"/>
            <a:r>
              <a:rPr lang="fr-BE" sz="1600" b="1" dirty="0">
                <a:latin typeface="Arial" panose="020B0604020202020204" pitchFamily="34" charset="0"/>
                <a:cs typeface="Arial" panose="020B0604020202020204" pitchFamily="34" charset="0"/>
              </a:rPr>
              <a:t>Langue</a:t>
            </a:r>
            <a:r>
              <a:rPr lang="fr-BE" sz="1600" dirty="0">
                <a:latin typeface="Arial" panose="020B0604020202020204" pitchFamily="34" charset="0"/>
                <a:cs typeface="Arial" panose="020B0604020202020204" pitchFamily="34" charset="0"/>
              </a:rPr>
              <a:t> </a:t>
            </a:r>
            <a:r>
              <a:rPr lang="fr-BE" sz="1600" b="1" dirty="0">
                <a:latin typeface="Arial" panose="020B0604020202020204" pitchFamily="34" charset="0"/>
                <a:cs typeface="Arial" panose="020B0604020202020204" pitchFamily="34" charset="0"/>
              </a:rPr>
              <a:t>et symboles</a:t>
            </a:r>
          </a:p>
          <a:p>
            <a:pPr algn="ctr"/>
            <a:endParaRPr lang="fr-BE" sz="200" b="1" dirty="0">
              <a:latin typeface="Arial" panose="020B0604020202020204" pitchFamily="34" charset="0"/>
              <a:cs typeface="Arial" panose="020B0604020202020204" pitchFamily="34" charset="0"/>
            </a:endParaRPr>
          </a:p>
          <a:p>
            <a:r>
              <a:rPr lang="fr-BE" sz="1400" dirty="0">
                <a:latin typeface="Arial" panose="020B0604020202020204" pitchFamily="34" charset="0"/>
                <a:cs typeface="Arial" panose="020B0604020202020204" pitchFamily="34" charset="0"/>
              </a:rPr>
              <a:t>Est-ce que mon cours favorise la compréhension du vocabulaire, des expressions, des symboles et de la syntaxe utilisés ? Est-ce qu’il valorise la diversité linguistique ? </a:t>
            </a:r>
          </a:p>
        </p:txBody>
      </p:sp>
      <p:sp>
        <p:nvSpPr>
          <p:cNvPr id="25" name="Rectangle 24">
            <a:extLst>
              <a:ext uri="{FF2B5EF4-FFF2-40B4-BE49-F238E27FC236}">
                <a16:creationId xmlns:a16="http://schemas.microsoft.com/office/drawing/2014/main" id="{73AAF793-C3CB-3244-D643-8901D4361619}"/>
              </a:ext>
            </a:extLst>
          </p:cNvPr>
          <p:cNvSpPr/>
          <p:nvPr/>
        </p:nvSpPr>
        <p:spPr>
          <a:xfrm>
            <a:off x="4184848" y="3474350"/>
            <a:ext cx="4959152" cy="65186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Expliciter la signification des symboles, clarifier le vocabulaire (ex. lexique ou création d’un glossaire collaboratif), fournir des légendes aux graphiques, rendre explicite les relations entre les éléments, proposer des lectures complémentaires dans une deuxième langue (ex. français ou anglais).</a:t>
            </a:r>
            <a:endParaRPr lang="fr-BE" sz="1400" dirty="0">
              <a:solidFill>
                <a:schemeClr val="tx1"/>
              </a:solidFill>
              <a:latin typeface="Arial" panose="020B0604020202020204" pitchFamily="34" charset="0"/>
              <a:cs typeface="Arial" panose="020B0604020202020204" pitchFamily="34" charset="0"/>
            </a:endParaRPr>
          </a:p>
        </p:txBody>
      </p:sp>
      <p:sp>
        <p:nvSpPr>
          <p:cNvPr id="26" name="ZoneTexte 25">
            <a:extLst>
              <a:ext uri="{FF2B5EF4-FFF2-40B4-BE49-F238E27FC236}">
                <a16:creationId xmlns:a16="http://schemas.microsoft.com/office/drawing/2014/main" id="{B461686E-0D3B-0810-0ED9-F1F6D53DAAB2}"/>
              </a:ext>
            </a:extLst>
          </p:cNvPr>
          <p:cNvSpPr txBox="1"/>
          <p:nvPr/>
        </p:nvSpPr>
        <p:spPr>
          <a:xfrm>
            <a:off x="172320" y="4825185"/>
            <a:ext cx="3654592" cy="1446550"/>
          </a:xfrm>
          <a:prstGeom prst="rect">
            <a:avLst/>
          </a:prstGeom>
          <a:solidFill>
            <a:srgbClr val="ECDFF5"/>
          </a:solidFill>
        </p:spPr>
        <p:txBody>
          <a:bodyPr wrap="square" rtlCol="0">
            <a:spAutoFit/>
          </a:bodyPr>
          <a:lstStyle/>
          <a:p>
            <a:pPr algn="ctr"/>
            <a:r>
              <a:rPr lang="fr-FR" sz="1600" b="1" dirty="0">
                <a:latin typeface="Arial" panose="020B0604020202020204" pitchFamily="34" charset="0"/>
                <a:cs typeface="Arial" panose="020B0604020202020204" pitchFamily="34" charset="0"/>
              </a:rPr>
              <a:t>Développement des connaissances</a:t>
            </a:r>
            <a:r>
              <a:rPr lang="fr-FR" sz="1600" dirty="0">
                <a:latin typeface="Arial" panose="020B0604020202020204" pitchFamily="34" charset="0"/>
                <a:cs typeface="Arial" panose="020B0604020202020204" pitchFamily="34" charset="0"/>
              </a:rPr>
              <a:t> </a:t>
            </a:r>
          </a:p>
          <a:p>
            <a:pPr algn="ctr"/>
            <a:endParaRPr lang="fr-FR" sz="200" dirty="0">
              <a:latin typeface="Arial" panose="020B0604020202020204" pitchFamily="34" charset="0"/>
              <a:cs typeface="Arial" panose="020B0604020202020204" pitchFamily="34" charset="0"/>
            </a:endParaRPr>
          </a:p>
          <a:p>
            <a:r>
              <a:rPr lang="fr-BE" sz="1400" dirty="0">
                <a:latin typeface="Arial" panose="020B0604020202020204" pitchFamily="34" charset="0"/>
                <a:cs typeface="Arial" panose="020B0604020202020204" pitchFamily="34" charset="0"/>
              </a:rPr>
              <a:t>Est-ce que mon cours permet à tout le monde d’atteindre un haut niveau de compréhension et d’utiliser les connaissances et compétences acquises dans de nouvelles situations ?</a:t>
            </a:r>
          </a:p>
        </p:txBody>
      </p:sp>
      <p:sp>
        <p:nvSpPr>
          <p:cNvPr id="27" name="Rectangle 26">
            <a:extLst>
              <a:ext uri="{FF2B5EF4-FFF2-40B4-BE49-F238E27FC236}">
                <a16:creationId xmlns:a16="http://schemas.microsoft.com/office/drawing/2014/main" id="{A8F8539C-790F-5380-77AF-F2BED7FDB9E2}"/>
              </a:ext>
            </a:extLst>
          </p:cNvPr>
          <p:cNvSpPr/>
          <p:nvPr/>
        </p:nvSpPr>
        <p:spPr>
          <a:xfrm>
            <a:off x="4208593" y="5240798"/>
            <a:ext cx="4718728" cy="64633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Illustrer les notions de différentes manières et faire des liens avec les connaissances antérieures, mettre en évidence les idées principales et les liens entre celles-ci, proposer des activités collectives (ex. interactions, construction collaborative) pour une compréhension en profondeur, proposer des opportunités de généraliser l’apprentissage dans de nouvelles situations.</a:t>
            </a:r>
            <a:endParaRPr lang="fr-BE" sz="1400" dirty="0">
              <a:solidFill>
                <a:schemeClr val="tx1"/>
              </a:solidFill>
              <a:latin typeface="Arial" panose="020B0604020202020204" pitchFamily="34" charset="0"/>
              <a:cs typeface="Arial" panose="020B0604020202020204" pitchFamily="34" charset="0"/>
            </a:endParaRPr>
          </a:p>
        </p:txBody>
      </p:sp>
      <p:sp>
        <p:nvSpPr>
          <p:cNvPr id="28" name="Flèche : droite 27">
            <a:extLst>
              <a:ext uri="{FF2B5EF4-FFF2-40B4-BE49-F238E27FC236}">
                <a16:creationId xmlns:a16="http://schemas.microsoft.com/office/drawing/2014/main" id="{0AF7712A-AEE8-A9AB-11B5-B09AAA4000CB}"/>
              </a:ext>
            </a:extLst>
          </p:cNvPr>
          <p:cNvSpPr/>
          <p:nvPr/>
        </p:nvSpPr>
        <p:spPr>
          <a:xfrm>
            <a:off x="3898912" y="1808193"/>
            <a:ext cx="151335" cy="244366"/>
          </a:xfrm>
          <a:prstGeom prst="rightArrow">
            <a:avLst/>
          </a:prstGeom>
          <a:solidFill>
            <a:srgbClr val="7030A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fr-BE" sz="1400">
              <a:latin typeface="Arial" panose="020B0604020202020204" pitchFamily="34" charset="0"/>
              <a:cs typeface="Arial" panose="020B0604020202020204" pitchFamily="34" charset="0"/>
            </a:endParaRPr>
          </a:p>
        </p:txBody>
      </p:sp>
      <p:sp>
        <p:nvSpPr>
          <p:cNvPr id="29" name="Flèche : droite 28">
            <a:extLst>
              <a:ext uri="{FF2B5EF4-FFF2-40B4-BE49-F238E27FC236}">
                <a16:creationId xmlns:a16="http://schemas.microsoft.com/office/drawing/2014/main" id="{7ABA509F-15E5-89F1-51B8-2F224D996F09}"/>
              </a:ext>
            </a:extLst>
          </p:cNvPr>
          <p:cNvSpPr/>
          <p:nvPr/>
        </p:nvSpPr>
        <p:spPr>
          <a:xfrm>
            <a:off x="3870231" y="3641348"/>
            <a:ext cx="151335" cy="244366"/>
          </a:xfrm>
          <a:prstGeom prst="rightArrow">
            <a:avLst/>
          </a:prstGeom>
          <a:solidFill>
            <a:srgbClr val="7030A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fr-BE" sz="1400">
              <a:solidFill>
                <a:schemeClr val="tx1"/>
              </a:solidFill>
              <a:latin typeface="Arial" panose="020B0604020202020204" pitchFamily="34" charset="0"/>
              <a:cs typeface="Arial" panose="020B0604020202020204" pitchFamily="34" charset="0"/>
            </a:endParaRPr>
          </a:p>
        </p:txBody>
      </p:sp>
      <p:sp>
        <p:nvSpPr>
          <p:cNvPr id="30" name="Flèche : droite 29">
            <a:extLst>
              <a:ext uri="{FF2B5EF4-FFF2-40B4-BE49-F238E27FC236}">
                <a16:creationId xmlns:a16="http://schemas.microsoft.com/office/drawing/2014/main" id="{6B5D88B7-7789-4F3B-A7AD-A6607CD2B2B3}"/>
              </a:ext>
            </a:extLst>
          </p:cNvPr>
          <p:cNvSpPr/>
          <p:nvPr/>
        </p:nvSpPr>
        <p:spPr>
          <a:xfrm>
            <a:off x="3870231" y="5426277"/>
            <a:ext cx="151335" cy="244366"/>
          </a:xfrm>
          <a:prstGeom prst="rightArrow">
            <a:avLst/>
          </a:prstGeom>
          <a:solidFill>
            <a:srgbClr val="7030A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fr-BE" sz="1400">
              <a:latin typeface="Arial" panose="020B0604020202020204" pitchFamily="34" charset="0"/>
              <a:cs typeface="Arial" panose="020B0604020202020204" pitchFamily="34" charset="0"/>
            </a:endParaRPr>
          </a:p>
        </p:txBody>
      </p:sp>
      <p:sp>
        <p:nvSpPr>
          <p:cNvPr id="31" name="Rectangle : coins arrondis 30">
            <a:extLst>
              <a:ext uri="{FF2B5EF4-FFF2-40B4-BE49-F238E27FC236}">
                <a16:creationId xmlns:a16="http://schemas.microsoft.com/office/drawing/2014/main" id="{113C1CC0-A0CF-EA99-4A63-BB58A95A7F7C}"/>
              </a:ext>
            </a:extLst>
          </p:cNvPr>
          <p:cNvSpPr/>
          <p:nvPr/>
        </p:nvSpPr>
        <p:spPr>
          <a:xfrm>
            <a:off x="1868666" y="200543"/>
            <a:ext cx="5400000" cy="61200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Arial" panose="020B0604020202020204" pitchFamily="34" charset="0"/>
                <a:cs typeface="Arial" panose="020B0604020202020204" pitchFamily="34" charset="0"/>
              </a:rPr>
              <a:t>Concevoir plusieurs modes de </a:t>
            </a:r>
            <a:r>
              <a:rPr lang="fr-FR" b="1" dirty="0">
                <a:latin typeface="Arial" panose="020B0604020202020204" pitchFamily="34" charset="0"/>
                <a:cs typeface="Arial" panose="020B0604020202020204" pitchFamily="34" charset="0"/>
              </a:rPr>
              <a:t>représentation</a:t>
            </a:r>
            <a:endParaRPr lang="fr-BE" dirty="0">
              <a:latin typeface="Arial" panose="020B0604020202020204" pitchFamily="34" charset="0"/>
              <a:cs typeface="Arial" panose="020B0604020202020204" pitchFamily="34" charset="0"/>
            </a:endParaRPr>
          </a:p>
        </p:txBody>
      </p:sp>
      <p:sp>
        <p:nvSpPr>
          <p:cNvPr id="32" name="Rectangle : coins arrondis 31">
            <a:extLst>
              <a:ext uri="{FF2B5EF4-FFF2-40B4-BE49-F238E27FC236}">
                <a16:creationId xmlns:a16="http://schemas.microsoft.com/office/drawing/2014/main" id="{F438F94A-F6AD-6D74-5E8E-F22D1464E7DF}"/>
              </a:ext>
            </a:extLst>
          </p:cNvPr>
          <p:cNvSpPr/>
          <p:nvPr/>
        </p:nvSpPr>
        <p:spPr>
          <a:xfrm>
            <a:off x="4113676" y="4769630"/>
            <a:ext cx="4813645" cy="1612882"/>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33" name="Rectangle : coins arrondis 32">
            <a:extLst>
              <a:ext uri="{FF2B5EF4-FFF2-40B4-BE49-F238E27FC236}">
                <a16:creationId xmlns:a16="http://schemas.microsoft.com/office/drawing/2014/main" id="{47614AE6-6FB0-6073-FE73-B36A58E83612}"/>
              </a:ext>
            </a:extLst>
          </p:cNvPr>
          <p:cNvSpPr/>
          <p:nvPr/>
        </p:nvSpPr>
        <p:spPr>
          <a:xfrm>
            <a:off x="4113676" y="3092866"/>
            <a:ext cx="4813646" cy="1414839"/>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34" name="Rectangle : coins arrondis 33">
            <a:extLst>
              <a:ext uri="{FF2B5EF4-FFF2-40B4-BE49-F238E27FC236}">
                <a16:creationId xmlns:a16="http://schemas.microsoft.com/office/drawing/2014/main" id="{C086BCF9-5F1F-754B-079F-8A147619806D}"/>
              </a:ext>
            </a:extLst>
          </p:cNvPr>
          <p:cNvSpPr/>
          <p:nvPr/>
        </p:nvSpPr>
        <p:spPr>
          <a:xfrm>
            <a:off x="4122169" y="1018413"/>
            <a:ext cx="4813645" cy="1857507"/>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3339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4BE893-39AA-39DE-4187-0A33DEB92056}"/>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967F9F1A-5B7B-0C63-E856-6DB59BB77A53}"/>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13</a:t>
            </a:fld>
            <a:endParaRPr lang="fr-BE" sz="2400" b="1" dirty="0">
              <a:solidFill>
                <a:schemeClr val="tx1">
                  <a:alpha val="20000"/>
                </a:schemeClr>
              </a:solidFill>
            </a:endParaRPr>
          </a:p>
        </p:txBody>
      </p:sp>
      <p:pic>
        <p:nvPicPr>
          <p:cNvPr id="2" name="Picture 4">
            <a:extLst>
              <a:ext uri="{FF2B5EF4-FFF2-40B4-BE49-F238E27FC236}">
                <a16:creationId xmlns:a16="http://schemas.microsoft.com/office/drawing/2014/main" id="{7242F902-52A2-1326-28D6-F76444952BB7}"/>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 coins arrondis 2">
            <a:extLst>
              <a:ext uri="{FF2B5EF4-FFF2-40B4-BE49-F238E27FC236}">
                <a16:creationId xmlns:a16="http://schemas.microsoft.com/office/drawing/2014/main" id="{FA1B0335-BC77-886D-E990-12CFC653EC35}"/>
              </a:ext>
            </a:extLst>
          </p:cNvPr>
          <p:cNvSpPr/>
          <p:nvPr/>
        </p:nvSpPr>
        <p:spPr>
          <a:xfrm>
            <a:off x="4138582" y="4532024"/>
            <a:ext cx="4813645" cy="1701628"/>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5" name="Rectangle : coins arrondis 4">
            <a:extLst>
              <a:ext uri="{FF2B5EF4-FFF2-40B4-BE49-F238E27FC236}">
                <a16:creationId xmlns:a16="http://schemas.microsoft.com/office/drawing/2014/main" id="{12561FA1-6082-B75F-030C-EEE93869A5CF}"/>
              </a:ext>
            </a:extLst>
          </p:cNvPr>
          <p:cNvSpPr/>
          <p:nvPr/>
        </p:nvSpPr>
        <p:spPr>
          <a:xfrm>
            <a:off x="4109085" y="2949953"/>
            <a:ext cx="4813646" cy="1283114"/>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6" name="Rectangle : coins arrondis 5">
            <a:extLst>
              <a:ext uri="{FF2B5EF4-FFF2-40B4-BE49-F238E27FC236}">
                <a16:creationId xmlns:a16="http://schemas.microsoft.com/office/drawing/2014/main" id="{1D784D65-5034-C352-1614-980740F614AC}"/>
              </a:ext>
            </a:extLst>
          </p:cNvPr>
          <p:cNvSpPr/>
          <p:nvPr/>
        </p:nvSpPr>
        <p:spPr>
          <a:xfrm>
            <a:off x="4138582" y="1354131"/>
            <a:ext cx="4813645" cy="1164569"/>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7" name="Rectangle : coins arrondis 6">
            <a:extLst>
              <a:ext uri="{FF2B5EF4-FFF2-40B4-BE49-F238E27FC236}">
                <a16:creationId xmlns:a16="http://schemas.microsoft.com/office/drawing/2014/main" id="{7F73EC07-4942-B472-3FB9-14143AE1D50F}"/>
              </a:ext>
            </a:extLst>
          </p:cNvPr>
          <p:cNvSpPr/>
          <p:nvPr/>
        </p:nvSpPr>
        <p:spPr>
          <a:xfrm>
            <a:off x="1511589" y="195070"/>
            <a:ext cx="6120822" cy="612000"/>
          </a:xfrm>
          <a:prstGeom prst="roundRect">
            <a:avLst/>
          </a:prstGeom>
          <a:solidFill>
            <a:srgbClr val="0065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Arial" panose="020B0604020202020204" pitchFamily="34" charset="0"/>
                <a:cs typeface="Arial" panose="020B0604020202020204" pitchFamily="34" charset="0"/>
              </a:rPr>
              <a:t>Concevoir plusieurs modes d’</a:t>
            </a:r>
            <a:r>
              <a:rPr lang="fr-FR" b="1" dirty="0">
                <a:latin typeface="Arial" panose="020B0604020202020204" pitchFamily="34" charset="0"/>
                <a:cs typeface="Arial" panose="020B0604020202020204" pitchFamily="34" charset="0"/>
              </a:rPr>
              <a:t>action </a:t>
            </a:r>
            <a:r>
              <a:rPr lang="fr-FR" dirty="0">
                <a:latin typeface="Arial" panose="020B0604020202020204" pitchFamily="34" charset="0"/>
                <a:cs typeface="Arial" panose="020B0604020202020204" pitchFamily="34" charset="0"/>
              </a:rPr>
              <a:t>et d’</a:t>
            </a:r>
            <a:r>
              <a:rPr lang="fr-FR" b="1" dirty="0">
                <a:latin typeface="Arial" panose="020B0604020202020204" pitchFamily="34" charset="0"/>
                <a:cs typeface="Arial" panose="020B0604020202020204" pitchFamily="34" charset="0"/>
              </a:rPr>
              <a:t>expression</a:t>
            </a:r>
            <a:endParaRPr lang="fr-BE"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F7C32CB4-94DD-65C4-64EF-3D8E777777D7}"/>
              </a:ext>
            </a:extLst>
          </p:cNvPr>
          <p:cNvSpPr txBox="1"/>
          <p:nvPr/>
        </p:nvSpPr>
        <p:spPr>
          <a:xfrm>
            <a:off x="145732" y="1199434"/>
            <a:ext cx="3654000" cy="1446550"/>
          </a:xfrm>
          <a:prstGeom prst="rect">
            <a:avLst/>
          </a:prstGeom>
          <a:solidFill>
            <a:srgbClr val="D9EFFF"/>
          </a:solidFill>
        </p:spPr>
        <p:txBody>
          <a:bodyPr wrap="square" rtlCol="0">
            <a:spAutoFit/>
          </a:bodyPr>
          <a:lstStyle/>
          <a:p>
            <a:pPr algn="ctr"/>
            <a:r>
              <a:rPr lang="fr-FR" sz="1600" b="1" dirty="0">
                <a:latin typeface="Arial" panose="020B0604020202020204" pitchFamily="34" charset="0"/>
                <a:cs typeface="Arial" panose="020B0604020202020204" pitchFamily="34" charset="0"/>
              </a:rPr>
              <a:t>Interaction</a:t>
            </a:r>
          </a:p>
          <a:p>
            <a:endParaRPr lang="fr-FR" sz="200" b="1"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Est-ce que le matériel et les activités proposés dans mon cours sont accessibles à tous et à toutes ? Est-ce que mon cours permet à chacun et chacune d’interagir et de participer ?</a:t>
            </a:r>
          </a:p>
        </p:txBody>
      </p:sp>
      <p:sp>
        <p:nvSpPr>
          <p:cNvPr id="9" name="Rectangle 8">
            <a:extLst>
              <a:ext uri="{FF2B5EF4-FFF2-40B4-BE49-F238E27FC236}">
                <a16:creationId xmlns:a16="http://schemas.microsoft.com/office/drawing/2014/main" id="{D69B8836-48F7-5691-C7F9-52F5D68748AE}"/>
              </a:ext>
            </a:extLst>
          </p:cNvPr>
          <p:cNvSpPr/>
          <p:nvPr/>
        </p:nvSpPr>
        <p:spPr>
          <a:xfrm>
            <a:off x="4226298" y="1701780"/>
            <a:ext cx="4638209" cy="46382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Proposer des activités et du matériel pouvant être réalisées / utilisé avec les technologies d’assistance (ex. livres numériques), vérifier que l’espace d’apprentissage est accessible à tout le monde, varier les modes d’interaction entre les étudiants et étudiantes.</a:t>
            </a:r>
            <a:endParaRPr lang="fr-BE" sz="1400" dirty="0">
              <a:solidFill>
                <a:schemeClr val="tx1"/>
              </a:solidFill>
              <a:latin typeface="Arial" panose="020B0604020202020204" pitchFamily="34" charset="0"/>
              <a:cs typeface="Arial" panose="020B0604020202020204" pitchFamily="34" charset="0"/>
            </a:endParaRPr>
          </a:p>
        </p:txBody>
      </p:sp>
      <p:sp>
        <p:nvSpPr>
          <p:cNvPr id="10" name="ZoneTexte 9">
            <a:extLst>
              <a:ext uri="{FF2B5EF4-FFF2-40B4-BE49-F238E27FC236}">
                <a16:creationId xmlns:a16="http://schemas.microsoft.com/office/drawing/2014/main" id="{CE8F37AF-B98A-8D20-15A0-261176447981}"/>
              </a:ext>
            </a:extLst>
          </p:cNvPr>
          <p:cNvSpPr txBox="1"/>
          <p:nvPr/>
        </p:nvSpPr>
        <p:spPr>
          <a:xfrm>
            <a:off x="145732" y="3098383"/>
            <a:ext cx="3654000" cy="984885"/>
          </a:xfrm>
          <a:prstGeom prst="rect">
            <a:avLst/>
          </a:prstGeom>
          <a:solidFill>
            <a:srgbClr val="D9EFFF"/>
          </a:solidFill>
        </p:spPr>
        <p:txBody>
          <a:bodyPr wrap="square" rtlCol="0">
            <a:spAutoFit/>
          </a:bodyPr>
          <a:lstStyle/>
          <a:p>
            <a:pPr algn="ctr"/>
            <a:r>
              <a:rPr lang="fr-FR" sz="1400" b="1" dirty="0">
                <a:latin typeface="Arial" panose="020B0604020202020204" pitchFamily="34" charset="0"/>
                <a:cs typeface="Arial" panose="020B0604020202020204" pitchFamily="34" charset="0"/>
              </a:rPr>
              <a:t>Expression et communication</a:t>
            </a:r>
          </a:p>
          <a:p>
            <a:endParaRPr lang="fr-FR" sz="200" b="1"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Est-ce que mon cours permet à chacun et chacune de s’exprimer et de communiquer facilement ? </a:t>
            </a:r>
          </a:p>
        </p:txBody>
      </p:sp>
      <p:sp>
        <p:nvSpPr>
          <p:cNvPr id="11" name="Rectangle 10">
            <a:extLst>
              <a:ext uri="{FF2B5EF4-FFF2-40B4-BE49-F238E27FC236}">
                <a16:creationId xmlns:a16="http://schemas.microsoft.com/office/drawing/2014/main" id="{7A04D482-5960-6AE7-2F89-312003D92B0A}"/>
              </a:ext>
            </a:extLst>
          </p:cNvPr>
          <p:cNvSpPr/>
          <p:nvPr/>
        </p:nvSpPr>
        <p:spPr>
          <a:xfrm>
            <a:off x="4202745" y="3356911"/>
            <a:ext cx="4775096" cy="42924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Varier les modalités et les supports d’expression (ex. oral, écrit, œuvres créatives, portefolio), proposer des outils d’élaboration (ex. correcteur orthographique), proposer plusieurs canaux de communication (ex. au cours, par mail, via forum ou média sociaux) </a:t>
            </a:r>
            <a:endParaRPr lang="fr-BE" sz="1400" dirty="0">
              <a:solidFill>
                <a:schemeClr val="tx1"/>
              </a:solidFill>
              <a:latin typeface="Arial" panose="020B0604020202020204" pitchFamily="34" charset="0"/>
              <a:cs typeface="Arial" panose="020B0604020202020204" pitchFamily="34" charset="0"/>
            </a:endParaRPr>
          </a:p>
        </p:txBody>
      </p:sp>
      <p:sp>
        <p:nvSpPr>
          <p:cNvPr id="12" name="ZoneTexte 11">
            <a:extLst>
              <a:ext uri="{FF2B5EF4-FFF2-40B4-BE49-F238E27FC236}">
                <a16:creationId xmlns:a16="http://schemas.microsoft.com/office/drawing/2014/main" id="{DFBA72EB-E84E-0AED-53FE-0A3348131DF0}"/>
              </a:ext>
            </a:extLst>
          </p:cNvPr>
          <p:cNvSpPr txBox="1"/>
          <p:nvPr/>
        </p:nvSpPr>
        <p:spPr>
          <a:xfrm>
            <a:off x="175229" y="4782288"/>
            <a:ext cx="3654000" cy="1200329"/>
          </a:xfrm>
          <a:prstGeom prst="rect">
            <a:avLst/>
          </a:prstGeom>
          <a:solidFill>
            <a:srgbClr val="D9EFFF"/>
          </a:solidFill>
        </p:spPr>
        <p:txBody>
          <a:bodyPr wrap="square" rtlCol="0">
            <a:spAutoFit/>
          </a:bodyPr>
          <a:lstStyle/>
          <a:p>
            <a:pPr algn="ctr"/>
            <a:r>
              <a:rPr lang="fr-BE" sz="1400" b="1" dirty="0">
                <a:latin typeface="Arial" panose="020B0604020202020204" pitchFamily="34" charset="0"/>
                <a:cs typeface="Arial" panose="020B0604020202020204" pitchFamily="34" charset="0"/>
              </a:rPr>
              <a:t>Développement de la stratégie</a:t>
            </a:r>
          </a:p>
          <a:p>
            <a:endParaRPr lang="fr-BE" sz="200" b="1" dirty="0">
              <a:latin typeface="Arial" panose="020B0604020202020204" pitchFamily="34" charset="0"/>
              <a:cs typeface="Arial" panose="020B0604020202020204" pitchFamily="34" charset="0"/>
            </a:endParaRPr>
          </a:p>
          <a:p>
            <a:r>
              <a:rPr lang="fr-BE" sz="1400" dirty="0">
                <a:latin typeface="Arial" panose="020B0604020202020204" pitchFamily="34" charset="0"/>
                <a:cs typeface="Arial" panose="020B0604020202020204" pitchFamily="34" charset="0"/>
              </a:rPr>
              <a:t>Est-ce que mon cours permet à chacun et chacune d’établir des objectifs personnels réalistes, d’élaborer des stratégies efficaces et de surveiller ses progrès ? </a:t>
            </a:r>
          </a:p>
        </p:txBody>
      </p:sp>
      <p:sp>
        <p:nvSpPr>
          <p:cNvPr id="13" name="Rectangle 12">
            <a:extLst>
              <a:ext uri="{FF2B5EF4-FFF2-40B4-BE49-F238E27FC236}">
                <a16:creationId xmlns:a16="http://schemas.microsoft.com/office/drawing/2014/main" id="{5612436E-2752-FB78-F26F-C7D27D360128}"/>
              </a:ext>
            </a:extLst>
          </p:cNvPr>
          <p:cNvSpPr/>
          <p:nvPr/>
        </p:nvSpPr>
        <p:spPr>
          <a:xfrm>
            <a:off x="4226299" y="5027210"/>
            <a:ext cx="4638209" cy="6133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Afficher les acquis d’apprentissage et l’échéancier dans un endroit en évidence, fournir des guides / listes de vérification, soutenir le processus de planification et la mise en œuvre de stratégies (questions incitatives, échéancier segmenté, etc.), montrer des exemples de bons travaux ou des réponses correctes, varier les modes de rétroaction (ex. feedback par les pairs). </a:t>
            </a:r>
            <a:endParaRPr lang="fr-BE" sz="1400" dirty="0">
              <a:solidFill>
                <a:schemeClr val="tx1"/>
              </a:solidFill>
              <a:latin typeface="Arial" panose="020B0604020202020204" pitchFamily="34" charset="0"/>
              <a:cs typeface="Arial" panose="020B0604020202020204" pitchFamily="34" charset="0"/>
            </a:endParaRPr>
          </a:p>
        </p:txBody>
      </p:sp>
      <p:sp>
        <p:nvSpPr>
          <p:cNvPr id="14" name="Flèche : droite 13">
            <a:extLst>
              <a:ext uri="{FF2B5EF4-FFF2-40B4-BE49-F238E27FC236}">
                <a16:creationId xmlns:a16="http://schemas.microsoft.com/office/drawing/2014/main" id="{374F4EDC-D06D-D0E3-013B-46FD2AA4B73D}"/>
              </a:ext>
            </a:extLst>
          </p:cNvPr>
          <p:cNvSpPr/>
          <p:nvPr/>
        </p:nvSpPr>
        <p:spPr>
          <a:xfrm>
            <a:off x="3867024" y="1800526"/>
            <a:ext cx="151335" cy="244366"/>
          </a:xfrm>
          <a:prstGeom prst="rightArrow">
            <a:avLst/>
          </a:prstGeom>
          <a:solidFill>
            <a:srgbClr val="0065B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5" name="Flèche : droite 14">
            <a:extLst>
              <a:ext uri="{FF2B5EF4-FFF2-40B4-BE49-F238E27FC236}">
                <a16:creationId xmlns:a16="http://schemas.microsoft.com/office/drawing/2014/main" id="{9A95E6F7-C658-47DD-4AE9-A42DC4F3DDBB}"/>
              </a:ext>
            </a:extLst>
          </p:cNvPr>
          <p:cNvSpPr/>
          <p:nvPr/>
        </p:nvSpPr>
        <p:spPr>
          <a:xfrm>
            <a:off x="3850509" y="3475367"/>
            <a:ext cx="151335" cy="244366"/>
          </a:xfrm>
          <a:prstGeom prst="rightArrow">
            <a:avLst/>
          </a:prstGeom>
          <a:solidFill>
            <a:srgbClr val="0065B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6" name="Flèche : droite 15">
            <a:extLst>
              <a:ext uri="{FF2B5EF4-FFF2-40B4-BE49-F238E27FC236}">
                <a16:creationId xmlns:a16="http://schemas.microsoft.com/office/drawing/2014/main" id="{A828EA72-AE70-FBB1-4E72-7847B21A3017}"/>
              </a:ext>
            </a:extLst>
          </p:cNvPr>
          <p:cNvSpPr/>
          <p:nvPr/>
        </p:nvSpPr>
        <p:spPr>
          <a:xfrm>
            <a:off x="3867024" y="5264876"/>
            <a:ext cx="151335" cy="244366"/>
          </a:xfrm>
          <a:prstGeom prst="rightArrow">
            <a:avLst/>
          </a:prstGeom>
          <a:solidFill>
            <a:srgbClr val="0065B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5079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7FDA4F-8680-A756-F420-00AA83E86C3B}"/>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AA699135-23B7-9FB9-6D8B-38022382EAC8}"/>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14</a:t>
            </a:fld>
            <a:endParaRPr lang="fr-BE" sz="2400" b="1" dirty="0">
              <a:solidFill>
                <a:schemeClr val="tx1">
                  <a:alpha val="20000"/>
                </a:schemeClr>
              </a:solidFill>
            </a:endParaRPr>
          </a:p>
        </p:txBody>
      </p:sp>
      <p:pic>
        <p:nvPicPr>
          <p:cNvPr id="2" name="Picture 4">
            <a:extLst>
              <a:ext uri="{FF2B5EF4-FFF2-40B4-BE49-F238E27FC236}">
                <a16:creationId xmlns:a16="http://schemas.microsoft.com/office/drawing/2014/main" id="{669602D8-9206-D6D5-2371-0E957DD6276E}"/>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 coins arrondis 2">
            <a:extLst>
              <a:ext uri="{FF2B5EF4-FFF2-40B4-BE49-F238E27FC236}">
                <a16:creationId xmlns:a16="http://schemas.microsoft.com/office/drawing/2014/main" id="{804BE453-7B2A-60CE-01DB-3B88AD0BC92F}"/>
              </a:ext>
            </a:extLst>
          </p:cNvPr>
          <p:cNvSpPr/>
          <p:nvPr/>
        </p:nvSpPr>
        <p:spPr>
          <a:xfrm>
            <a:off x="4188359" y="4904799"/>
            <a:ext cx="4813645" cy="1415540"/>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D302C76-CB80-44CF-2AF8-D4ED96D28CE8}"/>
              </a:ext>
            </a:extLst>
          </p:cNvPr>
          <p:cNvSpPr/>
          <p:nvPr/>
        </p:nvSpPr>
        <p:spPr>
          <a:xfrm>
            <a:off x="2798385" y="3819071"/>
            <a:ext cx="3654000" cy="307777"/>
          </a:xfrm>
          <a:prstGeom prst="rect">
            <a:avLst/>
          </a:prstGeom>
        </p:spPr>
        <p:txBody>
          <a:bodyPr wrap="none">
            <a:spAutoFit/>
          </a:bodyPr>
          <a:lstStyle/>
          <a:p>
            <a:r>
              <a:rPr lang="fr-BE" sz="1400">
                <a:solidFill>
                  <a:srgbClr val="000000"/>
                </a:solidFill>
                <a:latin typeface="Arial" panose="020B0604020202020204" pitchFamily="34" charset="0"/>
                <a:cs typeface="Arial" panose="020B0604020202020204" pitchFamily="34" charset="0"/>
              </a:rPr>
              <a:t> </a:t>
            </a:r>
            <a:endParaRPr lang="fr-BE" sz="1400">
              <a:latin typeface="Arial" panose="020B0604020202020204" pitchFamily="34" charset="0"/>
              <a:cs typeface="Arial" panose="020B0604020202020204" pitchFamily="34" charset="0"/>
            </a:endParaRPr>
          </a:p>
        </p:txBody>
      </p:sp>
      <p:sp>
        <p:nvSpPr>
          <p:cNvPr id="6" name="Rectangle : coins arrondis 5">
            <a:extLst>
              <a:ext uri="{FF2B5EF4-FFF2-40B4-BE49-F238E27FC236}">
                <a16:creationId xmlns:a16="http://schemas.microsoft.com/office/drawing/2014/main" id="{44EE400D-B856-21A4-E6BE-53280E9825C9}"/>
              </a:ext>
            </a:extLst>
          </p:cNvPr>
          <p:cNvSpPr/>
          <p:nvPr/>
        </p:nvSpPr>
        <p:spPr>
          <a:xfrm>
            <a:off x="1993535" y="186164"/>
            <a:ext cx="5156930" cy="612000"/>
          </a:xfrm>
          <a:prstGeom prst="roundRect">
            <a:avLst/>
          </a:prstGeom>
          <a:solidFill>
            <a:srgbClr val="6195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Arial" panose="020B0604020202020204" pitchFamily="34" charset="0"/>
                <a:cs typeface="Arial" panose="020B0604020202020204" pitchFamily="34" charset="0"/>
              </a:rPr>
              <a:t>Concevoir plusieurs modes d’</a:t>
            </a:r>
            <a:r>
              <a:rPr lang="fr-FR" b="1" dirty="0">
                <a:latin typeface="Arial" panose="020B0604020202020204" pitchFamily="34" charset="0"/>
                <a:cs typeface="Arial" panose="020B0604020202020204" pitchFamily="34" charset="0"/>
              </a:rPr>
              <a:t>engagement</a:t>
            </a:r>
            <a:endParaRPr lang="fr-BE" b="1" dirty="0">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1076F0ED-CC68-6C39-23C7-2FABF10C6018}"/>
              </a:ext>
            </a:extLst>
          </p:cNvPr>
          <p:cNvSpPr txBox="1"/>
          <p:nvPr/>
        </p:nvSpPr>
        <p:spPr>
          <a:xfrm>
            <a:off x="166535" y="1395375"/>
            <a:ext cx="3654000" cy="1231106"/>
          </a:xfrm>
          <a:prstGeom prst="rect">
            <a:avLst/>
          </a:prstGeom>
          <a:solidFill>
            <a:srgbClr val="D6E9C9"/>
          </a:solidFill>
          <a:ln w="19050">
            <a:noFill/>
          </a:ln>
        </p:spPr>
        <p:txBody>
          <a:bodyPr wrap="square" rtlCol="0">
            <a:spAutoFit/>
          </a:bodyPr>
          <a:lstStyle/>
          <a:p>
            <a:pPr algn="ctr"/>
            <a:r>
              <a:rPr lang="fr-FR" sz="1600" b="1" dirty="0">
                <a:latin typeface="Arial" panose="020B0604020202020204" pitchFamily="34" charset="0"/>
                <a:cs typeface="Arial" panose="020B0604020202020204" pitchFamily="34" charset="0"/>
              </a:rPr>
              <a:t>Intérêts et identités </a:t>
            </a:r>
          </a:p>
          <a:p>
            <a:endParaRPr lang="fr-FR" sz="200"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Mon cours éveille-t-il la curiosité, l’intérêt  et la motivation de  chacun et chacune ? Est-ce les étudiants et étudiantes se sentent soutenus et valorisés ?</a:t>
            </a:r>
          </a:p>
        </p:txBody>
      </p:sp>
      <p:sp>
        <p:nvSpPr>
          <p:cNvPr id="8" name="ZoneTexte 7">
            <a:extLst>
              <a:ext uri="{FF2B5EF4-FFF2-40B4-BE49-F238E27FC236}">
                <a16:creationId xmlns:a16="http://schemas.microsoft.com/office/drawing/2014/main" id="{9A9F89FA-C08D-5421-7B47-37F1F8ABCCB3}"/>
              </a:ext>
            </a:extLst>
          </p:cNvPr>
          <p:cNvSpPr txBox="1"/>
          <p:nvPr/>
        </p:nvSpPr>
        <p:spPr>
          <a:xfrm>
            <a:off x="166535" y="3173924"/>
            <a:ext cx="3654000" cy="1446550"/>
          </a:xfrm>
          <a:prstGeom prst="rect">
            <a:avLst/>
          </a:prstGeom>
          <a:solidFill>
            <a:srgbClr val="D6E9C9"/>
          </a:solidFill>
          <a:ln>
            <a:noFill/>
          </a:ln>
        </p:spPr>
        <p:txBody>
          <a:bodyPr wrap="square" rtlCol="0">
            <a:spAutoFit/>
          </a:bodyPr>
          <a:lstStyle/>
          <a:p>
            <a:pPr algn="ctr"/>
            <a:r>
              <a:rPr lang="fr-FR" sz="1600" b="1" dirty="0">
                <a:latin typeface="Arial" panose="020B0604020202020204" pitchFamily="34" charset="0"/>
                <a:cs typeface="Arial" panose="020B0604020202020204" pitchFamily="34" charset="0"/>
              </a:rPr>
              <a:t>Efforts et persévérance</a:t>
            </a:r>
          </a:p>
          <a:p>
            <a:endParaRPr lang="fr-FR" sz="200"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Est-ce que mon cours permet aux étudiants et étudiantes de maintenir leur attention, leurs efforts et leur motivation ? Est-ce qu’il favorise le développement d’un sentiment d’appartenance à une communauté?</a:t>
            </a:r>
          </a:p>
        </p:txBody>
      </p:sp>
      <p:sp>
        <p:nvSpPr>
          <p:cNvPr id="9" name="ZoneTexte 8">
            <a:extLst>
              <a:ext uri="{FF2B5EF4-FFF2-40B4-BE49-F238E27FC236}">
                <a16:creationId xmlns:a16="http://schemas.microsoft.com/office/drawing/2014/main" id="{46123DE4-817D-68FD-791F-619AB1508B01}"/>
              </a:ext>
            </a:extLst>
          </p:cNvPr>
          <p:cNvSpPr txBox="1"/>
          <p:nvPr/>
        </p:nvSpPr>
        <p:spPr>
          <a:xfrm>
            <a:off x="174902" y="4997901"/>
            <a:ext cx="3654000" cy="1231106"/>
          </a:xfrm>
          <a:prstGeom prst="rect">
            <a:avLst/>
          </a:prstGeom>
          <a:solidFill>
            <a:srgbClr val="D6E9C9"/>
          </a:solidFill>
        </p:spPr>
        <p:txBody>
          <a:bodyPr wrap="square" rtlCol="0">
            <a:spAutoFit/>
          </a:bodyPr>
          <a:lstStyle/>
          <a:p>
            <a:pPr algn="ctr"/>
            <a:r>
              <a:rPr lang="fr-BE" sz="1600" b="1" dirty="0">
                <a:latin typeface="Arial" panose="020B0604020202020204" pitchFamily="34" charset="0"/>
                <a:cs typeface="Arial" panose="020B0604020202020204" pitchFamily="34" charset="0"/>
              </a:rPr>
              <a:t>Capacités émotionnelles</a:t>
            </a:r>
          </a:p>
          <a:p>
            <a:pPr algn="ctr"/>
            <a:endParaRPr lang="fr-BE" sz="200" b="1" dirty="0">
              <a:latin typeface="Arial" panose="020B0604020202020204" pitchFamily="34" charset="0"/>
              <a:cs typeface="Arial" panose="020B0604020202020204" pitchFamily="34" charset="0"/>
            </a:endParaRPr>
          </a:p>
          <a:p>
            <a:r>
              <a:rPr lang="fr-BE" sz="1400" dirty="0">
                <a:latin typeface="Arial" panose="020B0604020202020204" pitchFamily="34" charset="0"/>
                <a:cs typeface="Arial" panose="020B0604020202020204" pitchFamily="34" charset="0"/>
              </a:rPr>
              <a:t>L’environnement d’apprentissage permet-il aux étudiants et étudiantes de réguler leurs émotions, de diriger leur processus d’apprentissage et de s’adapter ?</a:t>
            </a:r>
          </a:p>
        </p:txBody>
      </p:sp>
      <p:sp>
        <p:nvSpPr>
          <p:cNvPr id="10" name="Rectangle 9">
            <a:extLst>
              <a:ext uri="{FF2B5EF4-FFF2-40B4-BE49-F238E27FC236}">
                <a16:creationId xmlns:a16="http://schemas.microsoft.com/office/drawing/2014/main" id="{07BCD12D-8EEC-F357-0409-E2CBDB759ED2}"/>
              </a:ext>
            </a:extLst>
          </p:cNvPr>
          <p:cNvSpPr/>
          <p:nvPr/>
        </p:nvSpPr>
        <p:spPr>
          <a:xfrm>
            <a:off x="4253999" y="5350229"/>
            <a:ext cx="4616282" cy="52467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fr-FR" sz="1400" dirty="0">
                <a:solidFill>
                  <a:schemeClr val="tx1"/>
                </a:solidFill>
                <a:latin typeface="Arial" panose="020B0604020202020204" pitchFamily="34" charset="0"/>
                <a:cs typeface="Arial" panose="020B0604020202020204" pitchFamily="34" charset="0"/>
              </a:rPr>
              <a:t>Ex. Aider les étudiants et étudiantes à établir des objectifs réalistes, à s’autoévaluer (et notamment identifier leurs forces), à identifier leurs progrès, à s’adapter et à faire face à leurs frustrations et leur anxiété, mettre en place un climat de confiance au sein du groupe.</a:t>
            </a:r>
            <a:endParaRPr lang="fr-BE" sz="1400" dirty="0">
              <a:solidFill>
                <a:schemeClr val="tx1"/>
              </a:solidFill>
              <a:latin typeface="Arial" panose="020B0604020202020204" pitchFamily="34" charset="0"/>
              <a:cs typeface="Arial" panose="020B0604020202020204" pitchFamily="34" charset="0"/>
            </a:endParaRPr>
          </a:p>
        </p:txBody>
      </p:sp>
      <p:sp>
        <p:nvSpPr>
          <p:cNvPr id="11" name="Flèche : droite 10">
            <a:extLst>
              <a:ext uri="{FF2B5EF4-FFF2-40B4-BE49-F238E27FC236}">
                <a16:creationId xmlns:a16="http://schemas.microsoft.com/office/drawing/2014/main" id="{02B041FB-6D62-0E36-FB7F-71A93D711271}"/>
              </a:ext>
            </a:extLst>
          </p:cNvPr>
          <p:cNvSpPr/>
          <p:nvPr/>
        </p:nvSpPr>
        <p:spPr>
          <a:xfrm>
            <a:off x="3931647" y="1896342"/>
            <a:ext cx="151335" cy="244366"/>
          </a:xfrm>
          <a:prstGeom prst="rightArrow">
            <a:avLst/>
          </a:prstGeom>
          <a:solidFill>
            <a:srgbClr val="61953D"/>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2" name="Flèche : droite 11">
            <a:extLst>
              <a:ext uri="{FF2B5EF4-FFF2-40B4-BE49-F238E27FC236}">
                <a16:creationId xmlns:a16="http://schemas.microsoft.com/office/drawing/2014/main" id="{56030830-6994-3119-795B-2D4669FBAD4A}"/>
              </a:ext>
            </a:extLst>
          </p:cNvPr>
          <p:cNvSpPr/>
          <p:nvPr/>
        </p:nvSpPr>
        <p:spPr>
          <a:xfrm>
            <a:off x="3931648" y="3774590"/>
            <a:ext cx="151335" cy="244366"/>
          </a:xfrm>
          <a:prstGeom prst="rightArrow">
            <a:avLst/>
          </a:prstGeom>
          <a:solidFill>
            <a:srgbClr val="61953D"/>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3" name="Flèche : droite 12">
            <a:extLst>
              <a:ext uri="{FF2B5EF4-FFF2-40B4-BE49-F238E27FC236}">
                <a16:creationId xmlns:a16="http://schemas.microsoft.com/office/drawing/2014/main" id="{27C29F07-4775-3D2A-A43C-59B8582CF41C}"/>
              </a:ext>
            </a:extLst>
          </p:cNvPr>
          <p:cNvSpPr/>
          <p:nvPr/>
        </p:nvSpPr>
        <p:spPr>
          <a:xfrm>
            <a:off x="3928537" y="5452953"/>
            <a:ext cx="151335" cy="244366"/>
          </a:xfrm>
          <a:prstGeom prst="rightArrow">
            <a:avLst/>
          </a:prstGeom>
          <a:solidFill>
            <a:srgbClr val="61953D"/>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4" name="Rectangle : coins arrondis 13">
            <a:extLst>
              <a:ext uri="{FF2B5EF4-FFF2-40B4-BE49-F238E27FC236}">
                <a16:creationId xmlns:a16="http://schemas.microsoft.com/office/drawing/2014/main" id="{B720F19A-B28F-1223-65F2-A1D8E87EB523}"/>
              </a:ext>
            </a:extLst>
          </p:cNvPr>
          <p:cNvSpPr/>
          <p:nvPr/>
        </p:nvSpPr>
        <p:spPr>
          <a:xfrm>
            <a:off x="4194097" y="3178560"/>
            <a:ext cx="4813646" cy="1412417"/>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15" name="Rectangle : coins arrondis 14">
            <a:extLst>
              <a:ext uri="{FF2B5EF4-FFF2-40B4-BE49-F238E27FC236}">
                <a16:creationId xmlns:a16="http://schemas.microsoft.com/office/drawing/2014/main" id="{A9BB6474-7D98-B87D-149B-5FDC487A13A8}"/>
              </a:ext>
            </a:extLst>
          </p:cNvPr>
          <p:cNvSpPr/>
          <p:nvPr/>
        </p:nvSpPr>
        <p:spPr>
          <a:xfrm>
            <a:off x="4194097" y="946853"/>
            <a:ext cx="4813645" cy="2061092"/>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9366666B-7027-86EE-E8AE-5DF5B098B28A}"/>
              </a:ext>
            </a:extLst>
          </p:cNvPr>
          <p:cNvSpPr/>
          <p:nvPr/>
        </p:nvSpPr>
        <p:spPr>
          <a:xfrm>
            <a:off x="4297356" y="1103628"/>
            <a:ext cx="4696642" cy="190431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Mettre en avant la pertinence et l’utilité des activités (ex. lien avec le milieu professionnel), offrir des choix dans les activités et les évaluations </a:t>
            </a:r>
            <a:br>
              <a:rPr lang="fr-FR" sz="1400" dirty="0">
                <a:solidFill>
                  <a:schemeClr val="tx1"/>
                </a:solidFill>
                <a:latin typeface="Arial" panose="020B0604020202020204" pitchFamily="34" charset="0"/>
                <a:cs typeface="Arial" panose="020B0604020202020204" pitchFamily="34" charset="0"/>
              </a:rPr>
            </a:br>
            <a:r>
              <a:rPr lang="fr-FR" sz="1400" dirty="0">
                <a:solidFill>
                  <a:schemeClr val="tx1"/>
                </a:solidFill>
                <a:latin typeface="Arial" panose="020B0604020202020204" pitchFamily="34" charset="0"/>
                <a:cs typeface="Arial" panose="020B0604020202020204" pitchFamily="34" charset="0"/>
              </a:rPr>
              <a:t>(ex. thème d’un travail, outils utilisés, mode d’évaluation), proposer des activités sous forme ludique, utiliser des outils interactifs, instaurer des routines mais varier le rythme au sein des séances, encourager, valoriser les erreurs dans le processus d’apprentissage, faire attention aux paroles maladroites et aux micro-agressions.</a:t>
            </a:r>
          </a:p>
          <a:p>
            <a:endParaRPr lang="fr-BE" sz="1400" dirty="0">
              <a:solidFill>
                <a:schemeClr val="tx1"/>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E3EF98F0-E1E6-410C-ACEA-239D3DC657B9}"/>
              </a:ext>
            </a:extLst>
          </p:cNvPr>
          <p:cNvSpPr/>
          <p:nvPr/>
        </p:nvSpPr>
        <p:spPr>
          <a:xfrm>
            <a:off x="4338491" y="3630334"/>
            <a:ext cx="4655507" cy="51269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fr-FR" sz="1400" dirty="0">
                <a:solidFill>
                  <a:schemeClr val="tx1"/>
                </a:solidFill>
                <a:latin typeface="Arial" panose="020B0604020202020204" pitchFamily="34" charset="0"/>
                <a:cs typeface="Arial" panose="020B0604020202020204" pitchFamily="34" charset="0"/>
              </a:rPr>
              <a:t>Ex. Souligner l’importance et le sens des acquis d’apprentissage visés, proposer des défis stimulants, favoriser la collaboration et le soutien (ex. équipes, apprentissage par les pairs, tutorat), favoriser le partage de points de vue, guider en proposant régulièrement des rétroactions (feedbacks).</a:t>
            </a:r>
            <a:endParaRPr lang="fr-BE"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0047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34BB9-463C-6CD9-E2F8-A2D04ED01D26}"/>
            </a:ext>
          </a:extLst>
        </p:cNvPr>
        <p:cNvGrpSpPr/>
        <p:nvPr/>
      </p:nvGrpSpPr>
      <p:grpSpPr>
        <a:xfrm>
          <a:off x="0" y="0"/>
          <a:ext cx="0" cy="0"/>
          <a:chOff x="0" y="0"/>
          <a:chExt cx="0" cy="0"/>
        </a:xfrm>
      </p:grpSpPr>
      <p:sp>
        <p:nvSpPr>
          <p:cNvPr id="13" name="Espace réservé du numéro de diapositive 3">
            <a:extLst>
              <a:ext uri="{FF2B5EF4-FFF2-40B4-BE49-F238E27FC236}">
                <a16:creationId xmlns:a16="http://schemas.microsoft.com/office/drawing/2014/main" id="{F72854EA-ABA4-BF9A-197A-D5A74490F89D}"/>
              </a:ext>
            </a:extLst>
          </p:cNvPr>
          <p:cNvSpPr txBox="1">
            <a:spLocks/>
          </p:cNvSpPr>
          <p:nvPr/>
        </p:nvSpPr>
        <p:spPr>
          <a:xfrm>
            <a:off x="8538372" y="0"/>
            <a:ext cx="571500" cy="451945"/>
          </a:xfrm>
          <a:prstGeom prst="rect">
            <a:avLst/>
          </a:prstGeom>
        </p:spPr>
        <p:txBody>
          <a:bodyPr vert="horz" lIns="91440" tIns="45720" rIns="91440" bIns="45720" rtlCol="0" anchor="b"/>
          <a:lstStyle>
            <a:defPPr>
              <a:defRPr lang="en-US"/>
            </a:defPPr>
            <a:lvl1pPr marL="0" algn="r" defTabSz="457200" rtl="0" eaLnBrk="1" latinLnBrk="0" hangingPunct="1">
              <a:defRPr sz="9000" b="0" kern="1200">
                <a:ln>
                  <a:noFill/>
                </a:ln>
                <a:solidFill>
                  <a:schemeClr val="accent1">
                    <a:alpha val="20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A61E498-6075-41EE-97A3-CA54B4EB9F26}" type="slidenum">
              <a:rPr lang="fr-BE" sz="2400" b="1" smtClean="0">
                <a:solidFill>
                  <a:schemeClr val="tx1">
                    <a:alpha val="20000"/>
                  </a:schemeClr>
                </a:solidFill>
              </a:rPr>
              <a:pPr>
                <a:defRPr/>
              </a:pPr>
              <a:t>15</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A2830001-F759-BDAA-5FDE-3D2FD6CAF8ED}"/>
              </a:ext>
            </a:extLst>
          </p:cNvPr>
          <p:cNvSpPr txBox="1">
            <a:spLocks/>
          </p:cNvSpPr>
          <p:nvPr/>
        </p:nvSpPr>
        <p:spPr>
          <a:xfrm>
            <a:off x="440528" y="2084022"/>
            <a:ext cx="8449472"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pPr algn="ctr"/>
            <a:r>
              <a:rPr lang="fr-FR" sz="3600" dirty="0">
                <a:latin typeface="Arial" panose="020B0604020202020204" pitchFamily="34" charset="0"/>
                <a:cs typeface="Arial" panose="020B0604020202020204" pitchFamily="34" charset="0"/>
              </a:rPr>
              <a:t>4. Echange en groupe</a:t>
            </a:r>
          </a:p>
        </p:txBody>
      </p:sp>
      <p:pic>
        <p:nvPicPr>
          <p:cNvPr id="2" name="Picture 4">
            <a:extLst>
              <a:ext uri="{FF2B5EF4-FFF2-40B4-BE49-F238E27FC236}">
                <a16:creationId xmlns:a16="http://schemas.microsoft.com/office/drawing/2014/main" id="{1114D4FF-F8F9-F397-6EC9-E2970A62A166}"/>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FCCEB5EF-3B56-723F-C931-8DD5D5C30910}"/>
              </a:ext>
              <a:ext uri="{C183D7F6-B498-43B3-948B-1728B52AA6E4}">
                <adec:decorative xmlns:adec="http://schemas.microsoft.com/office/drawing/2017/decorative" val="1"/>
              </a:ext>
            </a:extLst>
          </p:cNvPr>
          <p:cNvCxnSpPr>
            <a:cxnSpLocks/>
          </p:cNvCxnSpPr>
          <p:nvPr/>
        </p:nvCxnSpPr>
        <p:spPr>
          <a:xfrm>
            <a:off x="440528" y="32918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6258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F9246-C5B7-9295-5173-63D38A2FDA66}"/>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168AC6AF-5CF2-0A55-8A65-80219E1B7ECE}"/>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16</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6320CA6E-D711-4DC3-D2BA-3E856AF7EB37}"/>
              </a:ext>
            </a:extLst>
          </p:cNvPr>
          <p:cNvSpPr txBox="1">
            <a:spLocks/>
          </p:cNvSpPr>
          <p:nvPr/>
        </p:nvSpPr>
        <p:spPr>
          <a:xfrm>
            <a:off x="359248" y="41306"/>
            <a:ext cx="8839199"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r>
              <a:rPr lang="fr-FR" dirty="0">
                <a:latin typeface="Arial" panose="020B0604020202020204" pitchFamily="34" charset="0"/>
                <a:cs typeface="Arial" panose="020B0604020202020204" pitchFamily="34" charset="0"/>
              </a:rPr>
              <a:t>Echange en groupe</a:t>
            </a:r>
            <a:endParaRPr lang="fr-BE" dirty="0">
              <a:latin typeface="Arial" panose="020B0604020202020204" pitchFamily="34" charset="0"/>
              <a:cs typeface="Arial" panose="020B0604020202020204" pitchFamily="34" charset="0"/>
            </a:endParaRPr>
          </a:p>
        </p:txBody>
      </p:sp>
      <p:sp>
        <p:nvSpPr>
          <p:cNvPr id="5" name="Espace réservé du contenu 2">
            <a:extLst>
              <a:ext uri="{FF2B5EF4-FFF2-40B4-BE49-F238E27FC236}">
                <a16:creationId xmlns:a16="http://schemas.microsoft.com/office/drawing/2014/main" id="{C4BDC6AE-5EDE-9054-3088-5D38984D71B6}"/>
              </a:ext>
            </a:extLst>
          </p:cNvPr>
          <p:cNvSpPr>
            <a:spLocks noGrp="1"/>
          </p:cNvSpPr>
          <p:nvPr>
            <p:ph idx="1"/>
          </p:nvPr>
        </p:nvSpPr>
        <p:spPr>
          <a:xfrm>
            <a:off x="359248" y="1699541"/>
            <a:ext cx="8179124" cy="4932487"/>
          </a:xfrm>
        </p:spPr>
        <p:txBody>
          <a:bodyPr>
            <a:normAutofit/>
          </a:bodyPr>
          <a:lstStyle/>
          <a:p>
            <a:pPr marL="0" indent="0">
              <a:buNone/>
            </a:pPr>
            <a:r>
              <a:rPr lang="fr-FR" sz="2000" dirty="0">
                <a:latin typeface="Arial" panose="020B0604020202020204" pitchFamily="34" charset="0"/>
                <a:cs typeface="Arial" panose="020B0604020202020204" pitchFamily="34" charset="0"/>
              </a:rPr>
              <a:t>Présentez un obstacle et les pistes (5’ par personne)</a:t>
            </a:r>
          </a:p>
          <a:p>
            <a:pPr marL="457200" indent="-457200">
              <a:buAutoNum type="arabicPeriod"/>
            </a:pPr>
            <a:endParaRPr lang="fr-FR" sz="2000" dirty="0">
              <a:latin typeface="Arial" panose="020B0604020202020204" pitchFamily="34" charset="0"/>
              <a:cs typeface="Arial" panose="020B0604020202020204" pitchFamily="34" charset="0"/>
            </a:endParaRPr>
          </a:p>
          <a:p>
            <a:pPr marL="525780" lvl="1">
              <a:buFont typeface="Wingdings" panose="05000000000000000000" pitchFamily="2" charset="2"/>
              <a:buChar char="ü"/>
            </a:pPr>
            <a:r>
              <a:rPr lang="fr-FR" sz="2000" dirty="0">
                <a:latin typeface="Arial" panose="020B0604020202020204" pitchFamily="34" charset="0"/>
                <a:cs typeface="Arial" panose="020B0604020202020204" pitchFamily="34" charset="0"/>
              </a:rPr>
              <a:t>Les autres membres du groupe font-ils également face à cet obstacle dans leur dispositif ?</a:t>
            </a:r>
          </a:p>
          <a:p>
            <a:pPr marL="182880" lvl="1" indent="0">
              <a:buNone/>
            </a:pPr>
            <a:endParaRPr lang="fr-FR" sz="2000" dirty="0">
              <a:latin typeface="Arial" panose="020B0604020202020204" pitchFamily="34" charset="0"/>
              <a:cs typeface="Arial" panose="020B0604020202020204" pitchFamily="34" charset="0"/>
            </a:endParaRPr>
          </a:p>
          <a:p>
            <a:pPr marL="525780" lvl="1">
              <a:buFont typeface="Wingdings" panose="05000000000000000000" pitchFamily="2" charset="2"/>
              <a:buChar char="ü"/>
            </a:pPr>
            <a:r>
              <a:rPr lang="fr-FR" sz="2000" dirty="0">
                <a:latin typeface="Arial" panose="020B0604020202020204" pitchFamily="34" charset="0"/>
                <a:cs typeface="Arial" panose="020B0604020202020204" pitchFamily="34" charset="0"/>
              </a:rPr>
              <a:t>Discussion : pistes supplémentaires venant du groupe ?</a:t>
            </a: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p:txBody>
      </p:sp>
      <p:pic>
        <p:nvPicPr>
          <p:cNvPr id="2" name="Picture 4">
            <a:extLst>
              <a:ext uri="{FF2B5EF4-FFF2-40B4-BE49-F238E27FC236}">
                <a16:creationId xmlns:a16="http://schemas.microsoft.com/office/drawing/2014/main" id="{ACBE3E09-699F-1DF5-8638-9F92D21BEEF4}"/>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ECD2D675-9AD2-7A64-5609-D7219B28AD1A}"/>
              </a:ext>
              <a:ext uri="{C183D7F6-B498-43B3-948B-1728B52AA6E4}">
                <adec:decorative xmlns:adec="http://schemas.microsoft.com/office/drawing/2017/decorative" val="1"/>
              </a:ext>
            </a:extLst>
          </p:cNvPr>
          <p:cNvCxnSpPr>
            <a:cxnSpLocks/>
          </p:cNvCxnSpPr>
          <p:nvPr/>
        </p:nvCxnSpPr>
        <p:spPr>
          <a:xfrm>
            <a:off x="359248" y="11074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2737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E76FE-729C-8D31-4F4A-B62D3F65BF8A}"/>
            </a:ext>
          </a:extLst>
        </p:cNvPr>
        <p:cNvGrpSpPr/>
        <p:nvPr/>
      </p:nvGrpSpPr>
      <p:grpSpPr>
        <a:xfrm>
          <a:off x="0" y="0"/>
          <a:ext cx="0" cy="0"/>
          <a:chOff x="0" y="0"/>
          <a:chExt cx="0" cy="0"/>
        </a:xfrm>
      </p:grpSpPr>
      <p:sp>
        <p:nvSpPr>
          <p:cNvPr id="13" name="Espace réservé du numéro de diapositive 3">
            <a:extLst>
              <a:ext uri="{FF2B5EF4-FFF2-40B4-BE49-F238E27FC236}">
                <a16:creationId xmlns:a16="http://schemas.microsoft.com/office/drawing/2014/main" id="{10684010-0DCA-3461-BAD2-D4FAE6CCDB73}"/>
              </a:ext>
            </a:extLst>
          </p:cNvPr>
          <p:cNvSpPr txBox="1">
            <a:spLocks/>
          </p:cNvSpPr>
          <p:nvPr/>
        </p:nvSpPr>
        <p:spPr>
          <a:xfrm>
            <a:off x="8538372" y="0"/>
            <a:ext cx="571500" cy="451945"/>
          </a:xfrm>
          <a:prstGeom prst="rect">
            <a:avLst/>
          </a:prstGeom>
        </p:spPr>
        <p:txBody>
          <a:bodyPr vert="horz" lIns="91440" tIns="45720" rIns="91440" bIns="45720" rtlCol="0" anchor="b"/>
          <a:lstStyle>
            <a:defPPr>
              <a:defRPr lang="en-US"/>
            </a:defPPr>
            <a:lvl1pPr marL="0" algn="r" defTabSz="457200" rtl="0" eaLnBrk="1" latinLnBrk="0" hangingPunct="1">
              <a:defRPr sz="9000" b="0" kern="1200">
                <a:ln>
                  <a:noFill/>
                </a:ln>
                <a:solidFill>
                  <a:schemeClr val="accent1">
                    <a:alpha val="20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A61E498-6075-41EE-97A3-CA54B4EB9F26}" type="slidenum">
              <a:rPr lang="fr-BE" sz="2400" b="1" smtClean="0">
                <a:solidFill>
                  <a:schemeClr val="tx1">
                    <a:alpha val="20000"/>
                  </a:schemeClr>
                </a:solidFill>
              </a:rPr>
              <a:pPr>
                <a:defRPr/>
              </a:pPr>
              <a:t>17</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DDE6F8D5-C2FC-70B7-E7E3-EFEE2BA0B61A}"/>
              </a:ext>
            </a:extLst>
          </p:cNvPr>
          <p:cNvSpPr txBox="1">
            <a:spLocks/>
          </p:cNvSpPr>
          <p:nvPr/>
        </p:nvSpPr>
        <p:spPr>
          <a:xfrm>
            <a:off x="440528" y="2084022"/>
            <a:ext cx="8449472"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pPr algn="ctr"/>
            <a:r>
              <a:rPr lang="fr-FR" sz="3600" dirty="0">
                <a:latin typeface="Arial" panose="020B0604020202020204" pitchFamily="34" charset="0"/>
                <a:cs typeface="Arial" panose="020B0604020202020204" pitchFamily="34" charset="0"/>
              </a:rPr>
              <a:t>5. Mise en commun</a:t>
            </a:r>
          </a:p>
        </p:txBody>
      </p:sp>
      <p:pic>
        <p:nvPicPr>
          <p:cNvPr id="2" name="Picture 4">
            <a:extLst>
              <a:ext uri="{FF2B5EF4-FFF2-40B4-BE49-F238E27FC236}">
                <a16:creationId xmlns:a16="http://schemas.microsoft.com/office/drawing/2014/main" id="{6583D8FB-A5F3-32EF-6DB1-946A60D6B4E2}"/>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EC72EA62-C6BA-9922-E471-46AB8BBC81E5}"/>
              </a:ext>
              <a:ext uri="{C183D7F6-B498-43B3-948B-1728B52AA6E4}">
                <adec:decorative xmlns:adec="http://schemas.microsoft.com/office/drawing/2017/decorative" val="1"/>
              </a:ext>
            </a:extLst>
          </p:cNvPr>
          <p:cNvCxnSpPr>
            <a:cxnSpLocks/>
          </p:cNvCxnSpPr>
          <p:nvPr/>
        </p:nvCxnSpPr>
        <p:spPr>
          <a:xfrm>
            <a:off x="440528" y="32918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3182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5B00E-FA9C-C155-0BB0-9D3090EF953C}"/>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A8EBE1BC-36B8-F28D-4719-5FD84D264141}"/>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18</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681E7A99-9FD5-C040-3DD1-73AEFAF15E81}"/>
              </a:ext>
            </a:extLst>
          </p:cNvPr>
          <p:cNvSpPr txBox="1">
            <a:spLocks/>
          </p:cNvSpPr>
          <p:nvPr/>
        </p:nvSpPr>
        <p:spPr>
          <a:xfrm>
            <a:off x="359248" y="41306"/>
            <a:ext cx="8839199"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r>
              <a:rPr lang="fr-FR" dirty="0">
                <a:latin typeface="Arial" panose="020B0604020202020204" pitchFamily="34" charset="0"/>
                <a:cs typeface="Arial" panose="020B0604020202020204" pitchFamily="34" charset="0"/>
              </a:rPr>
              <a:t>Mise en commun</a:t>
            </a:r>
            <a:endParaRPr lang="fr-BE" dirty="0">
              <a:latin typeface="Arial" panose="020B0604020202020204" pitchFamily="34" charset="0"/>
              <a:cs typeface="Arial" panose="020B0604020202020204" pitchFamily="34" charset="0"/>
            </a:endParaRPr>
          </a:p>
        </p:txBody>
      </p:sp>
      <p:sp>
        <p:nvSpPr>
          <p:cNvPr id="5" name="Espace réservé du contenu 2">
            <a:extLst>
              <a:ext uri="{FF2B5EF4-FFF2-40B4-BE49-F238E27FC236}">
                <a16:creationId xmlns:a16="http://schemas.microsoft.com/office/drawing/2014/main" id="{10CE5D22-50DE-6A54-A53F-6145B37ED4A7}"/>
              </a:ext>
            </a:extLst>
          </p:cNvPr>
          <p:cNvSpPr>
            <a:spLocks noGrp="1"/>
          </p:cNvSpPr>
          <p:nvPr>
            <p:ph idx="1"/>
          </p:nvPr>
        </p:nvSpPr>
        <p:spPr>
          <a:xfrm>
            <a:off x="359248" y="1699541"/>
            <a:ext cx="8179124" cy="4932487"/>
          </a:xfrm>
        </p:spPr>
        <p:txBody>
          <a:bodyPr>
            <a:normAutofit/>
          </a:bodyPr>
          <a:lstStyle/>
          <a:p>
            <a:pPr marL="0" indent="0">
              <a:buNone/>
            </a:pPr>
            <a:r>
              <a:rPr lang="fr-FR" sz="2000" dirty="0">
                <a:latin typeface="Arial" panose="020B0604020202020204" pitchFamily="34" charset="0"/>
                <a:cs typeface="Arial" panose="020B0604020202020204" pitchFamily="34" charset="0"/>
              </a:rPr>
              <a:t>Chaque groupe présente un obstacle et les pistes évoquées</a:t>
            </a:r>
          </a:p>
          <a:p>
            <a:pPr marL="0" indent="0">
              <a:buNone/>
            </a:pPr>
            <a:endParaRPr lang="fr-FR" sz="2000" dirty="0">
              <a:latin typeface="Arial" panose="020B0604020202020204" pitchFamily="34" charset="0"/>
              <a:cs typeface="Arial" panose="020B0604020202020204" pitchFamily="34" charset="0"/>
            </a:endParaRPr>
          </a:p>
        </p:txBody>
      </p:sp>
      <p:pic>
        <p:nvPicPr>
          <p:cNvPr id="2" name="Picture 4">
            <a:extLst>
              <a:ext uri="{FF2B5EF4-FFF2-40B4-BE49-F238E27FC236}">
                <a16:creationId xmlns:a16="http://schemas.microsoft.com/office/drawing/2014/main" id="{2FA82A4E-9233-6B5D-F327-C619BD8FF675}"/>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F7011F01-BC38-B07D-5327-81A640CC6E4E}"/>
              </a:ext>
              <a:ext uri="{C183D7F6-B498-43B3-948B-1728B52AA6E4}">
                <adec:decorative xmlns:adec="http://schemas.microsoft.com/office/drawing/2017/decorative" val="1"/>
              </a:ext>
            </a:extLst>
          </p:cNvPr>
          <p:cNvCxnSpPr>
            <a:cxnSpLocks/>
          </p:cNvCxnSpPr>
          <p:nvPr/>
        </p:nvCxnSpPr>
        <p:spPr>
          <a:xfrm>
            <a:off x="359248" y="11074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626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39931E-729A-A87A-4332-17409744CC1C}"/>
            </a:ext>
          </a:extLst>
        </p:cNvPr>
        <p:cNvGrpSpPr/>
        <p:nvPr/>
      </p:nvGrpSpPr>
      <p:grpSpPr>
        <a:xfrm>
          <a:off x="0" y="0"/>
          <a:ext cx="0" cy="0"/>
          <a:chOff x="0" y="0"/>
          <a:chExt cx="0" cy="0"/>
        </a:xfrm>
      </p:grpSpPr>
      <p:sp>
        <p:nvSpPr>
          <p:cNvPr id="13" name="Espace réservé du numéro de diapositive 3">
            <a:extLst>
              <a:ext uri="{FF2B5EF4-FFF2-40B4-BE49-F238E27FC236}">
                <a16:creationId xmlns:a16="http://schemas.microsoft.com/office/drawing/2014/main" id="{557A2E80-3E87-192F-1467-35762D298B6B}"/>
              </a:ext>
            </a:extLst>
          </p:cNvPr>
          <p:cNvSpPr txBox="1">
            <a:spLocks/>
          </p:cNvSpPr>
          <p:nvPr/>
        </p:nvSpPr>
        <p:spPr>
          <a:xfrm>
            <a:off x="8538372" y="0"/>
            <a:ext cx="571500" cy="451945"/>
          </a:xfrm>
          <a:prstGeom prst="rect">
            <a:avLst/>
          </a:prstGeom>
        </p:spPr>
        <p:txBody>
          <a:bodyPr vert="horz" lIns="91440" tIns="45720" rIns="91440" bIns="45720" rtlCol="0" anchor="b"/>
          <a:lstStyle>
            <a:defPPr>
              <a:defRPr lang="en-US"/>
            </a:defPPr>
            <a:lvl1pPr marL="0" algn="r" defTabSz="457200" rtl="0" eaLnBrk="1" latinLnBrk="0" hangingPunct="1">
              <a:defRPr sz="9000" b="0" kern="1200">
                <a:ln>
                  <a:noFill/>
                </a:ln>
                <a:solidFill>
                  <a:schemeClr val="accent1">
                    <a:alpha val="20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A61E498-6075-41EE-97A3-CA54B4EB9F26}" type="slidenum">
              <a:rPr lang="fr-BE" sz="2400" b="1" smtClean="0">
                <a:solidFill>
                  <a:schemeClr val="tx1">
                    <a:alpha val="20000"/>
                  </a:schemeClr>
                </a:solidFill>
              </a:rPr>
              <a:pPr>
                <a:defRPr/>
              </a:pPr>
              <a:t>19</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DA10A4C8-8CD1-71C4-7187-FDC13BB24F98}"/>
              </a:ext>
            </a:extLst>
          </p:cNvPr>
          <p:cNvSpPr txBox="1">
            <a:spLocks/>
          </p:cNvSpPr>
          <p:nvPr/>
        </p:nvSpPr>
        <p:spPr>
          <a:xfrm>
            <a:off x="440528" y="2084022"/>
            <a:ext cx="8449472"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pPr algn="ctr"/>
            <a:r>
              <a:rPr lang="fr-FR" sz="3600" dirty="0">
                <a:latin typeface="Arial" panose="020B0604020202020204" pitchFamily="34" charset="0"/>
                <a:cs typeface="Arial" panose="020B0604020202020204" pitchFamily="34" charset="0"/>
              </a:rPr>
              <a:t>6. Synthèse de la démarche</a:t>
            </a:r>
          </a:p>
        </p:txBody>
      </p:sp>
      <p:pic>
        <p:nvPicPr>
          <p:cNvPr id="2" name="Picture 4">
            <a:extLst>
              <a:ext uri="{FF2B5EF4-FFF2-40B4-BE49-F238E27FC236}">
                <a16:creationId xmlns:a16="http://schemas.microsoft.com/office/drawing/2014/main" id="{EF779362-C118-A666-86CF-3A8616806635}"/>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A40EFEA2-92A7-1EC8-D36B-83B5BE63ADFB}"/>
              </a:ext>
              <a:ext uri="{C183D7F6-B498-43B3-948B-1728B52AA6E4}">
                <adec:decorative xmlns:adec="http://schemas.microsoft.com/office/drawing/2017/decorative" val="1"/>
              </a:ext>
            </a:extLst>
          </p:cNvPr>
          <p:cNvCxnSpPr>
            <a:cxnSpLocks/>
          </p:cNvCxnSpPr>
          <p:nvPr/>
        </p:nvCxnSpPr>
        <p:spPr>
          <a:xfrm>
            <a:off x="440528" y="32918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9910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E4B59B8-0684-BE63-EE9E-D6A9D9D2E8CF}"/>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2</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4E654B18-DA04-9F38-9862-CB48DF1150EF}"/>
              </a:ext>
            </a:extLst>
          </p:cNvPr>
          <p:cNvSpPr txBox="1">
            <a:spLocks/>
          </p:cNvSpPr>
          <p:nvPr/>
        </p:nvSpPr>
        <p:spPr>
          <a:xfrm>
            <a:off x="359248" y="41306"/>
            <a:ext cx="8839199"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r>
              <a:rPr lang="fr-FR" dirty="0">
                <a:latin typeface="Arial" panose="020B0604020202020204" pitchFamily="34" charset="0"/>
                <a:cs typeface="Arial" panose="020B0604020202020204" pitchFamily="34" charset="0"/>
              </a:rPr>
              <a:t>Plan</a:t>
            </a:r>
            <a:endParaRPr lang="fr-BE" dirty="0">
              <a:latin typeface="Arial" panose="020B0604020202020204" pitchFamily="34" charset="0"/>
              <a:cs typeface="Arial" panose="020B0604020202020204" pitchFamily="34" charset="0"/>
            </a:endParaRPr>
          </a:p>
        </p:txBody>
      </p:sp>
      <p:sp>
        <p:nvSpPr>
          <p:cNvPr id="5" name="Espace réservé du contenu 2">
            <a:extLst>
              <a:ext uri="{FF2B5EF4-FFF2-40B4-BE49-F238E27FC236}">
                <a16:creationId xmlns:a16="http://schemas.microsoft.com/office/drawing/2014/main" id="{9A5822CC-C384-624A-3772-5F8A3CA64A62}"/>
              </a:ext>
            </a:extLst>
          </p:cNvPr>
          <p:cNvSpPr>
            <a:spLocks noGrp="1"/>
          </p:cNvSpPr>
          <p:nvPr>
            <p:ph idx="1"/>
          </p:nvPr>
        </p:nvSpPr>
        <p:spPr>
          <a:xfrm>
            <a:off x="359248" y="1699541"/>
            <a:ext cx="8179124" cy="4932487"/>
          </a:xfrm>
        </p:spPr>
        <p:txBody>
          <a:bodyPr>
            <a:normAutofit/>
          </a:bodyPr>
          <a:lstStyle/>
          <a:p>
            <a:pPr marL="342900" indent="-342900">
              <a:buAutoNum type="arabicPeriod"/>
            </a:pPr>
            <a:r>
              <a:rPr lang="fr-FR" sz="2000" dirty="0">
                <a:latin typeface="Arial" panose="020B0604020202020204" pitchFamily="34" charset="0"/>
                <a:cs typeface="Arial" panose="020B0604020202020204" pitchFamily="34" charset="0"/>
              </a:rPr>
              <a:t>Mon dispositif pédagogique en 180 secondes (en groupe : 15’)</a:t>
            </a:r>
          </a:p>
          <a:p>
            <a:pPr marL="342900" indent="-342900">
              <a:buAutoNum type="arabicPeriod"/>
            </a:pPr>
            <a:r>
              <a:rPr lang="fr-FR" sz="2000" dirty="0">
                <a:latin typeface="Arial" panose="020B0604020202020204" pitchFamily="34" charset="0"/>
                <a:cs typeface="Arial" panose="020B0604020202020204" pitchFamily="34" charset="0"/>
              </a:rPr>
              <a:t>Identification des obstacles (seul : 10’)</a:t>
            </a:r>
          </a:p>
          <a:p>
            <a:pPr marL="342900" indent="-342900">
              <a:buAutoNum type="arabicPeriod"/>
            </a:pPr>
            <a:r>
              <a:rPr lang="fr-FR" sz="2000" dirty="0">
                <a:latin typeface="Arial" panose="020B0604020202020204" pitchFamily="34" charset="0"/>
                <a:cs typeface="Arial" panose="020B0604020202020204" pitchFamily="34" charset="0"/>
              </a:rPr>
              <a:t>Choix d’un ou deux obstacles : que mettre en place ? (seul 10’)</a:t>
            </a:r>
          </a:p>
          <a:p>
            <a:pPr marL="342900" indent="-342900">
              <a:buAutoNum type="arabicPeriod"/>
            </a:pPr>
            <a:r>
              <a:rPr lang="fr-FR" sz="2000" dirty="0">
                <a:latin typeface="Arial" panose="020B0604020202020204" pitchFamily="34" charset="0"/>
                <a:cs typeface="Arial" panose="020B0604020202020204" pitchFamily="34" charset="0"/>
              </a:rPr>
              <a:t>Echange en groupe (5’ par pers </a:t>
            </a:r>
            <a:r>
              <a:rPr lang="fr-FR" sz="2000" dirty="0">
                <a:latin typeface="Arial" panose="020B0604020202020204" pitchFamily="34" charset="0"/>
                <a:cs typeface="Arial" panose="020B0604020202020204" pitchFamily="34" charset="0"/>
                <a:sym typeface="Wingdings" panose="05000000000000000000" pitchFamily="2" charset="2"/>
              </a:rPr>
              <a:t> 20’)</a:t>
            </a:r>
          </a:p>
          <a:p>
            <a:pPr marL="342900" indent="-342900">
              <a:buAutoNum type="arabicPeriod"/>
            </a:pPr>
            <a:r>
              <a:rPr lang="fr-FR" sz="2000" dirty="0">
                <a:latin typeface="Arial" panose="020B0604020202020204" pitchFamily="34" charset="0"/>
                <a:cs typeface="Arial" panose="020B0604020202020204" pitchFamily="34" charset="0"/>
                <a:sym typeface="Wingdings" panose="05000000000000000000" pitchFamily="2" charset="2"/>
              </a:rPr>
              <a:t>Mise en commun : un obstacle (+ pistes) par groupe (20’) </a:t>
            </a:r>
            <a:endParaRPr lang="fr-FR" sz="2000" dirty="0"/>
          </a:p>
        </p:txBody>
      </p:sp>
      <p:pic>
        <p:nvPicPr>
          <p:cNvPr id="2" name="Picture 4">
            <a:extLst>
              <a:ext uri="{FF2B5EF4-FFF2-40B4-BE49-F238E27FC236}">
                <a16:creationId xmlns:a16="http://schemas.microsoft.com/office/drawing/2014/main" id="{C79C0608-3FBA-E052-53A4-2EFF937825D4}"/>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9A36A109-EACF-BC7C-31DC-E92CD5B3BFBB}"/>
              </a:ext>
              <a:ext uri="{C183D7F6-B498-43B3-948B-1728B52AA6E4}">
                <adec:decorative xmlns:adec="http://schemas.microsoft.com/office/drawing/2017/decorative" val="1"/>
              </a:ext>
            </a:extLst>
          </p:cNvPr>
          <p:cNvCxnSpPr>
            <a:cxnSpLocks/>
          </p:cNvCxnSpPr>
          <p:nvPr/>
        </p:nvCxnSpPr>
        <p:spPr>
          <a:xfrm>
            <a:off x="359248" y="11074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6138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C1C751-A065-4B2B-F8CF-1943B94951B8}"/>
            </a:ext>
          </a:extLst>
        </p:cNvPr>
        <p:cNvGrpSpPr/>
        <p:nvPr/>
      </p:nvGrpSpPr>
      <p:grpSpPr>
        <a:xfrm>
          <a:off x="0" y="0"/>
          <a:ext cx="0" cy="0"/>
          <a:chOff x="0" y="0"/>
          <a:chExt cx="0" cy="0"/>
        </a:xfrm>
      </p:grpSpPr>
      <p:pic>
        <p:nvPicPr>
          <p:cNvPr id="2" name="Picture 4">
            <a:extLst>
              <a:ext uri="{FF2B5EF4-FFF2-40B4-BE49-F238E27FC236}">
                <a16:creationId xmlns:a16="http://schemas.microsoft.com/office/drawing/2014/main" id="{8E718D3E-4DFB-4387-3CC4-3167F902C39A}"/>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sp>
        <p:nvSpPr>
          <p:cNvPr id="9" name="Titre 2">
            <a:extLst>
              <a:ext uri="{FF2B5EF4-FFF2-40B4-BE49-F238E27FC236}">
                <a16:creationId xmlns:a16="http://schemas.microsoft.com/office/drawing/2014/main" id="{D974E0E8-333C-10BE-A5F6-734A678588D5}"/>
              </a:ext>
            </a:extLst>
          </p:cNvPr>
          <p:cNvSpPr txBox="1">
            <a:spLocks/>
          </p:cNvSpPr>
          <p:nvPr/>
        </p:nvSpPr>
        <p:spPr>
          <a:xfrm>
            <a:off x="359248" y="0"/>
            <a:ext cx="8839199"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r>
              <a:rPr lang="fr-FR" dirty="0">
                <a:latin typeface="Arial" panose="020B0604020202020204" pitchFamily="34" charset="0"/>
                <a:cs typeface="Arial" panose="020B0604020202020204" pitchFamily="34" charset="0"/>
              </a:rPr>
              <a:t>Synthèse</a:t>
            </a:r>
            <a:endParaRPr lang="fr-BE" dirty="0">
              <a:latin typeface="Arial" panose="020B0604020202020204" pitchFamily="34" charset="0"/>
              <a:cs typeface="Arial" panose="020B0604020202020204" pitchFamily="34" charset="0"/>
            </a:endParaRPr>
          </a:p>
        </p:txBody>
      </p:sp>
      <p:sp>
        <p:nvSpPr>
          <p:cNvPr id="10" name="Espace réservé du numéro de diapositive 3">
            <a:extLst>
              <a:ext uri="{FF2B5EF4-FFF2-40B4-BE49-F238E27FC236}">
                <a16:creationId xmlns:a16="http://schemas.microsoft.com/office/drawing/2014/main" id="{C10F23C6-BC84-E509-08F6-16018210656D}"/>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20</a:t>
            </a:fld>
            <a:endParaRPr lang="fr-BE" sz="2400" b="1" dirty="0">
              <a:solidFill>
                <a:schemeClr val="tx1">
                  <a:alpha val="20000"/>
                </a:schemeClr>
              </a:solidFill>
            </a:endParaRPr>
          </a:p>
        </p:txBody>
      </p:sp>
      <p:cxnSp>
        <p:nvCxnSpPr>
          <p:cNvPr id="13" name="Connecteur droit 12">
            <a:extLst>
              <a:ext uri="{FF2B5EF4-FFF2-40B4-BE49-F238E27FC236}">
                <a16:creationId xmlns:a16="http://schemas.microsoft.com/office/drawing/2014/main" id="{A2F10F2D-3FFC-3228-7F92-739D7A28701B}"/>
              </a:ext>
            </a:extLst>
          </p:cNvPr>
          <p:cNvCxnSpPr>
            <a:cxnSpLocks/>
          </p:cNvCxnSpPr>
          <p:nvPr/>
        </p:nvCxnSpPr>
        <p:spPr>
          <a:xfrm>
            <a:off x="359248" y="11074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5" name="Image 4">
            <a:extLst>
              <a:ext uri="{FF2B5EF4-FFF2-40B4-BE49-F238E27FC236}">
                <a16:creationId xmlns:a16="http://schemas.microsoft.com/office/drawing/2014/main" id="{ADCCDAA2-151A-203E-6370-A12AF12FB170}"/>
              </a:ext>
            </a:extLst>
          </p:cNvPr>
          <p:cNvPicPr>
            <a:picLocks noChangeAspect="1"/>
          </p:cNvPicPr>
          <p:nvPr/>
        </p:nvPicPr>
        <p:blipFill>
          <a:blip r:embed="rId4"/>
          <a:srcRect t="1841" b="209"/>
          <a:stretch/>
        </p:blipFill>
        <p:spPr>
          <a:xfrm>
            <a:off x="624859" y="1514285"/>
            <a:ext cx="7689147" cy="4658616"/>
          </a:xfrm>
          <a:prstGeom prst="rect">
            <a:avLst/>
          </a:prstGeom>
        </p:spPr>
      </p:pic>
    </p:spTree>
    <p:extLst>
      <p:ext uri="{BB962C8B-B14F-4D97-AF65-F5344CB8AC3E}">
        <p14:creationId xmlns:p14="http://schemas.microsoft.com/office/powerpoint/2010/main" val="3110433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42D5C5-E8A7-2DFA-FFB1-B030B09C1DC2}"/>
            </a:ext>
          </a:extLst>
        </p:cNvPr>
        <p:cNvGrpSpPr/>
        <p:nvPr/>
      </p:nvGrpSpPr>
      <p:grpSpPr>
        <a:xfrm>
          <a:off x="0" y="0"/>
          <a:ext cx="0" cy="0"/>
          <a:chOff x="0" y="0"/>
          <a:chExt cx="0" cy="0"/>
        </a:xfrm>
      </p:grpSpPr>
      <p:pic>
        <p:nvPicPr>
          <p:cNvPr id="2" name="Picture 4">
            <a:extLst>
              <a:ext uri="{FF2B5EF4-FFF2-40B4-BE49-F238E27FC236}">
                <a16:creationId xmlns:a16="http://schemas.microsoft.com/office/drawing/2014/main" id="{20535792-6D94-01DE-7D5E-829D89456B4E}"/>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sp>
        <p:nvSpPr>
          <p:cNvPr id="9" name="Titre 2">
            <a:extLst>
              <a:ext uri="{FF2B5EF4-FFF2-40B4-BE49-F238E27FC236}">
                <a16:creationId xmlns:a16="http://schemas.microsoft.com/office/drawing/2014/main" id="{A1ECCD8B-7BD9-8E24-60D5-1B58465A0FB8}"/>
              </a:ext>
            </a:extLst>
          </p:cNvPr>
          <p:cNvSpPr txBox="1">
            <a:spLocks/>
          </p:cNvSpPr>
          <p:nvPr/>
        </p:nvSpPr>
        <p:spPr>
          <a:xfrm>
            <a:off x="359248" y="0"/>
            <a:ext cx="8839199"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r>
              <a:rPr lang="fr-FR" dirty="0">
                <a:latin typeface="Arial" panose="020B0604020202020204" pitchFamily="34" charset="0"/>
                <a:cs typeface="Arial" panose="020B0604020202020204" pitchFamily="34" charset="0"/>
              </a:rPr>
              <a:t>Précautions</a:t>
            </a:r>
            <a:endParaRPr lang="fr-BE" dirty="0">
              <a:latin typeface="Arial" panose="020B0604020202020204" pitchFamily="34" charset="0"/>
              <a:cs typeface="Arial" panose="020B0604020202020204" pitchFamily="34" charset="0"/>
            </a:endParaRPr>
          </a:p>
        </p:txBody>
      </p:sp>
      <p:sp>
        <p:nvSpPr>
          <p:cNvPr id="10" name="Espace réservé du numéro de diapositive 3">
            <a:extLst>
              <a:ext uri="{FF2B5EF4-FFF2-40B4-BE49-F238E27FC236}">
                <a16:creationId xmlns:a16="http://schemas.microsoft.com/office/drawing/2014/main" id="{C268CE65-0206-45D9-A98A-82D01168EE63}"/>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21</a:t>
            </a:fld>
            <a:endParaRPr lang="fr-BE" sz="2400" b="1" dirty="0">
              <a:solidFill>
                <a:schemeClr val="tx1">
                  <a:alpha val="20000"/>
                </a:schemeClr>
              </a:solidFill>
            </a:endParaRPr>
          </a:p>
        </p:txBody>
      </p:sp>
      <p:cxnSp>
        <p:nvCxnSpPr>
          <p:cNvPr id="13" name="Connecteur droit 12">
            <a:extLst>
              <a:ext uri="{FF2B5EF4-FFF2-40B4-BE49-F238E27FC236}">
                <a16:creationId xmlns:a16="http://schemas.microsoft.com/office/drawing/2014/main" id="{8367330A-6740-E839-8E87-6404635D3973}"/>
              </a:ext>
            </a:extLst>
          </p:cNvPr>
          <p:cNvCxnSpPr>
            <a:cxnSpLocks/>
          </p:cNvCxnSpPr>
          <p:nvPr/>
        </p:nvCxnSpPr>
        <p:spPr>
          <a:xfrm>
            <a:off x="359248" y="11074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ZoneTexte 2">
            <a:extLst>
              <a:ext uri="{FF2B5EF4-FFF2-40B4-BE49-F238E27FC236}">
                <a16:creationId xmlns:a16="http://schemas.microsoft.com/office/drawing/2014/main" id="{23AAB60B-F85A-048E-8ACF-51A7BC08D176}"/>
              </a:ext>
            </a:extLst>
          </p:cNvPr>
          <p:cNvSpPr txBox="1"/>
          <p:nvPr/>
        </p:nvSpPr>
        <p:spPr>
          <a:xfrm>
            <a:off x="605784" y="1614782"/>
            <a:ext cx="7956399" cy="4062651"/>
          </a:xfrm>
          <a:prstGeom prst="rect">
            <a:avLst/>
          </a:prstGeom>
          <a:noFill/>
        </p:spPr>
        <p:txBody>
          <a:bodyPr wrap="square">
            <a:spAutoFit/>
          </a:bodyPr>
          <a:lstStyle/>
          <a:p>
            <a:endParaRPr lang="fr-FR"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ü"/>
            </a:pPr>
            <a:r>
              <a:rPr lang="fr-BE" sz="1800" kern="100" dirty="0">
                <a:effectLst/>
                <a:latin typeface="Arial" panose="020B0604020202020204" pitchFamily="34" charset="0"/>
                <a:ea typeface="Times New Roman" panose="02020603050405020304" pitchFamily="18" charset="0"/>
                <a:cs typeface="Times New Roman" panose="02020603050405020304" pitchFamily="18" charset="0"/>
              </a:rPr>
              <a:t>Varier c'est bien, mais offrir des choix, c'est encore un pas de plus en termes de flexibilité et d'accessibilité ! </a:t>
            </a:r>
          </a:p>
          <a:p>
            <a:pPr marL="285750" indent="-285750">
              <a:buFont typeface="Wingdings" panose="05000000000000000000" pitchFamily="2" charset="2"/>
              <a:buChar char="ü"/>
            </a:pPr>
            <a:endParaRPr lang="fr-BE" kern="100"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fr-BE" sz="1800" kern="100" dirty="0">
                <a:effectLst/>
                <a:latin typeface="Arial" panose="020B0604020202020204" pitchFamily="34" charset="0"/>
                <a:ea typeface="Times New Roman" panose="02020603050405020304" pitchFamily="18" charset="0"/>
                <a:cs typeface="Times New Roman" panose="02020603050405020304" pitchFamily="18" charset="0"/>
              </a:rPr>
              <a:t>Ne pas perdre en clarté et en cohérence</a:t>
            </a:r>
          </a:p>
          <a:p>
            <a:pPr marL="285750" indent="-285750">
              <a:buFont typeface="Wingdings" panose="05000000000000000000" pitchFamily="2" charset="2"/>
              <a:buChar char="ü"/>
            </a:pPr>
            <a:endParaRPr lang="fr-BE" kern="100"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fr-BE" sz="1800" kern="100" dirty="0">
                <a:effectLst/>
                <a:latin typeface="Arial" panose="020B0604020202020204" pitchFamily="34" charset="0"/>
                <a:ea typeface="Times New Roman" panose="02020603050405020304" pitchFamily="18" charset="0"/>
                <a:cs typeface="Times New Roman" panose="02020603050405020304" pitchFamily="18" charset="0"/>
              </a:rPr>
              <a:t>Ne pas laisser les étudiantes et étudiants livrés à eux-mêmes </a:t>
            </a:r>
          </a:p>
          <a:p>
            <a:pPr marL="285750" indent="-285750">
              <a:buFont typeface="Wingdings" panose="05000000000000000000" pitchFamily="2" charset="2"/>
              <a:buChar char="ü"/>
            </a:pPr>
            <a:endParaRPr lang="fr-BE" kern="100"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fr-BE" sz="1800" kern="100" dirty="0">
                <a:effectLst/>
                <a:latin typeface="Arial" panose="020B0604020202020204" pitchFamily="34" charset="0"/>
                <a:ea typeface="Times New Roman" panose="02020603050405020304" pitchFamily="18" charset="0"/>
                <a:cs typeface="Times New Roman" panose="02020603050405020304" pitchFamily="18" charset="0"/>
              </a:rPr>
              <a:t>Ne pas perdre de vue les personnes qui font face aux obstacles les plus importants</a:t>
            </a:r>
          </a:p>
          <a:p>
            <a:pPr marL="285750" indent="-285750">
              <a:buFont typeface="Wingdings" panose="05000000000000000000" pitchFamily="2" charset="2"/>
              <a:buChar char="ü"/>
            </a:pPr>
            <a:endParaRPr lang="fr-BE" kern="100"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fr-BE" sz="1800" kern="100" dirty="0">
                <a:effectLst/>
                <a:latin typeface="Arial" panose="020B0604020202020204" pitchFamily="34" charset="0"/>
                <a:ea typeface="Times New Roman" panose="02020603050405020304" pitchFamily="18" charset="0"/>
                <a:cs typeface="Times New Roman" panose="02020603050405020304" pitchFamily="18" charset="0"/>
              </a:rPr>
              <a:t>Si la population apprenante varie en termes de besoins et stratégies d'apprentissage, c'est aussi le cas des enseignants et enseignantes !</a:t>
            </a:r>
          </a:p>
          <a:p>
            <a:endParaRPr lang="fr-BE" sz="1800" kern="1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3455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327A3-758A-4E82-340E-909E8D534DCA}"/>
            </a:ext>
          </a:extLst>
        </p:cNvPr>
        <p:cNvGrpSpPr/>
        <p:nvPr/>
      </p:nvGrpSpPr>
      <p:grpSpPr>
        <a:xfrm>
          <a:off x="0" y="0"/>
          <a:ext cx="0" cy="0"/>
          <a:chOff x="0" y="0"/>
          <a:chExt cx="0" cy="0"/>
        </a:xfrm>
      </p:grpSpPr>
      <p:sp>
        <p:nvSpPr>
          <p:cNvPr id="13" name="Espace réservé du numéro de diapositive 3">
            <a:extLst>
              <a:ext uri="{FF2B5EF4-FFF2-40B4-BE49-F238E27FC236}">
                <a16:creationId xmlns:a16="http://schemas.microsoft.com/office/drawing/2014/main" id="{103048AE-FC0C-7B67-AFB7-5EFC092BD54B}"/>
              </a:ext>
            </a:extLst>
          </p:cNvPr>
          <p:cNvSpPr txBox="1">
            <a:spLocks/>
          </p:cNvSpPr>
          <p:nvPr/>
        </p:nvSpPr>
        <p:spPr>
          <a:xfrm>
            <a:off x="8538372" y="0"/>
            <a:ext cx="571500" cy="451945"/>
          </a:xfrm>
          <a:prstGeom prst="rect">
            <a:avLst/>
          </a:prstGeom>
        </p:spPr>
        <p:txBody>
          <a:bodyPr vert="horz" lIns="91440" tIns="45720" rIns="91440" bIns="45720" rtlCol="0" anchor="b"/>
          <a:lstStyle>
            <a:defPPr>
              <a:defRPr lang="en-US"/>
            </a:defPPr>
            <a:lvl1pPr marL="0" algn="r" defTabSz="457200" rtl="0" eaLnBrk="1" latinLnBrk="0" hangingPunct="1">
              <a:defRPr sz="9000" b="0" kern="1200">
                <a:ln>
                  <a:noFill/>
                </a:ln>
                <a:solidFill>
                  <a:schemeClr val="accent1">
                    <a:alpha val="20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A61E498-6075-41EE-97A3-CA54B4EB9F26}" type="slidenum">
              <a:rPr lang="fr-BE" sz="2400" b="1" smtClean="0">
                <a:solidFill>
                  <a:schemeClr val="tx1">
                    <a:alpha val="20000"/>
                  </a:schemeClr>
                </a:solidFill>
              </a:rPr>
              <a:pPr>
                <a:defRPr/>
              </a:pPr>
              <a:t>3</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F41B62E4-6211-9769-0D74-F886564AA897}"/>
              </a:ext>
            </a:extLst>
          </p:cNvPr>
          <p:cNvSpPr txBox="1">
            <a:spLocks/>
          </p:cNvSpPr>
          <p:nvPr/>
        </p:nvSpPr>
        <p:spPr>
          <a:xfrm>
            <a:off x="440529" y="2225706"/>
            <a:ext cx="8449472"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pPr algn="ctr"/>
            <a:r>
              <a:rPr lang="fr-FR" sz="3600" dirty="0">
                <a:latin typeface="Arial" panose="020B0604020202020204" pitchFamily="34" charset="0"/>
                <a:cs typeface="Arial" panose="020B0604020202020204" pitchFamily="34" charset="0"/>
              </a:rPr>
              <a:t>1. Mon dispositif pédagogique en 180’’</a:t>
            </a:r>
          </a:p>
        </p:txBody>
      </p:sp>
      <p:pic>
        <p:nvPicPr>
          <p:cNvPr id="2" name="Picture 4">
            <a:extLst>
              <a:ext uri="{FF2B5EF4-FFF2-40B4-BE49-F238E27FC236}">
                <a16:creationId xmlns:a16="http://schemas.microsoft.com/office/drawing/2014/main" id="{2BDC9CE7-3683-612A-77B0-62010219A17E}"/>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49B0F05B-67AC-C601-4388-A26705AA5639}"/>
              </a:ext>
              <a:ext uri="{C183D7F6-B498-43B3-948B-1728B52AA6E4}">
                <adec:decorative xmlns:adec="http://schemas.microsoft.com/office/drawing/2017/decorative" val="1"/>
              </a:ext>
            </a:extLst>
          </p:cNvPr>
          <p:cNvCxnSpPr>
            <a:cxnSpLocks/>
          </p:cNvCxnSpPr>
          <p:nvPr/>
        </p:nvCxnSpPr>
        <p:spPr>
          <a:xfrm>
            <a:off x="440528" y="32918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2612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3CE8B-D4E7-817A-CAD2-964C6EA11DAB}"/>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C2A5F0E-5526-349F-88C8-2CD0FE5E8B64}"/>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4</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04756CB3-76A8-DF5E-4818-03E3074B7B40}"/>
              </a:ext>
            </a:extLst>
          </p:cNvPr>
          <p:cNvSpPr txBox="1">
            <a:spLocks/>
          </p:cNvSpPr>
          <p:nvPr/>
        </p:nvSpPr>
        <p:spPr>
          <a:xfrm>
            <a:off x="359248" y="41306"/>
            <a:ext cx="8839199"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r>
              <a:rPr lang="fr-FR" dirty="0">
                <a:latin typeface="Arial" panose="020B0604020202020204" pitchFamily="34" charset="0"/>
                <a:cs typeface="Arial" panose="020B0604020202020204" pitchFamily="34" charset="0"/>
              </a:rPr>
              <a:t>Mon dispositif</a:t>
            </a:r>
            <a:endParaRPr lang="fr-BE" dirty="0">
              <a:latin typeface="Arial" panose="020B0604020202020204" pitchFamily="34" charset="0"/>
              <a:cs typeface="Arial" panose="020B0604020202020204" pitchFamily="34" charset="0"/>
            </a:endParaRPr>
          </a:p>
        </p:txBody>
      </p:sp>
      <p:sp>
        <p:nvSpPr>
          <p:cNvPr id="5" name="Espace réservé du contenu 2">
            <a:extLst>
              <a:ext uri="{FF2B5EF4-FFF2-40B4-BE49-F238E27FC236}">
                <a16:creationId xmlns:a16="http://schemas.microsoft.com/office/drawing/2014/main" id="{6D589D47-9461-211A-AA11-1E2E0D5691CF}"/>
              </a:ext>
            </a:extLst>
          </p:cNvPr>
          <p:cNvSpPr>
            <a:spLocks noGrp="1"/>
          </p:cNvSpPr>
          <p:nvPr>
            <p:ph idx="1"/>
          </p:nvPr>
        </p:nvSpPr>
        <p:spPr>
          <a:xfrm>
            <a:off x="359248" y="1699541"/>
            <a:ext cx="8179124" cy="4932487"/>
          </a:xfrm>
        </p:spPr>
        <p:txBody>
          <a:bodyPr>
            <a:normAutofit/>
          </a:bodyPr>
          <a:lstStyle/>
          <a:p>
            <a:pPr marL="0" indent="0">
              <a:buNone/>
            </a:pPr>
            <a:r>
              <a:rPr lang="fr-FR" sz="2000" dirty="0">
                <a:latin typeface="Arial" panose="020B0604020202020204" pitchFamily="34" charset="0"/>
                <a:cs typeface="Arial" panose="020B0604020202020204" pitchFamily="34" charset="0"/>
              </a:rPr>
              <a:t>Présentez un de vos dispositifs pédagogiques (3’ par pers) : </a:t>
            </a:r>
          </a:p>
          <a:p>
            <a:pPr marL="0" indent="0">
              <a:buNone/>
            </a:pPr>
            <a:endParaRPr lang="fr-FR" sz="2000" dirty="0">
              <a:latin typeface="Arial" panose="020B0604020202020204" pitchFamily="34" charset="0"/>
              <a:cs typeface="Arial" panose="020B0604020202020204" pitchFamily="34" charset="0"/>
            </a:endParaRPr>
          </a:p>
          <a:p>
            <a:pPr marL="525780" lvl="1">
              <a:buFont typeface="Wingdings" panose="05000000000000000000" pitchFamily="2" charset="2"/>
              <a:buChar char="ü"/>
            </a:pPr>
            <a:r>
              <a:rPr lang="fr-FR" sz="2000" dirty="0">
                <a:latin typeface="Arial" panose="020B0604020202020204" pitchFamily="34" charset="0"/>
                <a:cs typeface="Arial" panose="020B0604020202020204" pitchFamily="34" charset="0"/>
              </a:rPr>
              <a:t>Public étudiant (ex. taille du groupe, caractéristiques spécifiques du groupe)</a:t>
            </a:r>
          </a:p>
          <a:p>
            <a:pPr marL="525780" lvl="1">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525780" lvl="1">
              <a:buFont typeface="Wingdings" panose="05000000000000000000" pitchFamily="2" charset="2"/>
              <a:buChar char="ü"/>
            </a:pPr>
            <a:r>
              <a:rPr lang="fr-FR" sz="2000" dirty="0">
                <a:latin typeface="Arial" panose="020B0604020202020204" pitchFamily="34" charset="0"/>
                <a:cs typeface="Arial" panose="020B0604020202020204" pitchFamily="34" charset="0"/>
              </a:rPr>
              <a:t>Principaux acquis d’apprentissage visés</a:t>
            </a:r>
          </a:p>
          <a:p>
            <a:pPr marL="525780" lvl="1">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525780" lvl="1">
              <a:buFont typeface="Wingdings" panose="05000000000000000000" pitchFamily="2" charset="2"/>
              <a:buChar char="ü"/>
            </a:pPr>
            <a:r>
              <a:rPr lang="fr-FR" sz="2000" dirty="0">
                <a:latin typeface="Arial" panose="020B0604020202020204" pitchFamily="34" charset="0"/>
                <a:cs typeface="Arial" panose="020B0604020202020204" pitchFamily="34" charset="0"/>
              </a:rPr>
              <a:t>Méthodes d’évaluation</a:t>
            </a:r>
          </a:p>
          <a:p>
            <a:pPr marL="525780" lvl="1">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525780" lvl="1">
              <a:buFont typeface="Wingdings" panose="05000000000000000000" pitchFamily="2" charset="2"/>
              <a:buChar char="ü"/>
            </a:pPr>
            <a:r>
              <a:rPr lang="fr-FR" sz="2000" dirty="0">
                <a:latin typeface="Arial" panose="020B0604020202020204" pitchFamily="34" charset="0"/>
                <a:cs typeface="Arial" panose="020B0604020202020204" pitchFamily="34" charset="0"/>
              </a:rPr>
              <a:t>Méthodes d’enseignement</a:t>
            </a:r>
          </a:p>
          <a:p>
            <a:pPr marL="525780" lvl="1">
              <a:buFont typeface="Wingdings" panose="05000000000000000000" pitchFamily="2" charset="2"/>
              <a:buChar char="ü"/>
            </a:pPr>
            <a:endParaRPr lang="fr-FR" sz="2000" dirty="0">
              <a:latin typeface="Arial" panose="020B0604020202020204" pitchFamily="34" charset="0"/>
              <a:cs typeface="Arial" panose="020B0604020202020204" pitchFamily="34" charset="0"/>
            </a:endParaRPr>
          </a:p>
          <a:p>
            <a:pPr marL="525780" lvl="1">
              <a:buFont typeface="Wingdings" panose="05000000000000000000" pitchFamily="2" charset="2"/>
              <a:buChar char="ü"/>
            </a:pPr>
            <a:r>
              <a:rPr lang="fr-FR" sz="2000" dirty="0">
                <a:latin typeface="Arial" panose="020B0604020202020204" pitchFamily="34" charset="0"/>
                <a:cs typeface="Arial" panose="020B0604020202020204" pitchFamily="34" charset="0"/>
              </a:rPr>
              <a:t>Matériel et supports pédagogiques</a:t>
            </a:r>
          </a:p>
          <a:p>
            <a:pPr marL="342900" indent="-342900">
              <a:buAutoNum type="arabicPeriod"/>
            </a:pPr>
            <a:endParaRPr lang="fr-FR" sz="2000" dirty="0"/>
          </a:p>
        </p:txBody>
      </p:sp>
      <p:pic>
        <p:nvPicPr>
          <p:cNvPr id="2" name="Picture 4">
            <a:extLst>
              <a:ext uri="{FF2B5EF4-FFF2-40B4-BE49-F238E27FC236}">
                <a16:creationId xmlns:a16="http://schemas.microsoft.com/office/drawing/2014/main" id="{31B5E5E0-2488-8AE5-4178-19FED72E0102}"/>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DF6F146E-F75B-C27B-EDD0-32654D7DD508}"/>
              </a:ext>
              <a:ext uri="{C183D7F6-B498-43B3-948B-1728B52AA6E4}">
                <adec:decorative xmlns:adec="http://schemas.microsoft.com/office/drawing/2017/decorative" val="1"/>
              </a:ext>
            </a:extLst>
          </p:cNvPr>
          <p:cNvCxnSpPr>
            <a:cxnSpLocks/>
          </p:cNvCxnSpPr>
          <p:nvPr/>
        </p:nvCxnSpPr>
        <p:spPr>
          <a:xfrm>
            <a:off x="359248" y="11074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3701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85561C-968E-E517-4AA5-42C617DE2B4C}"/>
            </a:ext>
          </a:extLst>
        </p:cNvPr>
        <p:cNvGrpSpPr/>
        <p:nvPr/>
      </p:nvGrpSpPr>
      <p:grpSpPr>
        <a:xfrm>
          <a:off x="0" y="0"/>
          <a:ext cx="0" cy="0"/>
          <a:chOff x="0" y="0"/>
          <a:chExt cx="0" cy="0"/>
        </a:xfrm>
      </p:grpSpPr>
      <p:sp>
        <p:nvSpPr>
          <p:cNvPr id="13" name="Espace réservé du numéro de diapositive 3">
            <a:extLst>
              <a:ext uri="{FF2B5EF4-FFF2-40B4-BE49-F238E27FC236}">
                <a16:creationId xmlns:a16="http://schemas.microsoft.com/office/drawing/2014/main" id="{79CA8CAD-7676-8621-E90F-CED96B56F267}"/>
              </a:ext>
            </a:extLst>
          </p:cNvPr>
          <p:cNvSpPr txBox="1">
            <a:spLocks/>
          </p:cNvSpPr>
          <p:nvPr/>
        </p:nvSpPr>
        <p:spPr>
          <a:xfrm>
            <a:off x="8538372" y="0"/>
            <a:ext cx="571500" cy="451945"/>
          </a:xfrm>
          <a:prstGeom prst="rect">
            <a:avLst/>
          </a:prstGeom>
        </p:spPr>
        <p:txBody>
          <a:bodyPr vert="horz" lIns="91440" tIns="45720" rIns="91440" bIns="45720" rtlCol="0" anchor="b"/>
          <a:lstStyle>
            <a:defPPr>
              <a:defRPr lang="en-US"/>
            </a:defPPr>
            <a:lvl1pPr marL="0" algn="r" defTabSz="457200" rtl="0" eaLnBrk="1" latinLnBrk="0" hangingPunct="1">
              <a:defRPr sz="9000" b="0" kern="1200">
                <a:ln>
                  <a:noFill/>
                </a:ln>
                <a:solidFill>
                  <a:schemeClr val="accent1">
                    <a:alpha val="20000"/>
                  </a:schemeClr>
                </a:solidFill>
                <a:latin typeface="+mj-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3A61E498-6075-41EE-97A3-CA54B4EB9F26}" type="slidenum">
              <a:rPr lang="fr-BE" sz="2400" b="1" smtClean="0">
                <a:solidFill>
                  <a:schemeClr val="tx1">
                    <a:alpha val="20000"/>
                  </a:schemeClr>
                </a:solidFill>
              </a:rPr>
              <a:pPr>
                <a:defRPr/>
              </a:pPr>
              <a:t>5</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F6BDE106-5B77-6F6D-94E3-C1EF61E71E3F}"/>
              </a:ext>
            </a:extLst>
          </p:cNvPr>
          <p:cNvSpPr txBox="1">
            <a:spLocks/>
          </p:cNvSpPr>
          <p:nvPr/>
        </p:nvSpPr>
        <p:spPr>
          <a:xfrm>
            <a:off x="440529" y="2225706"/>
            <a:ext cx="8449472"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pPr algn="ctr"/>
            <a:r>
              <a:rPr lang="fr-FR" sz="3600" dirty="0">
                <a:latin typeface="Arial" panose="020B0604020202020204" pitchFamily="34" charset="0"/>
                <a:cs typeface="Arial" panose="020B0604020202020204" pitchFamily="34" charset="0"/>
              </a:rPr>
              <a:t>2. Identification des obstacles</a:t>
            </a:r>
          </a:p>
        </p:txBody>
      </p:sp>
      <p:pic>
        <p:nvPicPr>
          <p:cNvPr id="2" name="Picture 4">
            <a:extLst>
              <a:ext uri="{FF2B5EF4-FFF2-40B4-BE49-F238E27FC236}">
                <a16:creationId xmlns:a16="http://schemas.microsoft.com/office/drawing/2014/main" id="{921AE25E-D4DB-C792-CE36-B2F79EB04944}"/>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DCB37713-E567-1410-700C-C78BF3B3FBC9}"/>
              </a:ext>
              <a:ext uri="{C183D7F6-B498-43B3-948B-1728B52AA6E4}">
                <adec:decorative xmlns:adec="http://schemas.microsoft.com/office/drawing/2017/decorative" val="1"/>
              </a:ext>
            </a:extLst>
          </p:cNvPr>
          <p:cNvCxnSpPr>
            <a:cxnSpLocks/>
          </p:cNvCxnSpPr>
          <p:nvPr/>
        </p:nvCxnSpPr>
        <p:spPr>
          <a:xfrm>
            <a:off x="440528" y="32918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6306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FA8CB-E376-7127-94D4-C244C73C0E5B}"/>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10AF62DC-2776-2370-1D95-AA9D6C62307D}"/>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6</a:t>
            </a:fld>
            <a:endParaRPr lang="fr-BE" sz="2400" b="1" dirty="0">
              <a:solidFill>
                <a:schemeClr val="tx1">
                  <a:alpha val="20000"/>
                </a:schemeClr>
              </a:solidFill>
            </a:endParaRPr>
          </a:p>
        </p:txBody>
      </p:sp>
      <p:sp>
        <p:nvSpPr>
          <p:cNvPr id="3" name="Titre 2">
            <a:extLst>
              <a:ext uri="{FF2B5EF4-FFF2-40B4-BE49-F238E27FC236}">
                <a16:creationId xmlns:a16="http://schemas.microsoft.com/office/drawing/2014/main" id="{CFA3B995-5550-3D7E-336F-67D3E3074E1E}"/>
              </a:ext>
            </a:extLst>
          </p:cNvPr>
          <p:cNvSpPr txBox="1">
            <a:spLocks/>
          </p:cNvSpPr>
          <p:nvPr/>
        </p:nvSpPr>
        <p:spPr>
          <a:xfrm>
            <a:off x="359248" y="41306"/>
            <a:ext cx="8839199" cy="13449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a:lstStyle>
          <a:p>
            <a:r>
              <a:rPr lang="fr-FR" dirty="0">
                <a:latin typeface="Arial" panose="020B0604020202020204" pitchFamily="34" charset="0"/>
                <a:cs typeface="Arial" panose="020B0604020202020204" pitchFamily="34" charset="0"/>
              </a:rPr>
              <a:t>Obstacles</a:t>
            </a:r>
            <a:endParaRPr lang="fr-BE" dirty="0">
              <a:latin typeface="Arial" panose="020B0604020202020204" pitchFamily="34" charset="0"/>
              <a:cs typeface="Arial" panose="020B0604020202020204" pitchFamily="34" charset="0"/>
            </a:endParaRPr>
          </a:p>
        </p:txBody>
      </p:sp>
      <p:sp>
        <p:nvSpPr>
          <p:cNvPr id="5" name="Espace réservé du contenu 2">
            <a:extLst>
              <a:ext uri="{FF2B5EF4-FFF2-40B4-BE49-F238E27FC236}">
                <a16:creationId xmlns:a16="http://schemas.microsoft.com/office/drawing/2014/main" id="{199AF801-6D63-88A0-D1C6-0D85EC56B778}"/>
              </a:ext>
            </a:extLst>
          </p:cNvPr>
          <p:cNvSpPr>
            <a:spLocks noGrp="1"/>
          </p:cNvSpPr>
          <p:nvPr>
            <p:ph idx="1"/>
          </p:nvPr>
        </p:nvSpPr>
        <p:spPr>
          <a:xfrm>
            <a:off x="359248" y="1699541"/>
            <a:ext cx="8179124" cy="4932487"/>
          </a:xfrm>
        </p:spPr>
        <p:txBody>
          <a:bodyPr>
            <a:normAutofit/>
          </a:bodyPr>
          <a:lstStyle/>
          <a:p>
            <a:pPr marL="0" indent="0">
              <a:buNone/>
            </a:pPr>
            <a:r>
              <a:rPr lang="fr-FR" sz="2000" dirty="0">
                <a:latin typeface="Arial" panose="020B0604020202020204" pitchFamily="34" charset="0"/>
                <a:cs typeface="Arial" panose="020B0604020202020204" pitchFamily="34" charset="0"/>
              </a:rPr>
              <a:t>1. </a:t>
            </a:r>
            <a:r>
              <a:rPr lang="fr-FR" sz="2000" dirty="0" err="1">
                <a:latin typeface="Arial" panose="020B0604020202020204" pitchFamily="34" charset="0"/>
                <a:cs typeface="Arial" panose="020B0604020202020204" pitchFamily="34" charset="0"/>
              </a:rPr>
              <a:t>Posez-vous</a:t>
            </a:r>
            <a:r>
              <a:rPr lang="fr-FR" sz="2000" dirty="0">
                <a:latin typeface="Arial" panose="020B0604020202020204" pitchFamily="34" charset="0"/>
                <a:cs typeface="Arial" panose="020B0604020202020204" pitchFamily="34" charset="0"/>
              </a:rPr>
              <a:t> les questions proposées</a:t>
            </a:r>
          </a:p>
          <a:p>
            <a:pPr marL="0" indent="0">
              <a:buNone/>
            </a:pPr>
            <a:endParaRPr lang="fr-FR" sz="2000" dirty="0">
              <a:latin typeface="Arial" panose="020B0604020202020204" pitchFamily="34" charset="0"/>
              <a:cs typeface="Arial" panose="020B0604020202020204" pitchFamily="34" charset="0"/>
            </a:endParaRPr>
          </a:p>
          <a:p>
            <a:pPr marL="0" indent="0">
              <a:buNone/>
            </a:pPr>
            <a:r>
              <a:rPr lang="fr-FR" sz="2000" dirty="0">
                <a:latin typeface="Arial" panose="020B0604020202020204" pitchFamily="34" charset="0"/>
                <a:cs typeface="Arial" panose="020B0604020202020204" pitchFamily="34" charset="0"/>
              </a:rPr>
              <a:t>2. Notez sur des post-it les obstacles identifiés </a:t>
            </a:r>
          </a:p>
          <a:p>
            <a:pPr marL="0" indent="0">
              <a:buNone/>
            </a:pPr>
            <a:endParaRPr lang="fr-FR" sz="2000" dirty="0">
              <a:latin typeface="Arial" panose="020B0604020202020204" pitchFamily="34" charset="0"/>
              <a:cs typeface="Arial" panose="020B0604020202020204" pitchFamily="34" charset="0"/>
            </a:endParaRPr>
          </a:p>
          <a:p>
            <a:pPr marL="0" indent="0">
              <a:buNone/>
            </a:pPr>
            <a:endParaRPr lang="fr-FR" sz="2000" dirty="0">
              <a:latin typeface="Arial" panose="020B0604020202020204" pitchFamily="34" charset="0"/>
              <a:cs typeface="Arial" panose="020B0604020202020204" pitchFamily="34" charset="0"/>
            </a:endParaRPr>
          </a:p>
        </p:txBody>
      </p:sp>
      <p:pic>
        <p:nvPicPr>
          <p:cNvPr id="2" name="Picture 4">
            <a:extLst>
              <a:ext uri="{FF2B5EF4-FFF2-40B4-BE49-F238E27FC236}">
                <a16:creationId xmlns:a16="http://schemas.microsoft.com/office/drawing/2014/main" id="{26E4F123-33A3-7EA3-DECB-25A81532EFE7}"/>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Connecteur droit 8">
            <a:extLst>
              <a:ext uri="{FF2B5EF4-FFF2-40B4-BE49-F238E27FC236}">
                <a16:creationId xmlns:a16="http://schemas.microsoft.com/office/drawing/2014/main" id="{E0A55DA2-831D-1064-9F43-C5594A1C7AE8}"/>
              </a:ext>
              <a:ext uri="{C183D7F6-B498-43B3-948B-1728B52AA6E4}">
                <adec:decorative xmlns:adec="http://schemas.microsoft.com/office/drawing/2017/decorative" val="1"/>
              </a:ext>
            </a:extLst>
          </p:cNvPr>
          <p:cNvCxnSpPr>
            <a:cxnSpLocks/>
          </p:cNvCxnSpPr>
          <p:nvPr/>
        </p:nvCxnSpPr>
        <p:spPr>
          <a:xfrm>
            <a:off x="359248" y="1107440"/>
            <a:ext cx="8449472"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694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3FCA7-2EA6-FCE2-2E14-FBFBCE21C132}"/>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9C608F56-4B51-4E29-215E-6E4DBA4A6596}"/>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7</a:t>
            </a:fld>
            <a:endParaRPr lang="fr-BE" sz="2400" b="1" dirty="0">
              <a:solidFill>
                <a:schemeClr val="tx1">
                  <a:alpha val="20000"/>
                </a:schemeClr>
              </a:solidFill>
            </a:endParaRPr>
          </a:p>
        </p:txBody>
      </p:sp>
      <p:pic>
        <p:nvPicPr>
          <p:cNvPr id="2" name="Picture 4">
            <a:extLst>
              <a:ext uri="{FF2B5EF4-FFF2-40B4-BE49-F238E27FC236}">
                <a16:creationId xmlns:a16="http://schemas.microsoft.com/office/drawing/2014/main" id="{24E8C5E3-712D-7B38-8B31-1CFDDB5DF392}"/>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sp>
        <p:nvSpPr>
          <p:cNvPr id="22" name="ZoneTexte 21">
            <a:extLst>
              <a:ext uri="{FF2B5EF4-FFF2-40B4-BE49-F238E27FC236}">
                <a16:creationId xmlns:a16="http://schemas.microsoft.com/office/drawing/2014/main" id="{D2C3D852-47A7-42F3-3009-3A6627A716A2}"/>
              </a:ext>
            </a:extLst>
          </p:cNvPr>
          <p:cNvSpPr txBox="1"/>
          <p:nvPr/>
        </p:nvSpPr>
        <p:spPr>
          <a:xfrm>
            <a:off x="172398" y="1099380"/>
            <a:ext cx="3654592" cy="1661993"/>
          </a:xfrm>
          <a:prstGeom prst="rect">
            <a:avLst/>
          </a:prstGeom>
          <a:solidFill>
            <a:srgbClr val="ECDFF5"/>
          </a:solidFill>
        </p:spPr>
        <p:txBody>
          <a:bodyPr wrap="square" rtlCol="0">
            <a:spAutoFit/>
          </a:bodyPr>
          <a:lstStyle/>
          <a:p>
            <a:pPr algn="ctr"/>
            <a:r>
              <a:rPr lang="fr-FR" sz="1600" b="1" dirty="0">
                <a:latin typeface="Arial" panose="020B0604020202020204" pitchFamily="34" charset="0"/>
                <a:cs typeface="Arial" panose="020B0604020202020204" pitchFamily="34" charset="0"/>
              </a:rPr>
              <a:t>Perception </a:t>
            </a:r>
          </a:p>
          <a:p>
            <a:pPr algn="ctr"/>
            <a:endParaRPr lang="fr-FR" sz="200" b="1"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Est-ce que mes supports de cours sont accessibles à tous et à toutes ? Est-ce que j’utilise des modes de représentation variés pour favoriser la compréhension ?  Est-ce que mon cours présente la diversité des perspectives et des identités ?</a:t>
            </a:r>
          </a:p>
        </p:txBody>
      </p:sp>
      <p:sp>
        <p:nvSpPr>
          <p:cNvPr id="23" name="Rectangle 22">
            <a:extLst>
              <a:ext uri="{FF2B5EF4-FFF2-40B4-BE49-F238E27FC236}">
                <a16:creationId xmlns:a16="http://schemas.microsoft.com/office/drawing/2014/main" id="{CDA0DF36-1008-DBC3-1BEF-0AADA6F67CBA}"/>
              </a:ext>
            </a:extLst>
          </p:cNvPr>
          <p:cNvSpPr/>
          <p:nvPr/>
        </p:nvSpPr>
        <p:spPr>
          <a:xfrm>
            <a:off x="4217085" y="1500224"/>
            <a:ext cx="4718729" cy="8783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Proposer des supports dans un format numérique flexible et personnalisable (ex. police et taille du texte) et facilitant l’utilisation de logiciels (ex. synthèse vocale), varier les modes de présentation (ex. textes, images, vidéos, audio), sous-titrer les vidéos, fournir les descriptions textuelles des graphiques, éviter les représentations stéréotypées (ex. illustrations, études de cas), proposer des auteurs d’identités variées.</a:t>
            </a:r>
            <a:endParaRPr lang="fr-BE" sz="1400" dirty="0">
              <a:solidFill>
                <a:schemeClr val="tx1"/>
              </a:solidFill>
              <a:latin typeface="Arial" panose="020B0604020202020204" pitchFamily="34" charset="0"/>
              <a:cs typeface="Arial" panose="020B0604020202020204" pitchFamily="34" charset="0"/>
            </a:endParaRPr>
          </a:p>
        </p:txBody>
      </p:sp>
      <p:sp>
        <p:nvSpPr>
          <p:cNvPr id="24" name="ZoneTexte 23">
            <a:extLst>
              <a:ext uri="{FF2B5EF4-FFF2-40B4-BE49-F238E27FC236}">
                <a16:creationId xmlns:a16="http://schemas.microsoft.com/office/drawing/2014/main" id="{23886D9D-0C79-5AC4-1E98-189CF4D0DB1A}"/>
              </a:ext>
            </a:extLst>
          </p:cNvPr>
          <p:cNvSpPr txBox="1"/>
          <p:nvPr/>
        </p:nvSpPr>
        <p:spPr>
          <a:xfrm>
            <a:off x="172398" y="3077011"/>
            <a:ext cx="3654592" cy="1446550"/>
          </a:xfrm>
          <a:prstGeom prst="rect">
            <a:avLst/>
          </a:prstGeom>
          <a:solidFill>
            <a:srgbClr val="ECDFF5"/>
          </a:solidFill>
        </p:spPr>
        <p:txBody>
          <a:bodyPr wrap="square" rtlCol="0">
            <a:spAutoFit/>
          </a:bodyPr>
          <a:lstStyle/>
          <a:p>
            <a:pPr algn="ctr"/>
            <a:r>
              <a:rPr lang="fr-BE" sz="1600" b="1" dirty="0">
                <a:latin typeface="Arial" panose="020B0604020202020204" pitchFamily="34" charset="0"/>
                <a:cs typeface="Arial" panose="020B0604020202020204" pitchFamily="34" charset="0"/>
              </a:rPr>
              <a:t>Langue</a:t>
            </a:r>
            <a:r>
              <a:rPr lang="fr-BE" sz="1600" dirty="0">
                <a:latin typeface="Arial" panose="020B0604020202020204" pitchFamily="34" charset="0"/>
                <a:cs typeface="Arial" panose="020B0604020202020204" pitchFamily="34" charset="0"/>
              </a:rPr>
              <a:t> </a:t>
            </a:r>
            <a:r>
              <a:rPr lang="fr-BE" sz="1600" b="1" dirty="0">
                <a:latin typeface="Arial" panose="020B0604020202020204" pitchFamily="34" charset="0"/>
                <a:cs typeface="Arial" panose="020B0604020202020204" pitchFamily="34" charset="0"/>
              </a:rPr>
              <a:t>et symboles</a:t>
            </a:r>
          </a:p>
          <a:p>
            <a:pPr algn="ctr"/>
            <a:endParaRPr lang="fr-BE" sz="200" b="1" dirty="0">
              <a:latin typeface="Arial" panose="020B0604020202020204" pitchFamily="34" charset="0"/>
              <a:cs typeface="Arial" panose="020B0604020202020204" pitchFamily="34" charset="0"/>
            </a:endParaRPr>
          </a:p>
          <a:p>
            <a:r>
              <a:rPr lang="fr-BE" sz="1400" dirty="0">
                <a:latin typeface="Arial" panose="020B0604020202020204" pitchFamily="34" charset="0"/>
                <a:cs typeface="Arial" panose="020B0604020202020204" pitchFamily="34" charset="0"/>
              </a:rPr>
              <a:t>Est-ce que mon cours favorise la compréhension du vocabulaire, des expressions, des symboles et de la syntaxe utilisés ? Est-ce qu’il valorise la diversité linguistique ? </a:t>
            </a:r>
          </a:p>
        </p:txBody>
      </p:sp>
      <p:sp>
        <p:nvSpPr>
          <p:cNvPr id="25" name="Rectangle 24">
            <a:extLst>
              <a:ext uri="{FF2B5EF4-FFF2-40B4-BE49-F238E27FC236}">
                <a16:creationId xmlns:a16="http://schemas.microsoft.com/office/drawing/2014/main" id="{3D3AF82F-A4D7-854D-11A2-81B0905F36B9}"/>
              </a:ext>
            </a:extLst>
          </p:cNvPr>
          <p:cNvSpPr/>
          <p:nvPr/>
        </p:nvSpPr>
        <p:spPr>
          <a:xfrm>
            <a:off x="4184848" y="3474350"/>
            <a:ext cx="4959152" cy="65186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Expliciter la signification des symboles, clarifier le vocabulaire (ex. lexique ou création d’un glossaire collaboratif), fournir des légendes aux graphiques, rendre explicite les relations entre les éléments, proposer des lectures complémentaires dans une deuxième langue (ex. français ou anglais).</a:t>
            </a:r>
            <a:endParaRPr lang="fr-BE" sz="1400" dirty="0">
              <a:solidFill>
                <a:schemeClr val="tx1"/>
              </a:solidFill>
              <a:latin typeface="Arial" panose="020B0604020202020204" pitchFamily="34" charset="0"/>
              <a:cs typeface="Arial" panose="020B0604020202020204" pitchFamily="34" charset="0"/>
            </a:endParaRPr>
          </a:p>
        </p:txBody>
      </p:sp>
      <p:sp>
        <p:nvSpPr>
          <p:cNvPr id="26" name="ZoneTexte 25">
            <a:extLst>
              <a:ext uri="{FF2B5EF4-FFF2-40B4-BE49-F238E27FC236}">
                <a16:creationId xmlns:a16="http://schemas.microsoft.com/office/drawing/2014/main" id="{AB79D90B-B739-E765-3226-322BDEF9A9B3}"/>
              </a:ext>
            </a:extLst>
          </p:cNvPr>
          <p:cNvSpPr txBox="1"/>
          <p:nvPr/>
        </p:nvSpPr>
        <p:spPr>
          <a:xfrm>
            <a:off x="172320" y="4825185"/>
            <a:ext cx="3654592" cy="1446550"/>
          </a:xfrm>
          <a:prstGeom prst="rect">
            <a:avLst/>
          </a:prstGeom>
          <a:solidFill>
            <a:srgbClr val="ECDFF5"/>
          </a:solidFill>
        </p:spPr>
        <p:txBody>
          <a:bodyPr wrap="square" rtlCol="0">
            <a:spAutoFit/>
          </a:bodyPr>
          <a:lstStyle/>
          <a:p>
            <a:pPr algn="ctr"/>
            <a:r>
              <a:rPr lang="fr-FR" sz="1600" b="1" dirty="0">
                <a:latin typeface="Arial" panose="020B0604020202020204" pitchFamily="34" charset="0"/>
                <a:cs typeface="Arial" panose="020B0604020202020204" pitchFamily="34" charset="0"/>
              </a:rPr>
              <a:t>Développement des connaissances</a:t>
            </a:r>
            <a:r>
              <a:rPr lang="fr-FR" sz="1600" dirty="0">
                <a:latin typeface="Arial" panose="020B0604020202020204" pitchFamily="34" charset="0"/>
                <a:cs typeface="Arial" panose="020B0604020202020204" pitchFamily="34" charset="0"/>
              </a:rPr>
              <a:t> </a:t>
            </a:r>
          </a:p>
          <a:p>
            <a:pPr algn="ctr"/>
            <a:endParaRPr lang="fr-FR" sz="200" dirty="0">
              <a:latin typeface="Arial" panose="020B0604020202020204" pitchFamily="34" charset="0"/>
              <a:cs typeface="Arial" panose="020B0604020202020204" pitchFamily="34" charset="0"/>
            </a:endParaRPr>
          </a:p>
          <a:p>
            <a:r>
              <a:rPr lang="fr-BE" sz="1400" dirty="0">
                <a:latin typeface="Arial" panose="020B0604020202020204" pitchFamily="34" charset="0"/>
                <a:cs typeface="Arial" panose="020B0604020202020204" pitchFamily="34" charset="0"/>
              </a:rPr>
              <a:t>Est-ce que mon cours permet à tout le monde d’atteindre un haut niveau de compréhension et d’utiliser les connaissances et compétences acquises dans de nouvelles situations ?</a:t>
            </a:r>
          </a:p>
        </p:txBody>
      </p:sp>
      <p:sp>
        <p:nvSpPr>
          <p:cNvPr id="27" name="Rectangle 26">
            <a:extLst>
              <a:ext uri="{FF2B5EF4-FFF2-40B4-BE49-F238E27FC236}">
                <a16:creationId xmlns:a16="http://schemas.microsoft.com/office/drawing/2014/main" id="{2376ABA9-3E09-7D32-F55C-401F21C8FCC3}"/>
              </a:ext>
            </a:extLst>
          </p:cNvPr>
          <p:cNvSpPr/>
          <p:nvPr/>
        </p:nvSpPr>
        <p:spPr>
          <a:xfrm>
            <a:off x="4208593" y="5240798"/>
            <a:ext cx="4718728" cy="64633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Illustrer les notions de différentes manières et faire des liens avec les connaissances antérieures, mettre en évidence les idées principales et les liens entre celles-ci, proposer des activités collectives (ex. interactions, construction collaborative) pour une compréhension en profondeur, proposer des opportunités de généraliser l’apprentissage dans de nouvelles situations.</a:t>
            </a:r>
            <a:endParaRPr lang="fr-BE" sz="1400" dirty="0">
              <a:solidFill>
                <a:schemeClr val="tx1"/>
              </a:solidFill>
              <a:latin typeface="Arial" panose="020B0604020202020204" pitchFamily="34" charset="0"/>
              <a:cs typeface="Arial" panose="020B0604020202020204" pitchFamily="34" charset="0"/>
            </a:endParaRPr>
          </a:p>
        </p:txBody>
      </p:sp>
      <p:sp>
        <p:nvSpPr>
          <p:cNvPr id="28" name="Flèche : droite 27">
            <a:extLst>
              <a:ext uri="{FF2B5EF4-FFF2-40B4-BE49-F238E27FC236}">
                <a16:creationId xmlns:a16="http://schemas.microsoft.com/office/drawing/2014/main" id="{2B346BD9-CFEC-8BD7-4325-6393D8A91C71}"/>
              </a:ext>
            </a:extLst>
          </p:cNvPr>
          <p:cNvSpPr/>
          <p:nvPr/>
        </p:nvSpPr>
        <p:spPr>
          <a:xfrm>
            <a:off x="3898912" y="1808193"/>
            <a:ext cx="151335" cy="244366"/>
          </a:xfrm>
          <a:prstGeom prst="rightArrow">
            <a:avLst/>
          </a:prstGeom>
          <a:solidFill>
            <a:srgbClr val="7030A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fr-BE" sz="1400">
              <a:latin typeface="Arial" panose="020B0604020202020204" pitchFamily="34" charset="0"/>
              <a:cs typeface="Arial" panose="020B0604020202020204" pitchFamily="34" charset="0"/>
            </a:endParaRPr>
          </a:p>
        </p:txBody>
      </p:sp>
      <p:sp>
        <p:nvSpPr>
          <p:cNvPr id="29" name="Flèche : droite 28">
            <a:extLst>
              <a:ext uri="{FF2B5EF4-FFF2-40B4-BE49-F238E27FC236}">
                <a16:creationId xmlns:a16="http://schemas.microsoft.com/office/drawing/2014/main" id="{82E34D7B-ACA9-B11D-B582-CCB6FA707DBD}"/>
              </a:ext>
            </a:extLst>
          </p:cNvPr>
          <p:cNvSpPr/>
          <p:nvPr/>
        </p:nvSpPr>
        <p:spPr>
          <a:xfrm>
            <a:off x="3870231" y="3641348"/>
            <a:ext cx="151335" cy="244366"/>
          </a:xfrm>
          <a:prstGeom prst="rightArrow">
            <a:avLst/>
          </a:prstGeom>
          <a:solidFill>
            <a:srgbClr val="7030A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fr-BE" sz="1400">
              <a:solidFill>
                <a:schemeClr val="tx1"/>
              </a:solidFill>
              <a:latin typeface="Arial" panose="020B0604020202020204" pitchFamily="34" charset="0"/>
              <a:cs typeface="Arial" panose="020B0604020202020204" pitchFamily="34" charset="0"/>
            </a:endParaRPr>
          </a:p>
        </p:txBody>
      </p:sp>
      <p:sp>
        <p:nvSpPr>
          <p:cNvPr id="30" name="Flèche : droite 29">
            <a:extLst>
              <a:ext uri="{FF2B5EF4-FFF2-40B4-BE49-F238E27FC236}">
                <a16:creationId xmlns:a16="http://schemas.microsoft.com/office/drawing/2014/main" id="{88CC3098-F157-6C01-FC04-2E0614F22D4C}"/>
              </a:ext>
            </a:extLst>
          </p:cNvPr>
          <p:cNvSpPr/>
          <p:nvPr/>
        </p:nvSpPr>
        <p:spPr>
          <a:xfrm>
            <a:off x="3870231" y="5426277"/>
            <a:ext cx="151335" cy="244366"/>
          </a:xfrm>
          <a:prstGeom prst="rightArrow">
            <a:avLst/>
          </a:prstGeom>
          <a:solidFill>
            <a:srgbClr val="7030A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endParaRPr lang="fr-BE" sz="1400">
              <a:latin typeface="Arial" panose="020B0604020202020204" pitchFamily="34" charset="0"/>
              <a:cs typeface="Arial" panose="020B0604020202020204" pitchFamily="34" charset="0"/>
            </a:endParaRPr>
          </a:p>
        </p:txBody>
      </p:sp>
      <p:sp>
        <p:nvSpPr>
          <p:cNvPr id="31" name="Rectangle : coins arrondis 30">
            <a:extLst>
              <a:ext uri="{FF2B5EF4-FFF2-40B4-BE49-F238E27FC236}">
                <a16:creationId xmlns:a16="http://schemas.microsoft.com/office/drawing/2014/main" id="{7BFB2480-02CB-8FE5-CAF1-BE066F1F9D6B}"/>
              </a:ext>
            </a:extLst>
          </p:cNvPr>
          <p:cNvSpPr/>
          <p:nvPr/>
        </p:nvSpPr>
        <p:spPr>
          <a:xfrm>
            <a:off x="1868666" y="200543"/>
            <a:ext cx="5400000" cy="612000"/>
          </a:xfrm>
          <a:prstGeom prst="round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Arial" panose="020B0604020202020204" pitchFamily="34" charset="0"/>
                <a:cs typeface="Arial" panose="020B0604020202020204" pitchFamily="34" charset="0"/>
              </a:rPr>
              <a:t>Concevoir plusieurs modes de </a:t>
            </a:r>
            <a:r>
              <a:rPr lang="fr-FR" b="1" dirty="0">
                <a:latin typeface="Arial" panose="020B0604020202020204" pitchFamily="34" charset="0"/>
                <a:cs typeface="Arial" panose="020B0604020202020204" pitchFamily="34" charset="0"/>
              </a:rPr>
              <a:t>représentation</a:t>
            </a:r>
            <a:endParaRPr lang="fr-BE" dirty="0">
              <a:latin typeface="Arial" panose="020B0604020202020204" pitchFamily="34" charset="0"/>
              <a:cs typeface="Arial" panose="020B0604020202020204" pitchFamily="34" charset="0"/>
            </a:endParaRPr>
          </a:p>
        </p:txBody>
      </p:sp>
      <p:sp>
        <p:nvSpPr>
          <p:cNvPr id="32" name="Rectangle : coins arrondis 31">
            <a:extLst>
              <a:ext uri="{FF2B5EF4-FFF2-40B4-BE49-F238E27FC236}">
                <a16:creationId xmlns:a16="http://schemas.microsoft.com/office/drawing/2014/main" id="{0C6CD941-4BE5-4E7D-F8F6-59C6C99E1F65}"/>
              </a:ext>
            </a:extLst>
          </p:cNvPr>
          <p:cNvSpPr/>
          <p:nvPr/>
        </p:nvSpPr>
        <p:spPr>
          <a:xfrm>
            <a:off x="4113676" y="4769630"/>
            <a:ext cx="4813645" cy="1612882"/>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33" name="Rectangle : coins arrondis 32">
            <a:extLst>
              <a:ext uri="{FF2B5EF4-FFF2-40B4-BE49-F238E27FC236}">
                <a16:creationId xmlns:a16="http://schemas.microsoft.com/office/drawing/2014/main" id="{D6EC89E6-4459-FDFC-E784-416BAD150FFF}"/>
              </a:ext>
            </a:extLst>
          </p:cNvPr>
          <p:cNvSpPr/>
          <p:nvPr/>
        </p:nvSpPr>
        <p:spPr>
          <a:xfrm>
            <a:off x="4113676" y="3092866"/>
            <a:ext cx="4813646" cy="1414839"/>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34" name="Rectangle : coins arrondis 33">
            <a:extLst>
              <a:ext uri="{FF2B5EF4-FFF2-40B4-BE49-F238E27FC236}">
                <a16:creationId xmlns:a16="http://schemas.microsoft.com/office/drawing/2014/main" id="{9C3AA1A8-6F9C-BAC7-8765-240C290B69F6}"/>
              </a:ext>
            </a:extLst>
          </p:cNvPr>
          <p:cNvSpPr/>
          <p:nvPr/>
        </p:nvSpPr>
        <p:spPr>
          <a:xfrm>
            <a:off x="4122169" y="1018413"/>
            <a:ext cx="4813645" cy="1857507"/>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4143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43FEDF-EB8C-2D49-92BF-10CF4FD90FE9}"/>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69C2310B-5F0E-3863-20A3-238C6071859C}"/>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8</a:t>
            </a:fld>
            <a:endParaRPr lang="fr-BE" sz="2400" b="1" dirty="0">
              <a:solidFill>
                <a:schemeClr val="tx1">
                  <a:alpha val="20000"/>
                </a:schemeClr>
              </a:solidFill>
            </a:endParaRPr>
          </a:p>
        </p:txBody>
      </p:sp>
      <p:pic>
        <p:nvPicPr>
          <p:cNvPr id="2" name="Picture 4">
            <a:extLst>
              <a:ext uri="{FF2B5EF4-FFF2-40B4-BE49-F238E27FC236}">
                <a16:creationId xmlns:a16="http://schemas.microsoft.com/office/drawing/2014/main" id="{CE79837F-A0B1-A1F2-D65B-A66BB1024EB9}"/>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 coins arrondis 2">
            <a:extLst>
              <a:ext uri="{FF2B5EF4-FFF2-40B4-BE49-F238E27FC236}">
                <a16:creationId xmlns:a16="http://schemas.microsoft.com/office/drawing/2014/main" id="{DE9A4C1E-C2D3-F2F8-A318-A336F6C17C43}"/>
              </a:ext>
            </a:extLst>
          </p:cNvPr>
          <p:cNvSpPr/>
          <p:nvPr/>
        </p:nvSpPr>
        <p:spPr>
          <a:xfrm>
            <a:off x="4138582" y="4532024"/>
            <a:ext cx="4813645" cy="1701628"/>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5" name="Rectangle : coins arrondis 4">
            <a:extLst>
              <a:ext uri="{FF2B5EF4-FFF2-40B4-BE49-F238E27FC236}">
                <a16:creationId xmlns:a16="http://schemas.microsoft.com/office/drawing/2014/main" id="{5957BA97-F1F0-1508-242B-4BE92C6F7E5B}"/>
              </a:ext>
            </a:extLst>
          </p:cNvPr>
          <p:cNvSpPr/>
          <p:nvPr/>
        </p:nvSpPr>
        <p:spPr>
          <a:xfrm>
            <a:off x="4109085" y="2949953"/>
            <a:ext cx="4813646" cy="1283114"/>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6" name="Rectangle : coins arrondis 5">
            <a:extLst>
              <a:ext uri="{FF2B5EF4-FFF2-40B4-BE49-F238E27FC236}">
                <a16:creationId xmlns:a16="http://schemas.microsoft.com/office/drawing/2014/main" id="{8E793089-404A-5E86-C6D6-5794D51AC24D}"/>
              </a:ext>
            </a:extLst>
          </p:cNvPr>
          <p:cNvSpPr/>
          <p:nvPr/>
        </p:nvSpPr>
        <p:spPr>
          <a:xfrm>
            <a:off x="4138582" y="1354131"/>
            <a:ext cx="4813645" cy="1164569"/>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7" name="Rectangle : coins arrondis 6">
            <a:extLst>
              <a:ext uri="{FF2B5EF4-FFF2-40B4-BE49-F238E27FC236}">
                <a16:creationId xmlns:a16="http://schemas.microsoft.com/office/drawing/2014/main" id="{9FE15E49-2300-B578-EB0E-47AB8EC38AD3}"/>
              </a:ext>
            </a:extLst>
          </p:cNvPr>
          <p:cNvSpPr/>
          <p:nvPr/>
        </p:nvSpPr>
        <p:spPr>
          <a:xfrm>
            <a:off x="1511589" y="195070"/>
            <a:ext cx="6120822" cy="612000"/>
          </a:xfrm>
          <a:prstGeom prst="roundRect">
            <a:avLst/>
          </a:prstGeom>
          <a:solidFill>
            <a:srgbClr val="0065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Arial" panose="020B0604020202020204" pitchFamily="34" charset="0"/>
                <a:cs typeface="Arial" panose="020B0604020202020204" pitchFamily="34" charset="0"/>
              </a:rPr>
              <a:t>Concevoir plusieurs modes d’</a:t>
            </a:r>
            <a:r>
              <a:rPr lang="fr-FR" b="1" dirty="0">
                <a:latin typeface="Arial" panose="020B0604020202020204" pitchFamily="34" charset="0"/>
                <a:cs typeface="Arial" panose="020B0604020202020204" pitchFamily="34" charset="0"/>
              </a:rPr>
              <a:t>action </a:t>
            </a:r>
            <a:r>
              <a:rPr lang="fr-FR" dirty="0">
                <a:latin typeface="Arial" panose="020B0604020202020204" pitchFamily="34" charset="0"/>
                <a:cs typeface="Arial" panose="020B0604020202020204" pitchFamily="34" charset="0"/>
              </a:rPr>
              <a:t>et d’</a:t>
            </a:r>
            <a:r>
              <a:rPr lang="fr-FR" b="1" dirty="0">
                <a:latin typeface="Arial" panose="020B0604020202020204" pitchFamily="34" charset="0"/>
                <a:cs typeface="Arial" panose="020B0604020202020204" pitchFamily="34" charset="0"/>
              </a:rPr>
              <a:t>expression</a:t>
            </a:r>
            <a:endParaRPr lang="fr-BE" dirty="0">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47233A89-8985-5186-8B39-643472F4FC6D}"/>
              </a:ext>
            </a:extLst>
          </p:cNvPr>
          <p:cNvSpPr txBox="1"/>
          <p:nvPr/>
        </p:nvSpPr>
        <p:spPr>
          <a:xfrm>
            <a:off x="145732" y="1199434"/>
            <a:ext cx="3654000" cy="1446550"/>
          </a:xfrm>
          <a:prstGeom prst="rect">
            <a:avLst/>
          </a:prstGeom>
          <a:solidFill>
            <a:srgbClr val="D9EFFF"/>
          </a:solidFill>
        </p:spPr>
        <p:txBody>
          <a:bodyPr wrap="square" rtlCol="0">
            <a:spAutoFit/>
          </a:bodyPr>
          <a:lstStyle/>
          <a:p>
            <a:pPr algn="ctr"/>
            <a:r>
              <a:rPr lang="fr-FR" sz="1600" b="1" dirty="0">
                <a:latin typeface="Arial" panose="020B0604020202020204" pitchFamily="34" charset="0"/>
                <a:cs typeface="Arial" panose="020B0604020202020204" pitchFamily="34" charset="0"/>
              </a:rPr>
              <a:t>Interaction</a:t>
            </a:r>
          </a:p>
          <a:p>
            <a:endParaRPr lang="fr-FR" sz="200" b="1"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Est-ce que le matériel et les activités proposés dans mon cours sont accessibles à tous et à toutes ? Est-ce que mon cours permet à chacun et chacune d’interagir et de participer ?</a:t>
            </a:r>
          </a:p>
        </p:txBody>
      </p:sp>
      <p:sp>
        <p:nvSpPr>
          <p:cNvPr id="9" name="Rectangle 8">
            <a:extLst>
              <a:ext uri="{FF2B5EF4-FFF2-40B4-BE49-F238E27FC236}">
                <a16:creationId xmlns:a16="http://schemas.microsoft.com/office/drawing/2014/main" id="{C048AF52-E5CA-B492-D0FF-CEA43622EEC2}"/>
              </a:ext>
            </a:extLst>
          </p:cNvPr>
          <p:cNvSpPr/>
          <p:nvPr/>
        </p:nvSpPr>
        <p:spPr>
          <a:xfrm>
            <a:off x="4226298" y="1701780"/>
            <a:ext cx="4638209" cy="46382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Proposer des activités et du matériel pouvant être réalisées / utilisé avec les technologies d’assistance (ex. livres numériques), vérifier que l’espace d’apprentissage est accessible à tout le monde, varier les modes d’interaction entre les étudiants et étudiantes.</a:t>
            </a:r>
            <a:endParaRPr lang="fr-BE" sz="1400" dirty="0">
              <a:solidFill>
                <a:schemeClr val="tx1"/>
              </a:solidFill>
              <a:latin typeface="Arial" panose="020B0604020202020204" pitchFamily="34" charset="0"/>
              <a:cs typeface="Arial" panose="020B0604020202020204" pitchFamily="34" charset="0"/>
            </a:endParaRPr>
          </a:p>
        </p:txBody>
      </p:sp>
      <p:sp>
        <p:nvSpPr>
          <p:cNvPr id="10" name="ZoneTexte 9">
            <a:extLst>
              <a:ext uri="{FF2B5EF4-FFF2-40B4-BE49-F238E27FC236}">
                <a16:creationId xmlns:a16="http://schemas.microsoft.com/office/drawing/2014/main" id="{93C85948-41EC-44DD-6A42-33D958F98D8E}"/>
              </a:ext>
            </a:extLst>
          </p:cNvPr>
          <p:cNvSpPr txBox="1"/>
          <p:nvPr/>
        </p:nvSpPr>
        <p:spPr>
          <a:xfrm>
            <a:off x="145732" y="3098383"/>
            <a:ext cx="3654000" cy="984885"/>
          </a:xfrm>
          <a:prstGeom prst="rect">
            <a:avLst/>
          </a:prstGeom>
          <a:solidFill>
            <a:srgbClr val="D9EFFF"/>
          </a:solidFill>
        </p:spPr>
        <p:txBody>
          <a:bodyPr wrap="square" rtlCol="0">
            <a:spAutoFit/>
          </a:bodyPr>
          <a:lstStyle/>
          <a:p>
            <a:pPr algn="ctr"/>
            <a:r>
              <a:rPr lang="fr-FR" sz="1400" b="1" dirty="0">
                <a:latin typeface="Arial" panose="020B0604020202020204" pitchFamily="34" charset="0"/>
                <a:cs typeface="Arial" panose="020B0604020202020204" pitchFamily="34" charset="0"/>
              </a:rPr>
              <a:t>Expression et communication</a:t>
            </a:r>
          </a:p>
          <a:p>
            <a:endParaRPr lang="fr-FR" sz="200" b="1"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Est-ce que mon cours permet à chacun et chacune de s’exprimer et de communiquer facilement ? </a:t>
            </a:r>
          </a:p>
        </p:txBody>
      </p:sp>
      <p:sp>
        <p:nvSpPr>
          <p:cNvPr id="11" name="Rectangle 10">
            <a:extLst>
              <a:ext uri="{FF2B5EF4-FFF2-40B4-BE49-F238E27FC236}">
                <a16:creationId xmlns:a16="http://schemas.microsoft.com/office/drawing/2014/main" id="{514249E9-4FDF-F9A4-4B93-6E5F835B1375}"/>
              </a:ext>
            </a:extLst>
          </p:cNvPr>
          <p:cNvSpPr/>
          <p:nvPr/>
        </p:nvSpPr>
        <p:spPr>
          <a:xfrm>
            <a:off x="4202745" y="3356911"/>
            <a:ext cx="4775096" cy="42924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Varier les modalités et les supports d’expression (ex. oral, écrit, œuvres créatives, portefolio), proposer des outils d’élaboration (ex. correcteur orthographique), proposer plusieurs canaux de communication (ex. au cours, par mail, via forum ou média sociaux) </a:t>
            </a:r>
            <a:endParaRPr lang="fr-BE" sz="1400" dirty="0">
              <a:solidFill>
                <a:schemeClr val="tx1"/>
              </a:solidFill>
              <a:latin typeface="Arial" panose="020B0604020202020204" pitchFamily="34" charset="0"/>
              <a:cs typeface="Arial" panose="020B0604020202020204" pitchFamily="34" charset="0"/>
            </a:endParaRPr>
          </a:p>
        </p:txBody>
      </p:sp>
      <p:sp>
        <p:nvSpPr>
          <p:cNvPr id="12" name="ZoneTexte 11">
            <a:extLst>
              <a:ext uri="{FF2B5EF4-FFF2-40B4-BE49-F238E27FC236}">
                <a16:creationId xmlns:a16="http://schemas.microsoft.com/office/drawing/2014/main" id="{D4D28B53-9333-CF4B-CFD1-E3E0EC4D889C}"/>
              </a:ext>
            </a:extLst>
          </p:cNvPr>
          <p:cNvSpPr txBox="1"/>
          <p:nvPr/>
        </p:nvSpPr>
        <p:spPr>
          <a:xfrm>
            <a:off x="175229" y="4782288"/>
            <a:ext cx="3654000" cy="1200329"/>
          </a:xfrm>
          <a:prstGeom prst="rect">
            <a:avLst/>
          </a:prstGeom>
          <a:solidFill>
            <a:srgbClr val="D9EFFF"/>
          </a:solidFill>
        </p:spPr>
        <p:txBody>
          <a:bodyPr wrap="square" rtlCol="0">
            <a:spAutoFit/>
          </a:bodyPr>
          <a:lstStyle/>
          <a:p>
            <a:pPr algn="ctr"/>
            <a:r>
              <a:rPr lang="fr-BE" sz="1400" b="1" dirty="0">
                <a:latin typeface="Arial" panose="020B0604020202020204" pitchFamily="34" charset="0"/>
                <a:cs typeface="Arial" panose="020B0604020202020204" pitchFamily="34" charset="0"/>
              </a:rPr>
              <a:t>Développement de la stratégie</a:t>
            </a:r>
          </a:p>
          <a:p>
            <a:endParaRPr lang="fr-BE" sz="200" b="1" dirty="0">
              <a:latin typeface="Arial" panose="020B0604020202020204" pitchFamily="34" charset="0"/>
              <a:cs typeface="Arial" panose="020B0604020202020204" pitchFamily="34" charset="0"/>
            </a:endParaRPr>
          </a:p>
          <a:p>
            <a:r>
              <a:rPr lang="fr-BE" sz="1400" dirty="0">
                <a:latin typeface="Arial" panose="020B0604020202020204" pitchFamily="34" charset="0"/>
                <a:cs typeface="Arial" panose="020B0604020202020204" pitchFamily="34" charset="0"/>
              </a:rPr>
              <a:t>Est-ce que mon cours permet à chacun et chacune d’établir des objectifs personnels réalistes, d’élaborer des stratégies efficaces et de surveiller ses progrès ? </a:t>
            </a:r>
          </a:p>
        </p:txBody>
      </p:sp>
      <p:sp>
        <p:nvSpPr>
          <p:cNvPr id="13" name="Rectangle 12">
            <a:extLst>
              <a:ext uri="{FF2B5EF4-FFF2-40B4-BE49-F238E27FC236}">
                <a16:creationId xmlns:a16="http://schemas.microsoft.com/office/drawing/2014/main" id="{642139A5-5375-7B0D-32DA-960F72B564BE}"/>
              </a:ext>
            </a:extLst>
          </p:cNvPr>
          <p:cNvSpPr/>
          <p:nvPr/>
        </p:nvSpPr>
        <p:spPr>
          <a:xfrm>
            <a:off x="4226299" y="5027210"/>
            <a:ext cx="4638209" cy="6133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Afficher les acquis d’apprentissage et l’échéancier dans un endroit en évidence, fournir des guides / listes de vérification, soutenir le processus de planification et la mise en œuvre de stratégies (questions incitatives, échéancier segmenté, etc.), montrer des exemples de bons travaux ou des réponses correctes, varier les modes de rétroaction (ex. feedback par les pairs). </a:t>
            </a:r>
            <a:endParaRPr lang="fr-BE" sz="1400" dirty="0">
              <a:solidFill>
                <a:schemeClr val="tx1"/>
              </a:solidFill>
              <a:latin typeface="Arial" panose="020B0604020202020204" pitchFamily="34" charset="0"/>
              <a:cs typeface="Arial" panose="020B0604020202020204" pitchFamily="34" charset="0"/>
            </a:endParaRPr>
          </a:p>
        </p:txBody>
      </p:sp>
      <p:sp>
        <p:nvSpPr>
          <p:cNvPr id="14" name="Flèche : droite 13">
            <a:extLst>
              <a:ext uri="{FF2B5EF4-FFF2-40B4-BE49-F238E27FC236}">
                <a16:creationId xmlns:a16="http://schemas.microsoft.com/office/drawing/2014/main" id="{202CAD5A-4169-E4FF-FF9B-BEB875E7ED8C}"/>
              </a:ext>
            </a:extLst>
          </p:cNvPr>
          <p:cNvSpPr/>
          <p:nvPr/>
        </p:nvSpPr>
        <p:spPr>
          <a:xfrm>
            <a:off x="3867024" y="1800526"/>
            <a:ext cx="151335" cy="244366"/>
          </a:xfrm>
          <a:prstGeom prst="rightArrow">
            <a:avLst/>
          </a:prstGeom>
          <a:solidFill>
            <a:srgbClr val="0065B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5" name="Flèche : droite 14">
            <a:extLst>
              <a:ext uri="{FF2B5EF4-FFF2-40B4-BE49-F238E27FC236}">
                <a16:creationId xmlns:a16="http://schemas.microsoft.com/office/drawing/2014/main" id="{DA76D2CE-9362-D3F0-4D19-9279AD23702C}"/>
              </a:ext>
            </a:extLst>
          </p:cNvPr>
          <p:cNvSpPr/>
          <p:nvPr/>
        </p:nvSpPr>
        <p:spPr>
          <a:xfrm>
            <a:off x="3850509" y="3475367"/>
            <a:ext cx="151335" cy="244366"/>
          </a:xfrm>
          <a:prstGeom prst="rightArrow">
            <a:avLst/>
          </a:prstGeom>
          <a:solidFill>
            <a:srgbClr val="0065B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6" name="Flèche : droite 15">
            <a:extLst>
              <a:ext uri="{FF2B5EF4-FFF2-40B4-BE49-F238E27FC236}">
                <a16:creationId xmlns:a16="http://schemas.microsoft.com/office/drawing/2014/main" id="{297880F6-EE74-7F61-C5EA-2430028BD072}"/>
              </a:ext>
            </a:extLst>
          </p:cNvPr>
          <p:cNvSpPr/>
          <p:nvPr/>
        </p:nvSpPr>
        <p:spPr>
          <a:xfrm>
            <a:off x="3867024" y="5264876"/>
            <a:ext cx="151335" cy="244366"/>
          </a:xfrm>
          <a:prstGeom prst="rightArrow">
            <a:avLst/>
          </a:prstGeom>
          <a:solidFill>
            <a:srgbClr val="0065B0"/>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5997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DCACEF-47AD-3167-C5F6-0A184D869DB0}"/>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7AA5BC99-853A-209D-EED9-6D62663C81C3}"/>
              </a:ext>
            </a:extLst>
          </p:cNvPr>
          <p:cNvSpPr>
            <a:spLocks noGrp="1"/>
          </p:cNvSpPr>
          <p:nvPr>
            <p:ph type="sldNum" sz="quarter" idx="12"/>
          </p:nvPr>
        </p:nvSpPr>
        <p:spPr>
          <a:xfrm>
            <a:off x="8538372" y="0"/>
            <a:ext cx="571500" cy="451945"/>
          </a:xfrm>
        </p:spPr>
        <p:txBody>
          <a:bodyPr/>
          <a:lstStyle/>
          <a:p>
            <a:pPr>
              <a:defRPr/>
            </a:pPr>
            <a:fld id="{3A61E498-6075-41EE-97A3-CA54B4EB9F26}" type="slidenum">
              <a:rPr lang="fr-BE" sz="2400" b="1" smtClean="0">
                <a:solidFill>
                  <a:schemeClr val="tx1">
                    <a:alpha val="20000"/>
                  </a:schemeClr>
                </a:solidFill>
              </a:rPr>
              <a:pPr>
                <a:defRPr/>
              </a:pPr>
              <a:t>9</a:t>
            </a:fld>
            <a:endParaRPr lang="fr-BE" sz="2400" b="1" dirty="0">
              <a:solidFill>
                <a:schemeClr val="tx1">
                  <a:alpha val="20000"/>
                </a:schemeClr>
              </a:solidFill>
            </a:endParaRPr>
          </a:p>
        </p:txBody>
      </p:sp>
      <p:pic>
        <p:nvPicPr>
          <p:cNvPr id="2" name="Picture 4">
            <a:extLst>
              <a:ext uri="{FF2B5EF4-FFF2-40B4-BE49-F238E27FC236}">
                <a16:creationId xmlns:a16="http://schemas.microsoft.com/office/drawing/2014/main" id="{ADF90B45-8200-706F-1553-5D6E63ED7177}"/>
              </a:ex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88590" y="6332929"/>
            <a:ext cx="1977283" cy="45971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 coins arrondis 2">
            <a:extLst>
              <a:ext uri="{FF2B5EF4-FFF2-40B4-BE49-F238E27FC236}">
                <a16:creationId xmlns:a16="http://schemas.microsoft.com/office/drawing/2014/main" id="{AF693DD7-B561-98D0-CEBE-2FEEEA6A8876}"/>
              </a:ext>
            </a:extLst>
          </p:cNvPr>
          <p:cNvSpPr/>
          <p:nvPr/>
        </p:nvSpPr>
        <p:spPr>
          <a:xfrm>
            <a:off x="4188359" y="4904799"/>
            <a:ext cx="4813645" cy="1415540"/>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648A9DC0-ECE6-7FE1-0583-AECAF3E2D491}"/>
              </a:ext>
            </a:extLst>
          </p:cNvPr>
          <p:cNvSpPr/>
          <p:nvPr/>
        </p:nvSpPr>
        <p:spPr>
          <a:xfrm>
            <a:off x="2798385" y="3819071"/>
            <a:ext cx="3654000" cy="307777"/>
          </a:xfrm>
          <a:prstGeom prst="rect">
            <a:avLst/>
          </a:prstGeom>
        </p:spPr>
        <p:txBody>
          <a:bodyPr wrap="none">
            <a:spAutoFit/>
          </a:bodyPr>
          <a:lstStyle/>
          <a:p>
            <a:r>
              <a:rPr lang="fr-BE" sz="1400">
                <a:solidFill>
                  <a:srgbClr val="000000"/>
                </a:solidFill>
                <a:latin typeface="Arial" panose="020B0604020202020204" pitchFamily="34" charset="0"/>
                <a:cs typeface="Arial" panose="020B0604020202020204" pitchFamily="34" charset="0"/>
              </a:rPr>
              <a:t> </a:t>
            </a:r>
            <a:endParaRPr lang="fr-BE" sz="1400">
              <a:latin typeface="Arial" panose="020B0604020202020204" pitchFamily="34" charset="0"/>
              <a:cs typeface="Arial" panose="020B0604020202020204" pitchFamily="34" charset="0"/>
            </a:endParaRPr>
          </a:p>
        </p:txBody>
      </p:sp>
      <p:sp>
        <p:nvSpPr>
          <p:cNvPr id="6" name="Rectangle : coins arrondis 5">
            <a:extLst>
              <a:ext uri="{FF2B5EF4-FFF2-40B4-BE49-F238E27FC236}">
                <a16:creationId xmlns:a16="http://schemas.microsoft.com/office/drawing/2014/main" id="{91BE3A85-8B52-B5BC-AECF-C7C45493FEA0}"/>
              </a:ext>
            </a:extLst>
          </p:cNvPr>
          <p:cNvSpPr/>
          <p:nvPr/>
        </p:nvSpPr>
        <p:spPr>
          <a:xfrm>
            <a:off x="1993535" y="186164"/>
            <a:ext cx="5156930" cy="612000"/>
          </a:xfrm>
          <a:prstGeom prst="roundRect">
            <a:avLst/>
          </a:prstGeom>
          <a:solidFill>
            <a:srgbClr val="6195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atin typeface="Arial" panose="020B0604020202020204" pitchFamily="34" charset="0"/>
                <a:cs typeface="Arial" panose="020B0604020202020204" pitchFamily="34" charset="0"/>
              </a:rPr>
              <a:t>Concevoir plusieurs modes d’</a:t>
            </a:r>
            <a:r>
              <a:rPr lang="fr-FR" b="1" dirty="0">
                <a:latin typeface="Arial" panose="020B0604020202020204" pitchFamily="34" charset="0"/>
                <a:cs typeface="Arial" panose="020B0604020202020204" pitchFamily="34" charset="0"/>
              </a:rPr>
              <a:t>engagement</a:t>
            </a:r>
            <a:endParaRPr lang="fr-BE" b="1" dirty="0">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ACC3F03C-EAA2-DECF-2F19-87C6D25EC33A}"/>
              </a:ext>
            </a:extLst>
          </p:cNvPr>
          <p:cNvSpPr txBox="1"/>
          <p:nvPr/>
        </p:nvSpPr>
        <p:spPr>
          <a:xfrm>
            <a:off x="166535" y="1395375"/>
            <a:ext cx="3654000" cy="1231106"/>
          </a:xfrm>
          <a:prstGeom prst="rect">
            <a:avLst/>
          </a:prstGeom>
          <a:solidFill>
            <a:srgbClr val="D6E9C9"/>
          </a:solidFill>
          <a:ln w="19050">
            <a:noFill/>
          </a:ln>
        </p:spPr>
        <p:txBody>
          <a:bodyPr wrap="square" rtlCol="0">
            <a:spAutoFit/>
          </a:bodyPr>
          <a:lstStyle/>
          <a:p>
            <a:pPr algn="ctr"/>
            <a:r>
              <a:rPr lang="fr-FR" sz="1600" b="1" dirty="0">
                <a:latin typeface="Arial" panose="020B0604020202020204" pitchFamily="34" charset="0"/>
                <a:cs typeface="Arial" panose="020B0604020202020204" pitchFamily="34" charset="0"/>
              </a:rPr>
              <a:t>Intérêts et identités </a:t>
            </a:r>
          </a:p>
          <a:p>
            <a:endParaRPr lang="fr-FR" sz="200"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Mon cours éveille-t-il la curiosité, l’intérêt  et la motivation de  chacun et chacune ? Est-ce les étudiants et étudiantes se sentent soutenus et valorisés ?</a:t>
            </a:r>
          </a:p>
        </p:txBody>
      </p:sp>
      <p:sp>
        <p:nvSpPr>
          <p:cNvPr id="8" name="ZoneTexte 7">
            <a:extLst>
              <a:ext uri="{FF2B5EF4-FFF2-40B4-BE49-F238E27FC236}">
                <a16:creationId xmlns:a16="http://schemas.microsoft.com/office/drawing/2014/main" id="{916981C7-894D-EF21-D6A2-A6826BAD642F}"/>
              </a:ext>
            </a:extLst>
          </p:cNvPr>
          <p:cNvSpPr txBox="1"/>
          <p:nvPr/>
        </p:nvSpPr>
        <p:spPr>
          <a:xfrm>
            <a:off x="166535" y="3173924"/>
            <a:ext cx="3654000" cy="1446550"/>
          </a:xfrm>
          <a:prstGeom prst="rect">
            <a:avLst/>
          </a:prstGeom>
          <a:solidFill>
            <a:srgbClr val="D6E9C9"/>
          </a:solidFill>
          <a:ln>
            <a:noFill/>
          </a:ln>
        </p:spPr>
        <p:txBody>
          <a:bodyPr wrap="square" rtlCol="0">
            <a:spAutoFit/>
          </a:bodyPr>
          <a:lstStyle/>
          <a:p>
            <a:pPr algn="ctr"/>
            <a:r>
              <a:rPr lang="fr-FR" sz="1600" b="1" dirty="0">
                <a:latin typeface="Arial" panose="020B0604020202020204" pitchFamily="34" charset="0"/>
                <a:cs typeface="Arial" panose="020B0604020202020204" pitchFamily="34" charset="0"/>
              </a:rPr>
              <a:t>Efforts et persévérance</a:t>
            </a:r>
          </a:p>
          <a:p>
            <a:endParaRPr lang="fr-FR" sz="200" dirty="0">
              <a:latin typeface="Arial" panose="020B0604020202020204" pitchFamily="34" charset="0"/>
              <a:cs typeface="Arial" panose="020B0604020202020204" pitchFamily="34" charset="0"/>
            </a:endParaRPr>
          </a:p>
          <a:p>
            <a:r>
              <a:rPr lang="fr-FR" sz="1400" dirty="0">
                <a:latin typeface="Arial" panose="020B0604020202020204" pitchFamily="34" charset="0"/>
                <a:cs typeface="Arial" panose="020B0604020202020204" pitchFamily="34" charset="0"/>
              </a:rPr>
              <a:t>Est-ce que mon cours permet aux étudiants et étudiantes de maintenir leur attention, leurs efforts et leur motivation ? Est-ce qu’il favorise le développement d’un sentiment d’appartenance à une communauté?</a:t>
            </a:r>
          </a:p>
        </p:txBody>
      </p:sp>
      <p:sp>
        <p:nvSpPr>
          <p:cNvPr id="9" name="ZoneTexte 8">
            <a:extLst>
              <a:ext uri="{FF2B5EF4-FFF2-40B4-BE49-F238E27FC236}">
                <a16:creationId xmlns:a16="http://schemas.microsoft.com/office/drawing/2014/main" id="{97864697-6D03-7C85-D1B2-5EBAA55366F4}"/>
              </a:ext>
            </a:extLst>
          </p:cNvPr>
          <p:cNvSpPr txBox="1"/>
          <p:nvPr/>
        </p:nvSpPr>
        <p:spPr>
          <a:xfrm>
            <a:off x="174902" y="4997901"/>
            <a:ext cx="3654000" cy="1231106"/>
          </a:xfrm>
          <a:prstGeom prst="rect">
            <a:avLst/>
          </a:prstGeom>
          <a:solidFill>
            <a:srgbClr val="D6E9C9"/>
          </a:solidFill>
        </p:spPr>
        <p:txBody>
          <a:bodyPr wrap="square" rtlCol="0">
            <a:spAutoFit/>
          </a:bodyPr>
          <a:lstStyle/>
          <a:p>
            <a:pPr algn="ctr"/>
            <a:r>
              <a:rPr lang="fr-BE" sz="1600" b="1" dirty="0">
                <a:latin typeface="Arial" panose="020B0604020202020204" pitchFamily="34" charset="0"/>
                <a:cs typeface="Arial" panose="020B0604020202020204" pitchFamily="34" charset="0"/>
              </a:rPr>
              <a:t>Capacités émotionnelles</a:t>
            </a:r>
          </a:p>
          <a:p>
            <a:pPr algn="ctr"/>
            <a:endParaRPr lang="fr-BE" sz="200" b="1" dirty="0">
              <a:latin typeface="Arial" panose="020B0604020202020204" pitchFamily="34" charset="0"/>
              <a:cs typeface="Arial" panose="020B0604020202020204" pitchFamily="34" charset="0"/>
            </a:endParaRPr>
          </a:p>
          <a:p>
            <a:r>
              <a:rPr lang="fr-BE" sz="1400" dirty="0">
                <a:latin typeface="Arial" panose="020B0604020202020204" pitchFamily="34" charset="0"/>
                <a:cs typeface="Arial" panose="020B0604020202020204" pitchFamily="34" charset="0"/>
              </a:rPr>
              <a:t>L’environnement d’apprentissage permet-il aux étudiants et étudiantes de réguler leurs émotions, de diriger leur processus d’apprentissage et de s’adapter ?</a:t>
            </a:r>
          </a:p>
        </p:txBody>
      </p:sp>
      <p:sp>
        <p:nvSpPr>
          <p:cNvPr id="10" name="Rectangle 9">
            <a:extLst>
              <a:ext uri="{FF2B5EF4-FFF2-40B4-BE49-F238E27FC236}">
                <a16:creationId xmlns:a16="http://schemas.microsoft.com/office/drawing/2014/main" id="{6A5B3A5B-9279-4737-0E57-4005AF8DF438}"/>
              </a:ext>
            </a:extLst>
          </p:cNvPr>
          <p:cNvSpPr/>
          <p:nvPr/>
        </p:nvSpPr>
        <p:spPr>
          <a:xfrm>
            <a:off x="4253999" y="5350229"/>
            <a:ext cx="4616282" cy="524679"/>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fr-FR" sz="1400" dirty="0">
                <a:solidFill>
                  <a:schemeClr val="tx1"/>
                </a:solidFill>
                <a:latin typeface="Arial" panose="020B0604020202020204" pitchFamily="34" charset="0"/>
                <a:cs typeface="Arial" panose="020B0604020202020204" pitchFamily="34" charset="0"/>
              </a:rPr>
              <a:t>Ex. Aider les étudiants et étudiantes à établir des objectifs réalistes, à s’autoévaluer (et notamment identifier leurs forces), à identifier leurs progrès, à s’adapter et à faire face à leurs frustrations et leur anxiété, mettre en place un climat de confiance au sein du groupe.</a:t>
            </a:r>
            <a:endParaRPr lang="fr-BE" sz="1400" dirty="0">
              <a:solidFill>
                <a:schemeClr val="tx1"/>
              </a:solidFill>
              <a:latin typeface="Arial" panose="020B0604020202020204" pitchFamily="34" charset="0"/>
              <a:cs typeface="Arial" panose="020B0604020202020204" pitchFamily="34" charset="0"/>
            </a:endParaRPr>
          </a:p>
        </p:txBody>
      </p:sp>
      <p:sp>
        <p:nvSpPr>
          <p:cNvPr id="11" name="Flèche : droite 10">
            <a:extLst>
              <a:ext uri="{FF2B5EF4-FFF2-40B4-BE49-F238E27FC236}">
                <a16:creationId xmlns:a16="http://schemas.microsoft.com/office/drawing/2014/main" id="{4879D52E-DF59-5B61-671E-8CCAFB64DA20}"/>
              </a:ext>
            </a:extLst>
          </p:cNvPr>
          <p:cNvSpPr/>
          <p:nvPr/>
        </p:nvSpPr>
        <p:spPr>
          <a:xfrm>
            <a:off x="3931647" y="1896342"/>
            <a:ext cx="151335" cy="244366"/>
          </a:xfrm>
          <a:prstGeom prst="rightArrow">
            <a:avLst/>
          </a:prstGeom>
          <a:solidFill>
            <a:srgbClr val="61953D"/>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2" name="Flèche : droite 11">
            <a:extLst>
              <a:ext uri="{FF2B5EF4-FFF2-40B4-BE49-F238E27FC236}">
                <a16:creationId xmlns:a16="http://schemas.microsoft.com/office/drawing/2014/main" id="{A3AC3CE9-960F-437C-B476-E7370F7B1A7D}"/>
              </a:ext>
            </a:extLst>
          </p:cNvPr>
          <p:cNvSpPr/>
          <p:nvPr/>
        </p:nvSpPr>
        <p:spPr>
          <a:xfrm>
            <a:off x="3931648" y="3774590"/>
            <a:ext cx="151335" cy="244366"/>
          </a:xfrm>
          <a:prstGeom prst="rightArrow">
            <a:avLst/>
          </a:prstGeom>
          <a:solidFill>
            <a:srgbClr val="61953D"/>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3" name="Flèche : droite 12">
            <a:extLst>
              <a:ext uri="{FF2B5EF4-FFF2-40B4-BE49-F238E27FC236}">
                <a16:creationId xmlns:a16="http://schemas.microsoft.com/office/drawing/2014/main" id="{BACD4BA2-77D7-3BDB-C93D-F7052CD4CAA4}"/>
              </a:ext>
            </a:extLst>
          </p:cNvPr>
          <p:cNvSpPr/>
          <p:nvPr/>
        </p:nvSpPr>
        <p:spPr>
          <a:xfrm>
            <a:off x="3928537" y="5452953"/>
            <a:ext cx="151335" cy="244366"/>
          </a:xfrm>
          <a:prstGeom prst="rightArrow">
            <a:avLst/>
          </a:prstGeom>
          <a:solidFill>
            <a:srgbClr val="61953D"/>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sz="1400">
              <a:latin typeface="Arial" panose="020B0604020202020204" pitchFamily="34" charset="0"/>
              <a:cs typeface="Arial" panose="020B0604020202020204" pitchFamily="34" charset="0"/>
            </a:endParaRPr>
          </a:p>
        </p:txBody>
      </p:sp>
      <p:sp>
        <p:nvSpPr>
          <p:cNvPr id="14" name="Rectangle : coins arrondis 13">
            <a:extLst>
              <a:ext uri="{FF2B5EF4-FFF2-40B4-BE49-F238E27FC236}">
                <a16:creationId xmlns:a16="http://schemas.microsoft.com/office/drawing/2014/main" id="{DE6A32E9-5FC6-3047-C008-B13D9A06C797}"/>
              </a:ext>
            </a:extLst>
          </p:cNvPr>
          <p:cNvSpPr/>
          <p:nvPr/>
        </p:nvSpPr>
        <p:spPr>
          <a:xfrm>
            <a:off x="4194097" y="3178560"/>
            <a:ext cx="4813646" cy="1412417"/>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15" name="Rectangle : coins arrondis 14">
            <a:extLst>
              <a:ext uri="{FF2B5EF4-FFF2-40B4-BE49-F238E27FC236}">
                <a16:creationId xmlns:a16="http://schemas.microsoft.com/office/drawing/2014/main" id="{6A0776B2-81A1-6D62-B6D8-FB76CC0164D8}"/>
              </a:ext>
            </a:extLst>
          </p:cNvPr>
          <p:cNvSpPr/>
          <p:nvPr/>
        </p:nvSpPr>
        <p:spPr>
          <a:xfrm>
            <a:off x="4194097" y="946853"/>
            <a:ext cx="4813645" cy="2061092"/>
          </a:xfrm>
          <a:prstGeom prst="round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7916" algn="just"/>
            <a:endParaRPr lang="fr-BE" sz="1400" dirty="0">
              <a:solidFill>
                <a:schemeClr val="tx1"/>
              </a:solidFill>
              <a:latin typeface="Arial" panose="020B0604020202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78500240-55C7-5090-5C5A-16B8835AB646}"/>
              </a:ext>
            </a:extLst>
          </p:cNvPr>
          <p:cNvSpPr/>
          <p:nvPr/>
        </p:nvSpPr>
        <p:spPr>
          <a:xfrm>
            <a:off x="4297356" y="1103628"/>
            <a:ext cx="4696642" cy="190431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latin typeface="Arial" panose="020B0604020202020204" pitchFamily="34" charset="0"/>
                <a:cs typeface="Arial" panose="020B0604020202020204" pitchFamily="34" charset="0"/>
              </a:rPr>
              <a:t>Ex. Mettre en avant la pertinence et l’utilité des activités (ex. lien avec le milieu professionnel), offrir des choix dans les activités et les évaluations </a:t>
            </a:r>
            <a:br>
              <a:rPr lang="fr-FR" sz="1400" dirty="0">
                <a:solidFill>
                  <a:schemeClr val="tx1"/>
                </a:solidFill>
                <a:latin typeface="Arial" panose="020B0604020202020204" pitchFamily="34" charset="0"/>
                <a:cs typeface="Arial" panose="020B0604020202020204" pitchFamily="34" charset="0"/>
              </a:rPr>
            </a:br>
            <a:r>
              <a:rPr lang="fr-FR" sz="1400" dirty="0">
                <a:solidFill>
                  <a:schemeClr val="tx1"/>
                </a:solidFill>
                <a:latin typeface="Arial" panose="020B0604020202020204" pitchFamily="34" charset="0"/>
                <a:cs typeface="Arial" panose="020B0604020202020204" pitchFamily="34" charset="0"/>
              </a:rPr>
              <a:t>(ex. thème d’un travail, outils utilisés, mode d’évaluation), proposer des activités sous forme ludique, utiliser des outils interactifs, instaurer des routines mais varier le rythme au sein des séances, encourager, valoriser les erreurs dans le processus d’apprentissage, faire attention aux paroles maladroites et aux micro-agressions.</a:t>
            </a:r>
          </a:p>
          <a:p>
            <a:endParaRPr lang="fr-BE" sz="1400" dirty="0">
              <a:solidFill>
                <a:schemeClr val="tx1"/>
              </a:solidFill>
              <a:latin typeface="Arial" panose="020B0604020202020204" pitchFamily="34" charset="0"/>
              <a:cs typeface="Arial" panose="020B0604020202020204" pitchFamily="34" charset="0"/>
            </a:endParaRPr>
          </a:p>
        </p:txBody>
      </p:sp>
      <p:sp>
        <p:nvSpPr>
          <p:cNvPr id="17" name="Rectangle 16">
            <a:extLst>
              <a:ext uri="{FF2B5EF4-FFF2-40B4-BE49-F238E27FC236}">
                <a16:creationId xmlns:a16="http://schemas.microsoft.com/office/drawing/2014/main" id="{7ACA898C-D990-40E2-CB7B-7550F915A807}"/>
              </a:ext>
            </a:extLst>
          </p:cNvPr>
          <p:cNvSpPr/>
          <p:nvPr/>
        </p:nvSpPr>
        <p:spPr>
          <a:xfrm>
            <a:off x="4338491" y="3630334"/>
            <a:ext cx="4655507" cy="51269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fr-FR" sz="1400" dirty="0">
                <a:solidFill>
                  <a:schemeClr val="tx1"/>
                </a:solidFill>
                <a:latin typeface="Arial" panose="020B0604020202020204" pitchFamily="34" charset="0"/>
                <a:cs typeface="Arial" panose="020B0604020202020204" pitchFamily="34" charset="0"/>
              </a:rPr>
              <a:t>Ex. Souligner l’importance et le sens des acquis d’apprentissage visés, proposer des défis stimulants, favoriser la collaboration et le soutien (ex. équipes, apprentissage par les pairs, tutorat), favoriser le partage de points de vue, guider en proposant régulièrement des rétroactions (feedbacks).</a:t>
            </a:r>
            <a:endParaRPr lang="fr-BE"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6174054"/>
      </p:ext>
    </p:extLst>
  </p:cSld>
  <p:clrMapOvr>
    <a:masterClrMapping/>
  </p:clrMapOvr>
</p:sld>
</file>

<file path=ppt/theme/theme1.xml><?xml version="1.0" encoding="utf-8"?>
<a:theme xmlns:a="http://schemas.openxmlformats.org/drawingml/2006/main" name="Métropolitain">
  <a:themeElements>
    <a:clrScheme name="Personnalisé 7">
      <a:dk1>
        <a:sysClr val="windowText" lastClr="000000"/>
      </a:dk1>
      <a:lt1>
        <a:sysClr val="window" lastClr="FFFFFF"/>
      </a:lt1>
      <a:dk2>
        <a:srgbClr val="162F33"/>
      </a:dk2>
      <a:lt2>
        <a:srgbClr val="EAF0E0"/>
      </a:lt2>
      <a:accent1>
        <a:srgbClr val="2A808C"/>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étropolitai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étropolitai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TM03457491[[fn=Métropolitain]]</Template>
  <TotalTime>16591</TotalTime>
  <Words>2024</Words>
  <Application>Microsoft Office PowerPoint</Application>
  <PresentationFormat>Affichage à l'écran (4:3)</PresentationFormat>
  <Paragraphs>176</Paragraphs>
  <Slides>21</Slides>
  <Notes>21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21</vt:i4>
      </vt:variant>
    </vt:vector>
  </HeadingPairs>
  <TitlesOfParts>
    <vt:vector size="27" baseType="lpstr">
      <vt:lpstr>Aptos</vt:lpstr>
      <vt:lpstr>Arial</vt:lpstr>
      <vt:lpstr>Calibri</vt:lpstr>
      <vt:lpstr>Calibri Light</vt:lpstr>
      <vt:lpstr>Wingdings</vt:lpstr>
      <vt:lpstr>Métropolitain</vt:lpstr>
      <vt:lpstr>Comment rendre mes dispositifs pédagogiques plus inclusifs  à la lumière de la Conception Universelle de l’Apprentissage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Université Catholique de Louvain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Baccalauréat en sciences psychologiques et de l’éducation</dc:title>
  <dc:creator>Céline Gillis</dc:creator>
  <cp:lastModifiedBy>Emilie Collette</cp:lastModifiedBy>
  <cp:revision>443</cp:revision>
  <cp:lastPrinted>2025-01-10T11:00:34Z</cp:lastPrinted>
  <dcterms:created xsi:type="dcterms:W3CDTF">2012-09-18T10:08:03Z</dcterms:created>
  <dcterms:modified xsi:type="dcterms:W3CDTF">2025-04-10T13:41:13Z</dcterms:modified>
</cp:coreProperties>
</file>