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7" r:id="rId1"/>
  </p:sldMasterIdLst>
  <p:notesMasterIdLst>
    <p:notesMasterId r:id="rId57"/>
  </p:notesMasterIdLst>
  <p:handoutMasterIdLst>
    <p:handoutMasterId r:id="rId58"/>
  </p:handoutMasterIdLst>
  <p:sldIdLst>
    <p:sldId id="518" r:id="rId2"/>
    <p:sldId id="519" r:id="rId3"/>
    <p:sldId id="696" r:id="rId4"/>
    <p:sldId id="528" r:id="rId5"/>
    <p:sldId id="677" r:id="rId6"/>
    <p:sldId id="678" r:id="rId7"/>
    <p:sldId id="694" r:id="rId8"/>
    <p:sldId id="634" r:id="rId9"/>
    <p:sldId id="697" r:id="rId10"/>
    <p:sldId id="524" r:id="rId11"/>
    <p:sldId id="695" r:id="rId12"/>
    <p:sldId id="527" r:id="rId13"/>
    <p:sldId id="615" r:id="rId14"/>
    <p:sldId id="617" r:id="rId15"/>
    <p:sldId id="616" r:id="rId16"/>
    <p:sldId id="534" r:id="rId17"/>
    <p:sldId id="618" r:id="rId18"/>
    <p:sldId id="693" r:id="rId19"/>
    <p:sldId id="676" r:id="rId20"/>
    <p:sldId id="679" r:id="rId21"/>
    <p:sldId id="537" r:id="rId22"/>
    <p:sldId id="576" r:id="rId23"/>
    <p:sldId id="577" r:id="rId24"/>
    <p:sldId id="698" r:id="rId25"/>
    <p:sldId id="665" r:id="rId26"/>
    <p:sldId id="578" r:id="rId27"/>
    <p:sldId id="593" r:id="rId28"/>
    <p:sldId id="666" r:id="rId29"/>
    <p:sldId id="669" r:id="rId30"/>
    <p:sldId id="670" r:id="rId31"/>
    <p:sldId id="680" r:id="rId32"/>
    <p:sldId id="594" r:id="rId33"/>
    <p:sldId id="624" r:id="rId34"/>
    <p:sldId id="625" r:id="rId35"/>
    <p:sldId id="626" r:id="rId36"/>
    <p:sldId id="627" r:id="rId37"/>
    <p:sldId id="628" r:id="rId38"/>
    <p:sldId id="629" r:id="rId39"/>
    <p:sldId id="595" r:id="rId40"/>
    <p:sldId id="596" r:id="rId41"/>
    <p:sldId id="598" r:id="rId42"/>
    <p:sldId id="681" r:id="rId43"/>
    <p:sldId id="682" r:id="rId44"/>
    <p:sldId id="604" r:id="rId45"/>
    <p:sldId id="683" r:id="rId46"/>
    <p:sldId id="585" r:id="rId47"/>
    <p:sldId id="684" r:id="rId48"/>
    <p:sldId id="685" r:id="rId49"/>
    <p:sldId id="686" r:id="rId50"/>
    <p:sldId id="691" r:id="rId51"/>
    <p:sldId id="687" r:id="rId52"/>
    <p:sldId id="690" r:id="rId53"/>
    <p:sldId id="688" r:id="rId54"/>
    <p:sldId id="589" r:id="rId55"/>
    <p:sldId id="692" r:id="rId56"/>
  </p:sldIdLst>
  <p:sldSz cx="9144000" cy="6858000" type="screen4x3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F9"/>
    <a:srgbClr val="EFF8FF"/>
    <a:srgbClr val="FFF3FC"/>
    <a:srgbClr val="F5E3D7"/>
    <a:srgbClr val="BEE7EC"/>
    <a:srgbClr val="388600"/>
    <a:srgbClr val="3B0000"/>
    <a:srgbClr val="ED0000"/>
    <a:srgbClr val="61953D"/>
    <a:srgbClr val="EE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87" autoAdjust="0"/>
    <p:restoredTop sz="79050" autoAdjust="0"/>
  </p:normalViewPr>
  <p:slideViewPr>
    <p:cSldViewPr snapToGrid="0">
      <p:cViewPr varScale="1">
        <p:scale>
          <a:sx n="87" d="100"/>
          <a:sy n="87" d="100"/>
        </p:scale>
        <p:origin x="196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collette\Documents\2.FDP\enqu&#234;tes\Sondage%20MARIE%20Atelier%202%20d'Architecture%20-%20Histoire%20et%20Habitat%20(LICAR16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pPr>
            <a:r>
              <a:rPr lang="fr-FR" sz="1600" b="1" baseline="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Outils de réflexion ayant aidé au développement du projet </a:t>
            </a:r>
          </a:p>
          <a:p>
            <a:pPr>
              <a:defRPr sz="3200" b="1">
                <a:solidFill>
                  <a:schemeClr val="accent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pPr>
            <a:r>
              <a:rPr lang="fr-FR" sz="1600" b="1" baseline="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(% participants)</a:t>
            </a:r>
            <a:endParaRPr lang="fr-BE" sz="1600" b="1" dirty="0">
              <a:solidFill>
                <a:schemeClr val="accent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6406504224285398"/>
          <c:y val="6.250000000000000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accen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Stats!$E$10:$E$22</c:f>
              <c:strCache>
                <c:ptCount val="13"/>
                <c:pt idx="0">
                  <c:v>Mes moments et lieux de bien-être</c:v>
                </c:pt>
                <c:pt idx="1">
                  <c:v>Analyse du programme</c:v>
                </c:pt>
                <c:pt idx="2">
                  <c:v>Visite des sites à Bruxelles</c:v>
                </c:pt>
                <c:pt idx="3">
                  <c:v>Imaginer le parcours</c:v>
                </c:pt>
                <c:pt idx="4">
                  <c:v>Journal de réflexion</c:v>
                </c:pt>
                <c:pt idx="5">
                  <c:v>Dessiner un espace qui est spécial pour moi</c:v>
                </c:pt>
                <c:pt idx="6">
                  <c:v>Temps de questions/dessins dès le réveil</c:v>
                </c:pt>
                <c:pt idx="7">
                  <c:v>Analyse du site</c:v>
                </c:pt>
                <c:pt idx="8">
                  <c:v>Visualisation guidée</c:v>
                </c:pt>
                <c:pt idx="9">
                  <c:v>Entrevue à deux</c:v>
                </c:pt>
                <c:pt idx="10">
                  <c:v>Photos de la visite des sites à Bruxelles</c:v>
                </c:pt>
                <c:pt idx="11">
                  <c:v>Apagogie ou le pire lieu possible </c:v>
                </c:pt>
                <c:pt idx="12">
                  <c:v>Textes de Peter Zumthor</c:v>
                </c:pt>
              </c:strCache>
            </c:strRef>
          </c:cat>
          <c:val>
            <c:numRef>
              <c:f>Stats!$F$10:$F$22</c:f>
              <c:numCache>
                <c:formatCode>0%</c:formatCode>
                <c:ptCount val="13"/>
                <c:pt idx="0">
                  <c:v>0.72222222222222221</c:v>
                </c:pt>
                <c:pt idx="1">
                  <c:v>0.61111111111111116</c:v>
                </c:pt>
                <c:pt idx="2">
                  <c:v>0.61111111111111116</c:v>
                </c:pt>
                <c:pt idx="3">
                  <c:v>0.55555555555555558</c:v>
                </c:pt>
                <c:pt idx="4">
                  <c:v>0.55555555555555558</c:v>
                </c:pt>
                <c:pt idx="5">
                  <c:v>0.44444444444444442</c:v>
                </c:pt>
                <c:pt idx="6">
                  <c:v>0.27777777777777779</c:v>
                </c:pt>
                <c:pt idx="7">
                  <c:v>0.22222222222222221</c:v>
                </c:pt>
                <c:pt idx="8">
                  <c:v>0.22222222222222221</c:v>
                </c:pt>
                <c:pt idx="9">
                  <c:v>0.22222222222222221</c:v>
                </c:pt>
                <c:pt idx="10">
                  <c:v>0.22222222222222221</c:v>
                </c:pt>
                <c:pt idx="11">
                  <c:v>0.1111111111111111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C-4E42-BA19-F18298A113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32374399"/>
        <c:axId val="1386173951"/>
      </c:barChart>
      <c:catAx>
        <c:axId val="16323743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386173951"/>
        <c:crosses val="autoZero"/>
        <c:auto val="1"/>
        <c:lblAlgn val="ctr"/>
        <c:lblOffset val="100"/>
        <c:noMultiLvlLbl val="0"/>
      </c:catAx>
      <c:valAx>
        <c:axId val="13861739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fr-FR"/>
          </a:p>
        </c:txPr>
        <c:crossAx val="163237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A7416-A36F-4AA2-AE07-50CBE74E95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3BD8649-56D9-4166-B275-BF14B5FEF31E}">
      <dgm:prSet phldrT="[Texte]"/>
      <dgm:spPr>
        <a:solidFill>
          <a:srgbClr val="328C9E"/>
        </a:solidFill>
      </dgm:spPr>
      <dgm:t>
        <a:bodyPr/>
        <a:lstStyle/>
        <a:p>
          <a:r>
            <a:rPr lang="fr-FR" dirty="0"/>
            <a:t> </a:t>
          </a:r>
          <a:endParaRPr lang="fr-BE" dirty="0"/>
        </a:p>
      </dgm:t>
    </dgm:pt>
    <dgm:pt modelId="{62640BB0-A5F0-46D3-9EBF-C79429B76D06}" type="parTrans" cxnId="{6D10EF84-DE54-4754-AF80-4E0C0C7DCD31}">
      <dgm:prSet/>
      <dgm:spPr/>
      <dgm:t>
        <a:bodyPr/>
        <a:lstStyle/>
        <a:p>
          <a:endParaRPr lang="fr-BE"/>
        </a:p>
      </dgm:t>
    </dgm:pt>
    <dgm:pt modelId="{71F132CF-E7AD-4473-A376-844D082710B3}" type="sibTrans" cxnId="{6D10EF84-DE54-4754-AF80-4E0C0C7DCD31}">
      <dgm:prSet/>
      <dgm:spPr/>
      <dgm:t>
        <a:bodyPr/>
        <a:lstStyle/>
        <a:p>
          <a:endParaRPr lang="fr-BE"/>
        </a:p>
      </dgm:t>
    </dgm:pt>
    <dgm:pt modelId="{A21ECBAF-C8C6-4900-873F-8BC861800585}">
      <dgm:prSet phldrT="[Texte]" custT="1"/>
      <dgm:spPr>
        <a:solidFill>
          <a:srgbClr val="57B6C9"/>
        </a:solidFill>
      </dgm:spPr>
      <dgm:t>
        <a:bodyPr/>
        <a:lstStyle/>
        <a:p>
          <a:endParaRPr lang="fr-FR" sz="200" b="1" dirty="0"/>
        </a:p>
      </dgm:t>
    </dgm:pt>
    <dgm:pt modelId="{A33FE351-7E79-4A44-ACD8-6494592D5FAC}" type="parTrans" cxnId="{20F73E0A-5212-4082-913F-02B8155AF3F0}">
      <dgm:prSet/>
      <dgm:spPr/>
      <dgm:t>
        <a:bodyPr/>
        <a:lstStyle/>
        <a:p>
          <a:endParaRPr lang="fr-BE"/>
        </a:p>
      </dgm:t>
    </dgm:pt>
    <dgm:pt modelId="{852383BE-F43F-4C01-A077-E48200753034}" type="sibTrans" cxnId="{20F73E0A-5212-4082-913F-02B8155AF3F0}">
      <dgm:prSet/>
      <dgm:spPr/>
      <dgm:t>
        <a:bodyPr/>
        <a:lstStyle/>
        <a:p>
          <a:endParaRPr lang="fr-BE"/>
        </a:p>
      </dgm:t>
    </dgm:pt>
    <dgm:pt modelId="{C8EDE61E-2AF5-4DBA-9AD4-93413E8E131B}">
      <dgm:prSet phldrT="[Texte]" custT="1"/>
      <dgm:spPr>
        <a:solidFill>
          <a:srgbClr val="AADAE4"/>
        </a:solidFill>
      </dgm:spPr>
      <dgm:t>
        <a:bodyPr/>
        <a:lstStyle/>
        <a:p>
          <a:endParaRPr lang="fr-BE" sz="2800" b="1" dirty="0">
            <a:latin typeface="Source Sans Pro" panose="020B0503030403020204" pitchFamily="34" charset="0"/>
            <a:ea typeface="Source Sans Pro" panose="020B0503030403020204" pitchFamily="34" charset="0"/>
            <a:cs typeface="Arial" panose="020B0604020202020204" pitchFamily="34" charset="0"/>
          </a:endParaRPr>
        </a:p>
      </dgm:t>
    </dgm:pt>
    <dgm:pt modelId="{6B7FF049-F525-45FC-9A06-E13652A8B895}" type="parTrans" cxnId="{DEABF937-8983-4F29-8ADA-47E8826BFDFE}">
      <dgm:prSet/>
      <dgm:spPr/>
      <dgm:t>
        <a:bodyPr/>
        <a:lstStyle/>
        <a:p>
          <a:endParaRPr lang="fr-BE"/>
        </a:p>
      </dgm:t>
    </dgm:pt>
    <dgm:pt modelId="{842C3683-25CC-4718-9C2F-71E7009C6BE0}" type="sibTrans" cxnId="{DEABF937-8983-4F29-8ADA-47E8826BFDFE}">
      <dgm:prSet/>
      <dgm:spPr/>
      <dgm:t>
        <a:bodyPr/>
        <a:lstStyle/>
        <a:p>
          <a:endParaRPr lang="fr-BE"/>
        </a:p>
      </dgm:t>
    </dgm:pt>
    <dgm:pt modelId="{39C3B6BF-AB3D-4709-83E6-D677FD87C8BF}" type="pres">
      <dgm:prSet presAssocID="{07AA7416-A36F-4AA2-AE07-50CBE74E95DE}" presName="Name0" presStyleCnt="0">
        <dgm:presLayoutVars>
          <dgm:dir/>
          <dgm:animLvl val="lvl"/>
          <dgm:resizeHandles val="exact"/>
        </dgm:presLayoutVars>
      </dgm:prSet>
      <dgm:spPr/>
    </dgm:pt>
    <dgm:pt modelId="{955846CB-600D-43D8-A2B7-80BB39448091}" type="pres">
      <dgm:prSet presAssocID="{53BD8649-56D9-4166-B275-BF14B5FEF31E}" presName="Name8" presStyleCnt="0"/>
      <dgm:spPr/>
    </dgm:pt>
    <dgm:pt modelId="{92662370-CA6C-4D8F-8485-19CAAF8D6AB6}" type="pres">
      <dgm:prSet presAssocID="{53BD8649-56D9-4166-B275-BF14B5FEF31E}" presName="level" presStyleLbl="node1" presStyleIdx="0" presStyleCnt="3" custScaleY="88472">
        <dgm:presLayoutVars>
          <dgm:chMax val="1"/>
          <dgm:bulletEnabled val="1"/>
        </dgm:presLayoutVars>
      </dgm:prSet>
      <dgm:spPr/>
    </dgm:pt>
    <dgm:pt modelId="{BE0382EE-D236-488D-95FA-49353E60F269}" type="pres">
      <dgm:prSet presAssocID="{53BD8649-56D9-4166-B275-BF14B5FEF3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7491A2F-03DF-4E1F-AD28-C2249DD82AB5}" type="pres">
      <dgm:prSet presAssocID="{A21ECBAF-C8C6-4900-873F-8BC861800585}" presName="Name8" presStyleCnt="0"/>
      <dgm:spPr/>
    </dgm:pt>
    <dgm:pt modelId="{2C5E5BBF-4630-46FB-8E18-C660726083EE}" type="pres">
      <dgm:prSet presAssocID="{A21ECBAF-C8C6-4900-873F-8BC861800585}" presName="level" presStyleLbl="node1" presStyleIdx="1" presStyleCnt="3" custScaleY="118164">
        <dgm:presLayoutVars>
          <dgm:chMax val="1"/>
          <dgm:bulletEnabled val="1"/>
        </dgm:presLayoutVars>
      </dgm:prSet>
      <dgm:spPr/>
    </dgm:pt>
    <dgm:pt modelId="{7CEA0DA9-FB5C-4D47-8C60-153F9E8D3A58}" type="pres">
      <dgm:prSet presAssocID="{A21ECBAF-C8C6-4900-873F-8BC86180058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24986BA-55ED-4172-A46D-F4E796743E66}" type="pres">
      <dgm:prSet presAssocID="{C8EDE61E-2AF5-4DBA-9AD4-93413E8E131B}" presName="Name8" presStyleCnt="0"/>
      <dgm:spPr/>
    </dgm:pt>
    <dgm:pt modelId="{08AB9DA7-54C3-4FC6-91D9-A1C5103E486E}" type="pres">
      <dgm:prSet presAssocID="{C8EDE61E-2AF5-4DBA-9AD4-93413E8E131B}" presName="level" presStyleLbl="node1" presStyleIdx="2" presStyleCnt="3" custScaleY="449245" custLinFactNeighborX="-12678" custLinFactNeighborY="272">
        <dgm:presLayoutVars>
          <dgm:chMax val="1"/>
          <dgm:bulletEnabled val="1"/>
        </dgm:presLayoutVars>
      </dgm:prSet>
      <dgm:spPr/>
    </dgm:pt>
    <dgm:pt modelId="{03D20AC7-FD78-4801-B5FF-8119538BE728}" type="pres">
      <dgm:prSet presAssocID="{C8EDE61E-2AF5-4DBA-9AD4-93413E8E131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F73E0A-5212-4082-913F-02B8155AF3F0}" srcId="{07AA7416-A36F-4AA2-AE07-50CBE74E95DE}" destId="{A21ECBAF-C8C6-4900-873F-8BC861800585}" srcOrd="1" destOrd="0" parTransId="{A33FE351-7E79-4A44-ACD8-6494592D5FAC}" sibTransId="{852383BE-F43F-4C01-A077-E48200753034}"/>
    <dgm:cxn modelId="{441A681E-4F5F-44FB-BA87-E36A10F000E3}" type="presOf" srcId="{C8EDE61E-2AF5-4DBA-9AD4-93413E8E131B}" destId="{08AB9DA7-54C3-4FC6-91D9-A1C5103E486E}" srcOrd="0" destOrd="0" presId="urn:microsoft.com/office/officeart/2005/8/layout/pyramid1"/>
    <dgm:cxn modelId="{DEABF937-8983-4F29-8ADA-47E8826BFDFE}" srcId="{07AA7416-A36F-4AA2-AE07-50CBE74E95DE}" destId="{C8EDE61E-2AF5-4DBA-9AD4-93413E8E131B}" srcOrd="2" destOrd="0" parTransId="{6B7FF049-F525-45FC-9A06-E13652A8B895}" sibTransId="{842C3683-25CC-4718-9C2F-71E7009C6BE0}"/>
    <dgm:cxn modelId="{58ABC242-82A5-47DE-A2CE-041A3DCE88E2}" type="presOf" srcId="{A21ECBAF-C8C6-4900-873F-8BC861800585}" destId="{2C5E5BBF-4630-46FB-8E18-C660726083EE}" srcOrd="0" destOrd="0" presId="urn:microsoft.com/office/officeart/2005/8/layout/pyramid1"/>
    <dgm:cxn modelId="{26A91C80-A013-4EF8-8328-E52AB861D226}" type="presOf" srcId="{53BD8649-56D9-4166-B275-BF14B5FEF31E}" destId="{92662370-CA6C-4D8F-8485-19CAAF8D6AB6}" srcOrd="0" destOrd="0" presId="urn:microsoft.com/office/officeart/2005/8/layout/pyramid1"/>
    <dgm:cxn modelId="{6D10EF84-DE54-4754-AF80-4E0C0C7DCD31}" srcId="{07AA7416-A36F-4AA2-AE07-50CBE74E95DE}" destId="{53BD8649-56D9-4166-B275-BF14B5FEF31E}" srcOrd="0" destOrd="0" parTransId="{62640BB0-A5F0-46D3-9EBF-C79429B76D06}" sibTransId="{71F132CF-E7AD-4473-A376-844D082710B3}"/>
    <dgm:cxn modelId="{9F943DA9-7EAC-431C-9795-E0BC4E503D0A}" type="presOf" srcId="{A21ECBAF-C8C6-4900-873F-8BC861800585}" destId="{7CEA0DA9-FB5C-4D47-8C60-153F9E8D3A58}" srcOrd="1" destOrd="0" presId="urn:microsoft.com/office/officeart/2005/8/layout/pyramid1"/>
    <dgm:cxn modelId="{F303D6C8-AD09-4293-9084-761F98624F7B}" type="presOf" srcId="{C8EDE61E-2AF5-4DBA-9AD4-93413E8E131B}" destId="{03D20AC7-FD78-4801-B5FF-8119538BE728}" srcOrd="1" destOrd="0" presId="urn:microsoft.com/office/officeart/2005/8/layout/pyramid1"/>
    <dgm:cxn modelId="{0CA853D2-3164-4706-91F2-B0EA097C5FA1}" type="presOf" srcId="{53BD8649-56D9-4166-B275-BF14B5FEF31E}" destId="{BE0382EE-D236-488D-95FA-49353E60F269}" srcOrd="1" destOrd="0" presId="urn:microsoft.com/office/officeart/2005/8/layout/pyramid1"/>
    <dgm:cxn modelId="{C12C20F8-C966-44DE-BEC5-A5FA9CFA033A}" type="presOf" srcId="{07AA7416-A36F-4AA2-AE07-50CBE74E95DE}" destId="{39C3B6BF-AB3D-4709-83E6-D677FD87C8BF}" srcOrd="0" destOrd="0" presId="urn:microsoft.com/office/officeart/2005/8/layout/pyramid1"/>
    <dgm:cxn modelId="{A5C508EC-9120-4555-9161-116EA9096870}" type="presParOf" srcId="{39C3B6BF-AB3D-4709-83E6-D677FD87C8BF}" destId="{955846CB-600D-43D8-A2B7-80BB39448091}" srcOrd="0" destOrd="0" presId="urn:microsoft.com/office/officeart/2005/8/layout/pyramid1"/>
    <dgm:cxn modelId="{01A1FFD1-D580-4F64-AD0E-6D23A5946641}" type="presParOf" srcId="{955846CB-600D-43D8-A2B7-80BB39448091}" destId="{92662370-CA6C-4D8F-8485-19CAAF8D6AB6}" srcOrd="0" destOrd="0" presId="urn:microsoft.com/office/officeart/2005/8/layout/pyramid1"/>
    <dgm:cxn modelId="{CDCC0938-1121-40BD-80A5-28310EE83C7E}" type="presParOf" srcId="{955846CB-600D-43D8-A2B7-80BB39448091}" destId="{BE0382EE-D236-488D-95FA-49353E60F269}" srcOrd="1" destOrd="0" presId="urn:microsoft.com/office/officeart/2005/8/layout/pyramid1"/>
    <dgm:cxn modelId="{3488322A-501D-484E-B997-1B4BEA04DAB1}" type="presParOf" srcId="{39C3B6BF-AB3D-4709-83E6-D677FD87C8BF}" destId="{57491A2F-03DF-4E1F-AD28-C2249DD82AB5}" srcOrd="1" destOrd="0" presId="urn:microsoft.com/office/officeart/2005/8/layout/pyramid1"/>
    <dgm:cxn modelId="{0DE968AB-430E-491F-B5CD-A21849FA21FE}" type="presParOf" srcId="{57491A2F-03DF-4E1F-AD28-C2249DD82AB5}" destId="{2C5E5BBF-4630-46FB-8E18-C660726083EE}" srcOrd="0" destOrd="0" presId="urn:microsoft.com/office/officeart/2005/8/layout/pyramid1"/>
    <dgm:cxn modelId="{DDB8DA0E-FECA-4E26-B72F-FED2503052D1}" type="presParOf" srcId="{57491A2F-03DF-4E1F-AD28-C2249DD82AB5}" destId="{7CEA0DA9-FB5C-4D47-8C60-153F9E8D3A58}" srcOrd="1" destOrd="0" presId="urn:microsoft.com/office/officeart/2005/8/layout/pyramid1"/>
    <dgm:cxn modelId="{E84B0D93-A207-41F7-8CA6-8C9EA0805201}" type="presParOf" srcId="{39C3B6BF-AB3D-4709-83E6-D677FD87C8BF}" destId="{F24986BA-55ED-4172-A46D-F4E796743E66}" srcOrd="2" destOrd="0" presId="urn:microsoft.com/office/officeart/2005/8/layout/pyramid1"/>
    <dgm:cxn modelId="{3E91BF7D-A680-47F3-87C3-B730B5FEC71C}" type="presParOf" srcId="{F24986BA-55ED-4172-A46D-F4E796743E66}" destId="{08AB9DA7-54C3-4FC6-91D9-A1C5103E486E}" srcOrd="0" destOrd="0" presId="urn:microsoft.com/office/officeart/2005/8/layout/pyramid1"/>
    <dgm:cxn modelId="{7F632D4A-7E4E-4115-9527-0CB42D6525DF}" type="presParOf" srcId="{F24986BA-55ED-4172-A46D-F4E796743E66}" destId="{03D20AC7-FD78-4801-B5FF-8119538BE72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AA7416-A36F-4AA2-AE07-50CBE74E95DE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3BD8649-56D9-4166-B275-BF14B5FEF31E}">
      <dgm:prSet phldrT="[Texte]"/>
      <dgm:spPr>
        <a:solidFill>
          <a:srgbClr val="328C9E"/>
        </a:solidFill>
      </dgm:spPr>
      <dgm:t>
        <a:bodyPr/>
        <a:lstStyle/>
        <a:p>
          <a:r>
            <a:rPr lang="fr-FR" dirty="0"/>
            <a:t> </a:t>
          </a:r>
          <a:endParaRPr lang="fr-BE" dirty="0"/>
        </a:p>
      </dgm:t>
    </dgm:pt>
    <dgm:pt modelId="{62640BB0-A5F0-46D3-9EBF-C79429B76D06}" type="parTrans" cxnId="{6D10EF84-DE54-4754-AF80-4E0C0C7DCD31}">
      <dgm:prSet/>
      <dgm:spPr/>
      <dgm:t>
        <a:bodyPr/>
        <a:lstStyle/>
        <a:p>
          <a:endParaRPr lang="fr-BE"/>
        </a:p>
      </dgm:t>
    </dgm:pt>
    <dgm:pt modelId="{71F132CF-E7AD-4473-A376-844D082710B3}" type="sibTrans" cxnId="{6D10EF84-DE54-4754-AF80-4E0C0C7DCD31}">
      <dgm:prSet/>
      <dgm:spPr/>
      <dgm:t>
        <a:bodyPr/>
        <a:lstStyle/>
        <a:p>
          <a:endParaRPr lang="fr-BE"/>
        </a:p>
      </dgm:t>
    </dgm:pt>
    <dgm:pt modelId="{A21ECBAF-C8C6-4900-873F-8BC861800585}">
      <dgm:prSet phldrT="[Texte]" custT="1"/>
      <dgm:spPr>
        <a:solidFill>
          <a:srgbClr val="57B6C9"/>
        </a:solidFill>
      </dgm:spPr>
      <dgm:t>
        <a:bodyPr/>
        <a:lstStyle/>
        <a:p>
          <a:endParaRPr lang="fr-FR" sz="200" b="1" dirty="0"/>
        </a:p>
      </dgm:t>
    </dgm:pt>
    <dgm:pt modelId="{A33FE351-7E79-4A44-ACD8-6494592D5FAC}" type="parTrans" cxnId="{20F73E0A-5212-4082-913F-02B8155AF3F0}">
      <dgm:prSet/>
      <dgm:spPr/>
      <dgm:t>
        <a:bodyPr/>
        <a:lstStyle/>
        <a:p>
          <a:endParaRPr lang="fr-BE"/>
        </a:p>
      </dgm:t>
    </dgm:pt>
    <dgm:pt modelId="{852383BE-F43F-4C01-A077-E48200753034}" type="sibTrans" cxnId="{20F73E0A-5212-4082-913F-02B8155AF3F0}">
      <dgm:prSet/>
      <dgm:spPr/>
      <dgm:t>
        <a:bodyPr/>
        <a:lstStyle/>
        <a:p>
          <a:endParaRPr lang="fr-BE"/>
        </a:p>
      </dgm:t>
    </dgm:pt>
    <dgm:pt modelId="{C8EDE61E-2AF5-4DBA-9AD4-93413E8E131B}">
      <dgm:prSet phldrT="[Texte]" custT="1"/>
      <dgm:spPr>
        <a:solidFill>
          <a:srgbClr val="AADAE4"/>
        </a:solidFill>
      </dgm:spPr>
      <dgm:t>
        <a:bodyPr/>
        <a:lstStyle/>
        <a:p>
          <a:endParaRPr lang="fr-BE" sz="2800" b="1" dirty="0">
            <a:latin typeface="Source Sans Pro" panose="020B0503030403020204" pitchFamily="34" charset="0"/>
            <a:ea typeface="Source Sans Pro" panose="020B0503030403020204" pitchFamily="34" charset="0"/>
            <a:cs typeface="Arial" panose="020B0604020202020204" pitchFamily="34" charset="0"/>
          </a:endParaRPr>
        </a:p>
      </dgm:t>
    </dgm:pt>
    <dgm:pt modelId="{6B7FF049-F525-45FC-9A06-E13652A8B895}" type="parTrans" cxnId="{DEABF937-8983-4F29-8ADA-47E8826BFDFE}">
      <dgm:prSet/>
      <dgm:spPr/>
      <dgm:t>
        <a:bodyPr/>
        <a:lstStyle/>
        <a:p>
          <a:endParaRPr lang="fr-BE"/>
        </a:p>
      </dgm:t>
    </dgm:pt>
    <dgm:pt modelId="{842C3683-25CC-4718-9C2F-71E7009C6BE0}" type="sibTrans" cxnId="{DEABF937-8983-4F29-8ADA-47E8826BFDFE}">
      <dgm:prSet/>
      <dgm:spPr/>
      <dgm:t>
        <a:bodyPr/>
        <a:lstStyle/>
        <a:p>
          <a:endParaRPr lang="fr-BE"/>
        </a:p>
      </dgm:t>
    </dgm:pt>
    <dgm:pt modelId="{39C3B6BF-AB3D-4709-83E6-D677FD87C8BF}" type="pres">
      <dgm:prSet presAssocID="{07AA7416-A36F-4AA2-AE07-50CBE74E95DE}" presName="Name0" presStyleCnt="0">
        <dgm:presLayoutVars>
          <dgm:dir/>
          <dgm:animLvl val="lvl"/>
          <dgm:resizeHandles val="exact"/>
        </dgm:presLayoutVars>
      </dgm:prSet>
      <dgm:spPr/>
    </dgm:pt>
    <dgm:pt modelId="{955846CB-600D-43D8-A2B7-80BB39448091}" type="pres">
      <dgm:prSet presAssocID="{53BD8649-56D9-4166-B275-BF14B5FEF31E}" presName="Name8" presStyleCnt="0"/>
      <dgm:spPr/>
    </dgm:pt>
    <dgm:pt modelId="{92662370-CA6C-4D8F-8485-19CAAF8D6AB6}" type="pres">
      <dgm:prSet presAssocID="{53BD8649-56D9-4166-B275-BF14B5FEF31E}" presName="level" presStyleLbl="node1" presStyleIdx="0" presStyleCnt="3" custScaleY="88472">
        <dgm:presLayoutVars>
          <dgm:chMax val="1"/>
          <dgm:bulletEnabled val="1"/>
        </dgm:presLayoutVars>
      </dgm:prSet>
      <dgm:spPr/>
    </dgm:pt>
    <dgm:pt modelId="{BE0382EE-D236-488D-95FA-49353E60F269}" type="pres">
      <dgm:prSet presAssocID="{53BD8649-56D9-4166-B275-BF14B5FEF3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7491A2F-03DF-4E1F-AD28-C2249DD82AB5}" type="pres">
      <dgm:prSet presAssocID="{A21ECBAF-C8C6-4900-873F-8BC861800585}" presName="Name8" presStyleCnt="0"/>
      <dgm:spPr/>
    </dgm:pt>
    <dgm:pt modelId="{2C5E5BBF-4630-46FB-8E18-C660726083EE}" type="pres">
      <dgm:prSet presAssocID="{A21ECBAF-C8C6-4900-873F-8BC861800585}" presName="level" presStyleLbl="node1" presStyleIdx="1" presStyleCnt="3" custScaleY="118164">
        <dgm:presLayoutVars>
          <dgm:chMax val="1"/>
          <dgm:bulletEnabled val="1"/>
        </dgm:presLayoutVars>
      </dgm:prSet>
      <dgm:spPr/>
    </dgm:pt>
    <dgm:pt modelId="{7CEA0DA9-FB5C-4D47-8C60-153F9E8D3A58}" type="pres">
      <dgm:prSet presAssocID="{A21ECBAF-C8C6-4900-873F-8BC86180058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24986BA-55ED-4172-A46D-F4E796743E66}" type="pres">
      <dgm:prSet presAssocID="{C8EDE61E-2AF5-4DBA-9AD4-93413E8E131B}" presName="Name8" presStyleCnt="0"/>
      <dgm:spPr/>
    </dgm:pt>
    <dgm:pt modelId="{08AB9DA7-54C3-4FC6-91D9-A1C5103E486E}" type="pres">
      <dgm:prSet presAssocID="{C8EDE61E-2AF5-4DBA-9AD4-93413E8E131B}" presName="level" presStyleLbl="node1" presStyleIdx="2" presStyleCnt="3" custScaleY="449245" custLinFactNeighborX="-12678" custLinFactNeighborY="272">
        <dgm:presLayoutVars>
          <dgm:chMax val="1"/>
          <dgm:bulletEnabled val="1"/>
        </dgm:presLayoutVars>
      </dgm:prSet>
      <dgm:spPr/>
    </dgm:pt>
    <dgm:pt modelId="{03D20AC7-FD78-4801-B5FF-8119538BE728}" type="pres">
      <dgm:prSet presAssocID="{C8EDE61E-2AF5-4DBA-9AD4-93413E8E131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20F73E0A-5212-4082-913F-02B8155AF3F0}" srcId="{07AA7416-A36F-4AA2-AE07-50CBE74E95DE}" destId="{A21ECBAF-C8C6-4900-873F-8BC861800585}" srcOrd="1" destOrd="0" parTransId="{A33FE351-7E79-4A44-ACD8-6494592D5FAC}" sibTransId="{852383BE-F43F-4C01-A077-E48200753034}"/>
    <dgm:cxn modelId="{441A681E-4F5F-44FB-BA87-E36A10F000E3}" type="presOf" srcId="{C8EDE61E-2AF5-4DBA-9AD4-93413E8E131B}" destId="{08AB9DA7-54C3-4FC6-91D9-A1C5103E486E}" srcOrd="0" destOrd="0" presId="urn:microsoft.com/office/officeart/2005/8/layout/pyramid1"/>
    <dgm:cxn modelId="{DEABF937-8983-4F29-8ADA-47E8826BFDFE}" srcId="{07AA7416-A36F-4AA2-AE07-50CBE74E95DE}" destId="{C8EDE61E-2AF5-4DBA-9AD4-93413E8E131B}" srcOrd="2" destOrd="0" parTransId="{6B7FF049-F525-45FC-9A06-E13652A8B895}" sibTransId="{842C3683-25CC-4718-9C2F-71E7009C6BE0}"/>
    <dgm:cxn modelId="{58ABC242-82A5-47DE-A2CE-041A3DCE88E2}" type="presOf" srcId="{A21ECBAF-C8C6-4900-873F-8BC861800585}" destId="{2C5E5BBF-4630-46FB-8E18-C660726083EE}" srcOrd="0" destOrd="0" presId="urn:microsoft.com/office/officeart/2005/8/layout/pyramid1"/>
    <dgm:cxn modelId="{26A91C80-A013-4EF8-8328-E52AB861D226}" type="presOf" srcId="{53BD8649-56D9-4166-B275-BF14B5FEF31E}" destId="{92662370-CA6C-4D8F-8485-19CAAF8D6AB6}" srcOrd="0" destOrd="0" presId="urn:microsoft.com/office/officeart/2005/8/layout/pyramid1"/>
    <dgm:cxn modelId="{6D10EF84-DE54-4754-AF80-4E0C0C7DCD31}" srcId="{07AA7416-A36F-4AA2-AE07-50CBE74E95DE}" destId="{53BD8649-56D9-4166-B275-BF14B5FEF31E}" srcOrd="0" destOrd="0" parTransId="{62640BB0-A5F0-46D3-9EBF-C79429B76D06}" sibTransId="{71F132CF-E7AD-4473-A376-844D082710B3}"/>
    <dgm:cxn modelId="{9F943DA9-7EAC-431C-9795-E0BC4E503D0A}" type="presOf" srcId="{A21ECBAF-C8C6-4900-873F-8BC861800585}" destId="{7CEA0DA9-FB5C-4D47-8C60-153F9E8D3A58}" srcOrd="1" destOrd="0" presId="urn:microsoft.com/office/officeart/2005/8/layout/pyramid1"/>
    <dgm:cxn modelId="{F303D6C8-AD09-4293-9084-761F98624F7B}" type="presOf" srcId="{C8EDE61E-2AF5-4DBA-9AD4-93413E8E131B}" destId="{03D20AC7-FD78-4801-B5FF-8119538BE728}" srcOrd="1" destOrd="0" presId="urn:microsoft.com/office/officeart/2005/8/layout/pyramid1"/>
    <dgm:cxn modelId="{0CA853D2-3164-4706-91F2-B0EA097C5FA1}" type="presOf" srcId="{53BD8649-56D9-4166-B275-BF14B5FEF31E}" destId="{BE0382EE-D236-488D-95FA-49353E60F269}" srcOrd="1" destOrd="0" presId="urn:microsoft.com/office/officeart/2005/8/layout/pyramid1"/>
    <dgm:cxn modelId="{C12C20F8-C966-44DE-BEC5-A5FA9CFA033A}" type="presOf" srcId="{07AA7416-A36F-4AA2-AE07-50CBE74E95DE}" destId="{39C3B6BF-AB3D-4709-83E6-D677FD87C8BF}" srcOrd="0" destOrd="0" presId="urn:microsoft.com/office/officeart/2005/8/layout/pyramid1"/>
    <dgm:cxn modelId="{A5C508EC-9120-4555-9161-116EA9096870}" type="presParOf" srcId="{39C3B6BF-AB3D-4709-83E6-D677FD87C8BF}" destId="{955846CB-600D-43D8-A2B7-80BB39448091}" srcOrd="0" destOrd="0" presId="urn:microsoft.com/office/officeart/2005/8/layout/pyramid1"/>
    <dgm:cxn modelId="{01A1FFD1-D580-4F64-AD0E-6D23A5946641}" type="presParOf" srcId="{955846CB-600D-43D8-A2B7-80BB39448091}" destId="{92662370-CA6C-4D8F-8485-19CAAF8D6AB6}" srcOrd="0" destOrd="0" presId="urn:microsoft.com/office/officeart/2005/8/layout/pyramid1"/>
    <dgm:cxn modelId="{CDCC0938-1121-40BD-80A5-28310EE83C7E}" type="presParOf" srcId="{955846CB-600D-43D8-A2B7-80BB39448091}" destId="{BE0382EE-D236-488D-95FA-49353E60F269}" srcOrd="1" destOrd="0" presId="urn:microsoft.com/office/officeart/2005/8/layout/pyramid1"/>
    <dgm:cxn modelId="{3488322A-501D-484E-B997-1B4BEA04DAB1}" type="presParOf" srcId="{39C3B6BF-AB3D-4709-83E6-D677FD87C8BF}" destId="{57491A2F-03DF-4E1F-AD28-C2249DD82AB5}" srcOrd="1" destOrd="0" presId="urn:microsoft.com/office/officeart/2005/8/layout/pyramid1"/>
    <dgm:cxn modelId="{0DE968AB-430E-491F-B5CD-A21849FA21FE}" type="presParOf" srcId="{57491A2F-03DF-4E1F-AD28-C2249DD82AB5}" destId="{2C5E5BBF-4630-46FB-8E18-C660726083EE}" srcOrd="0" destOrd="0" presId="urn:microsoft.com/office/officeart/2005/8/layout/pyramid1"/>
    <dgm:cxn modelId="{DDB8DA0E-FECA-4E26-B72F-FED2503052D1}" type="presParOf" srcId="{57491A2F-03DF-4E1F-AD28-C2249DD82AB5}" destId="{7CEA0DA9-FB5C-4D47-8C60-153F9E8D3A58}" srcOrd="1" destOrd="0" presId="urn:microsoft.com/office/officeart/2005/8/layout/pyramid1"/>
    <dgm:cxn modelId="{E84B0D93-A207-41F7-8CA6-8C9EA0805201}" type="presParOf" srcId="{39C3B6BF-AB3D-4709-83E6-D677FD87C8BF}" destId="{F24986BA-55ED-4172-A46D-F4E796743E66}" srcOrd="2" destOrd="0" presId="urn:microsoft.com/office/officeart/2005/8/layout/pyramid1"/>
    <dgm:cxn modelId="{3E91BF7D-A680-47F3-87C3-B730B5FEC71C}" type="presParOf" srcId="{F24986BA-55ED-4172-A46D-F4E796743E66}" destId="{08AB9DA7-54C3-4FC6-91D9-A1C5103E486E}" srcOrd="0" destOrd="0" presId="urn:microsoft.com/office/officeart/2005/8/layout/pyramid1"/>
    <dgm:cxn modelId="{7F632D4A-7E4E-4115-9527-0CB42D6525DF}" type="presParOf" srcId="{F24986BA-55ED-4172-A46D-F4E796743E66}" destId="{03D20AC7-FD78-4801-B5FF-8119538BE72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62370-CA6C-4D8F-8485-19CAAF8D6AB6}">
      <dsp:nvSpPr>
        <dsp:cNvPr id="0" name=""/>
        <dsp:cNvSpPr/>
      </dsp:nvSpPr>
      <dsp:spPr>
        <a:xfrm>
          <a:off x="1107380" y="0"/>
          <a:ext cx="345331" cy="318849"/>
        </a:xfrm>
        <a:prstGeom prst="trapezoid">
          <a:avLst>
            <a:gd name="adj" fmla="val 54153"/>
          </a:avLst>
        </a:prstGeom>
        <a:solidFill>
          <a:srgbClr val="328C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 </a:t>
          </a:r>
          <a:endParaRPr lang="fr-BE" sz="1900" kern="1200" dirty="0"/>
        </a:p>
      </dsp:txBody>
      <dsp:txXfrm>
        <a:off x="1107380" y="0"/>
        <a:ext cx="345331" cy="318849"/>
      </dsp:txXfrm>
    </dsp:sp>
    <dsp:sp modelId="{2C5E5BBF-4630-46FB-8E18-C660726083EE}">
      <dsp:nvSpPr>
        <dsp:cNvPr id="0" name=""/>
        <dsp:cNvSpPr/>
      </dsp:nvSpPr>
      <dsp:spPr>
        <a:xfrm>
          <a:off x="876766" y="318849"/>
          <a:ext cx="806559" cy="425858"/>
        </a:xfrm>
        <a:prstGeom prst="trapezoid">
          <a:avLst>
            <a:gd name="adj" fmla="val 54153"/>
          </a:avLst>
        </a:prstGeom>
        <a:solidFill>
          <a:srgbClr val="57B6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" b="1" kern="1200" dirty="0"/>
        </a:p>
      </dsp:txBody>
      <dsp:txXfrm>
        <a:off x="1017914" y="318849"/>
        <a:ext cx="524263" cy="425858"/>
      </dsp:txXfrm>
    </dsp:sp>
    <dsp:sp modelId="{08AB9DA7-54C3-4FC6-91D9-A1C5103E486E}">
      <dsp:nvSpPr>
        <dsp:cNvPr id="0" name=""/>
        <dsp:cNvSpPr/>
      </dsp:nvSpPr>
      <dsp:spPr>
        <a:xfrm>
          <a:off x="0" y="744708"/>
          <a:ext cx="2560091" cy="1619061"/>
        </a:xfrm>
        <a:prstGeom prst="trapezoid">
          <a:avLst>
            <a:gd name="adj" fmla="val 54153"/>
          </a:avLst>
        </a:prstGeom>
        <a:solidFill>
          <a:srgbClr val="AADA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800" b="1" kern="1200" dirty="0">
            <a:latin typeface="Source Sans Pro" panose="020B0503030403020204" pitchFamily="34" charset="0"/>
            <a:ea typeface="Source Sans Pro" panose="020B0503030403020204" pitchFamily="34" charset="0"/>
            <a:cs typeface="Arial" panose="020B0604020202020204" pitchFamily="34" charset="0"/>
          </a:endParaRPr>
        </a:p>
      </dsp:txBody>
      <dsp:txXfrm>
        <a:off x="448016" y="744708"/>
        <a:ext cx="1664059" cy="1619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62370-CA6C-4D8F-8485-19CAAF8D6AB6}">
      <dsp:nvSpPr>
        <dsp:cNvPr id="0" name=""/>
        <dsp:cNvSpPr/>
      </dsp:nvSpPr>
      <dsp:spPr>
        <a:xfrm>
          <a:off x="1107380" y="0"/>
          <a:ext cx="345331" cy="318849"/>
        </a:xfrm>
        <a:prstGeom prst="trapezoid">
          <a:avLst>
            <a:gd name="adj" fmla="val 54153"/>
          </a:avLst>
        </a:prstGeom>
        <a:solidFill>
          <a:srgbClr val="328C9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 </a:t>
          </a:r>
          <a:endParaRPr lang="fr-BE" sz="1900" kern="1200" dirty="0"/>
        </a:p>
      </dsp:txBody>
      <dsp:txXfrm>
        <a:off x="1107380" y="0"/>
        <a:ext cx="345331" cy="318849"/>
      </dsp:txXfrm>
    </dsp:sp>
    <dsp:sp modelId="{2C5E5BBF-4630-46FB-8E18-C660726083EE}">
      <dsp:nvSpPr>
        <dsp:cNvPr id="0" name=""/>
        <dsp:cNvSpPr/>
      </dsp:nvSpPr>
      <dsp:spPr>
        <a:xfrm>
          <a:off x="876766" y="318849"/>
          <a:ext cx="806559" cy="425858"/>
        </a:xfrm>
        <a:prstGeom prst="trapezoid">
          <a:avLst>
            <a:gd name="adj" fmla="val 54153"/>
          </a:avLst>
        </a:prstGeom>
        <a:solidFill>
          <a:srgbClr val="57B6C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" tIns="2540" rIns="2540" bIns="2540" numCol="1" spcCol="1270" anchor="ctr" anchorCtr="0">
          <a:noAutofit/>
        </a:bodyPr>
        <a:lstStyle/>
        <a:p>
          <a:pPr marL="0" lvl="0" indent="0" algn="ctr" defTabSz="88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00" b="1" kern="1200" dirty="0"/>
        </a:p>
      </dsp:txBody>
      <dsp:txXfrm>
        <a:off x="1017914" y="318849"/>
        <a:ext cx="524263" cy="425858"/>
      </dsp:txXfrm>
    </dsp:sp>
    <dsp:sp modelId="{08AB9DA7-54C3-4FC6-91D9-A1C5103E486E}">
      <dsp:nvSpPr>
        <dsp:cNvPr id="0" name=""/>
        <dsp:cNvSpPr/>
      </dsp:nvSpPr>
      <dsp:spPr>
        <a:xfrm>
          <a:off x="0" y="744708"/>
          <a:ext cx="2560091" cy="1619061"/>
        </a:xfrm>
        <a:prstGeom prst="trapezoid">
          <a:avLst>
            <a:gd name="adj" fmla="val 54153"/>
          </a:avLst>
        </a:prstGeom>
        <a:solidFill>
          <a:srgbClr val="AADA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800" b="1" kern="1200" dirty="0">
            <a:latin typeface="Source Sans Pro" panose="020B0503030403020204" pitchFamily="34" charset="0"/>
            <a:ea typeface="Source Sans Pro" panose="020B0503030403020204" pitchFamily="34" charset="0"/>
            <a:cs typeface="Arial" panose="020B0604020202020204" pitchFamily="34" charset="0"/>
          </a:endParaRPr>
        </a:p>
      </dsp:txBody>
      <dsp:txXfrm>
        <a:off x="448016" y="744708"/>
        <a:ext cx="1664059" cy="16190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759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2" rIns="91184" bIns="45592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58" y="1"/>
            <a:ext cx="2944759" cy="49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2" rIns="91184" bIns="4559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32EF9C-AFD3-41B2-8342-B172F5B0D15B}" type="datetimeFigureOut">
              <a:rPr lang="fr-FR"/>
              <a:pPr>
                <a:defRPr/>
              </a:pPr>
              <a:t>10/04/2025</a:t>
            </a:fld>
            <a:endParaRPr lang="fr-FR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09198"/>
            <a:ext cx="2944759" cy="49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2" rIns="91184" bIns="45592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58" y="9409198"/>
            <a:ext cx="2944759" cy="49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4" tIns="45592" rIns="91184" bIns="4559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3B16DF-4829-4287-B1D9-20F4D1C546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225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759" cy="495221"/>
          </a:xfrm>
          <a:prstGeom prst="rect">
            <a:avLst/>
          </a:prstGeom>
        </p:spPr>
        <p:txBody>
          <a:bodyPr vert="horz" lIns="91184" tIns="45592" rIns="91184" bIns="4559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158" y="1"/>
            <a:ext cx="2944759" cy="495221"/>
          </a:xfrm>
          <a:prstGeom prst="rect">
            <a:avLst/>
          </a:prstGeom>
        </p:spPr>
        <p:txBody>
          <a:bodyPr vert="horz" lIns="91184" tIns="45592" rIns="91184" bIns="4559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34744C-6BAA-4D82-BB45-3AD18F23F9A0}" type="datetimeFigureOut">
              <a:rPr lang="fr-BE"/>
              <a:pPr>
                <a:defRPr/>
              </a:pPr>
              <a:t>10-04-25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84" tIns="45592" rIns="91184" bIns="45592" rtlCol="0" anchor="ctr"/>
          <a:lstStyle/>
          <a:p>
            <a:pPr lvl="0"/>
            <a:endParaRPr lang="fr-B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6" y="4705389"/>
            <a:ext cx="5434648" cy="4456989"/>
          </a:xfrm>
          <a:prstGeom prst="rect">
            <a:avLst/>
          </a:prstGeom>
        </p:spPr>
        <p:txBody>
          <a:bodyPr vert="horz" lIns="91184" tIns="45592" rIns="91184" bIns="45592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fr-B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09198"/>
            <a:ext cx="2944759" cy="495220"/>
          </a:xfrm>
          <a:prstGeom prst="rect">
            <a:avLst/>
          </a:prstGeom>
        </p:spPr>
        <p:txBody>
          <a:bodyPr vert="horz" lIns="91184" tIns="45592" rIns="91184" bIns="4559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158" y="9409198"/>
            <a:ext cx="2944759" cy="495220"/>
          </a:xfrm>
          <a:prstGeom prst="rect">
            <a:avLst/>
          </a:prstGeom>
        </p:spPr>
        <p:txBody>
          <a:bodyPr vert="horz" lIns="91184" tIns="45592" rIns="91184" bIns="4559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EF1114-30D2-42FA-94C6-77D9C5466FB0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1372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6179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69018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419C2-6678-6D5C-A747-FB5092A59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C40FC3-912F-2476-ADB0-221657777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9830A3D-1AD2-444A-2E14-09F9A17D5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FCDB731-BCBB-B397-1333-7320F68265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355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89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EBB27-C850-6003-E0E4-F6DBC4F8A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C87645-3C08-AB0F-2262-F4586B6ED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99410D9-C4B9-F5DD-1C99-4AC1C371E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0371B0-4F1C-D884-7487-538A18732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8060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262D4-8CE6-6859-48B6-81BABEFC9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0B28F96-9BB6-62A2-47A4-97122186B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DE2E17-8994-6992-61D4-9CEC3DE584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836CFE-F5E6-A291-7263-B2D52025F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0332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26EF4-CD3C-ED85-C3DD-9F0315085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9D66C6B-B7D9-DCA2-4519-ADCD951EE2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231D62-2AF0-3412-1396-0CC49B663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7DE2EC-0C5E-76FD-EC80-3C05BCDB3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232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8841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2AF9B-84F0-D218-A36F-26E79BA15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DEB974F-EB17-CC63-33E2-924553695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22023DD-0CDE-C7C8-1DA2-AAED368F3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31A9E9-111C-AF99-7B2F-71B8B05296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26867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BA927-55D6-6BB5-19AD-E61854C13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5F1948-992B-F90A-3C75-E9D8F7EE80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61564F-1118-4E6B-E955-B2F9D94F9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FontTx/>
              <a:buNone/>
            </a:pP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A34FF3-2B9C-4ECB-624C-11E2E34F6F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283561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6CBFD-CB59-E4D6-2ADA-D4B4B6BF2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895041-4991-68F0-BA38-3A16D27E1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2FF9E1-7B30-55B9-1338-A1155DDDB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7931D2-EE6B-5274-C644-032010F632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186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618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0AF5A-6B3C-785A-8702-FD6983211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30A217-12C1-FE19-7C83-3B32D30C3C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DCEB55B-B87C-1867-D70A-07A2BCD5F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685A80-BF9B-F5A7-7A25-06234A449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9295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503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3953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70245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CF9CB-56D9-58FE-6D50-A2BEC74CA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DFB3F55-5246-6797-5C70-5C93BDBF5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F76BAC-0781-4B61-4D66-E0630C754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429F1A-C849-018C-5E4A-AD48D05F5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3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CBBC8-84AF-8D6C-CAC4-C7AB00047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9D3955-5197-F9CA-C001-01D00EB589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8E28FFC-3517-474F-EDDB-090E3A6738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E22DD7-A8DB-9F62-9D62-933EC5C81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42796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9563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EA2CB-EF33-19C9-818B-E97A5C87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2A2326-508A-E6D2-429E-14DD9FE3C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1ED7C2-F091-48F2-CA5D-A9E5F7174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E72C88-A63E-503A-C4C3-1D5429646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0722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E0294-32CE-3CCE-D12A-AF414EF68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94AD863-DF07-1D44-E0A4-D3BCE5063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BE26E0-8CB6-FC3E-09E8-F974704E3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F59DAD-1798-6A52-B9C2-C0E87AD935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85930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0B9A1-52F3-D3AD-1385-B40CC32AA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B42DE0-5988-6384-DBA8-EBBDA3409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95B060C-9AF6-BB40-A12D-E4F32BA76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F35563-D699-0895-3E4B-DA6DA68B2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8700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DE410-1842-0235-3453-F86D11A3B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AD093CE-7FCA-BA83-3562-A39AAFD35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E41EFB-3279-D9DC-4D21-CC2791069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55904E-4457-16DB-1236-864151812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25324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85E6E-BE2F-D118-E7DD-71806CA92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AD093FD-B896-966F-4AB4-0A3D6148A7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DF02B4-BF94-3194-89F2-3077821D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D0330E-5C50-DA99-137D-252D9143EA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951850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40E05-C0F0-E0E0-B21A-7EBB5BA2D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D37A24-CB1F-9DE7-0FC6-EDAC7C3980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8CB4906-7EC2-E590-8F8E-DFBCB030AC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5949A6-00DF-D179-9338-1063EBBD9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7841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13740-C91C-52A3-6953-7A64D5CE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352560-5A0C-35EF-088D-4F2377959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6F3012-368D-75B6-380D-C3C0725AC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9D571A-019F-6A3B-8512-C62C0A284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63241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00119-A8E6-43B5-0954-FDADC45F0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8ED8CC-3495-33DE-7EF6-74B4763A74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63CDD9-94E5-DE7E-3950-7EC41F11D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DCCE2D-EF78-70E4-6BD2-7B83CE00E8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994855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C628B-CFF2-FD9A-0808-2021882BD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1A1B3D-50C0-AA82-73BE-C98931AE6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9D034EB-8FCE-0A00-36F3-0A9009B3F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D84AE4-B3DC-32F0-3225-4094A0A51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646597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06346-0333-C4FB-13B8-D19E4BD74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F26351-4769-5A73-2142-60CB0B727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FFF1EA-DDB9-797D-7D69-4444DAF57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E03F62-FDEB-3AA3-C8A3-85213A3D3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74274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9DF8B-89F1-DD5E-9FB6-8DE0D4C0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BC0801-C309-0966-C1B6-86F7AED8D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F17939-E720-06BD-39F3-175E22E55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647AA3-660C-FF83-86E9-362EABE5F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0993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069A-8FAD-2AEC-1F27-D3E670B23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CE3CFF8-97EC-790B-FE26-5326F99702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1FF9B86-45C6-408A-2FB7-EAFEC6AE5D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481009-B4E9-AE3C-B64C-89605BBEDF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669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7F9B1-91B6-FABF-73F4-0324CB595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882D51B-1DC8-71C7-89C8-C7A187ECA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5C98D5B-D4C3-8722-0843-423B817FE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8AD0E6-0A13-B6AD-BF47-43D1F3C51D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27787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7A80D-2DA7-B1DE-7293-6048BBD0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2FD32C-FACD-0D8A-F57E-3FD7E38FBD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462F67-FDBC-5A22-849C-C98888FB1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812862-BFB1-3197-CB2D-027E11F52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1129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02950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3D5F1-556E-30E3-564F-4A258BA81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7D260E1-DB32-FEA6-91A3-71A8A7D40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F85A27-8694-A5BA-8DD3-90BFF2BDD1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53B181-ACB3-196B-F2E7-6539659CE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9776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FEF13-66B4-FB5D-72B4-283DFB5C3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8C5BE92-ADD8-3048-7281-17883192F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3FA81C-6400-47D7-A58A-E6C0E66C8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71E8CE-C7A0-4978-8888-1624B4C24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45993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0322C-30D0-F003-A422-EFD26E97A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BA35D5-80E3-8308-0AB4-5FCC8D3FE1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754E336-8B67-3F92-19D7-2BBC30E9F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FF3309-1794-3676-EA34-5039E59BE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55073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4D29-2E40-33F3-5935-0652AEC0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6744CA9-5D37-D9B3-8C96-DAA13FED3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03F6DA-7B0F-D63B-2607-4F65A84FB1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3951BD-C758-9947-03E2-543D434F5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20230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EF416-E922-91B0-6ABE-F4DC2C852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1EF0028-0D14-916A-C22B-DE55185D7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38AEAB-0A42-D8EB-753B-C227753F9C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FD8C00-9475-18C4-B466-D5C1B89E4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46281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2EEC4-FCC6-7F92-EADD-FDE30F7C2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21DBB2-9A22-9DC7-A1B5-30525AD1C3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FCD40B-2118-A40F-1533-A70F4CBE1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4AAA55-D3B9-8079-B88B-939A889A7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388903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BCC5D-6CA3-BB02-323F-61CA4EC79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31817F-70CA-0BEB-9787-06175BD59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91069A-BAE4-5B62-1557-1078D3241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8521E1-FB8F-4193-0B46-5CB712853B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51996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72F16-8731-CE0D-EFE5-A1906CEC2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6D4E329-2F64-9915-42C2-BC890429A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74CF5C-D56D-1DD8-13DD-FF31D3189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24D037-213D-31A7-CB07-5C666FD9AB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70275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15094-DE67-3E1C-F68B-788192912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523E490-6883-5AEB-6AE7-CFCF66074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659BF40-F73E-AED7-55FD-1C5A044AF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252D5E-B0B5-F75F-AC25-7D67518D7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181355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C733-17C9-F50B-178D-A62B6B520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5EE037C-A73D-3DBF-0E78-322D166154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0C65EB-FBD0-4754-4721-F3F0DF418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63E69C-01B5-5969-3F29-D47ADE30F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15566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55A2C-E21D-1B2D-848F-503983FA0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B361C3-AE2D-AFBF-8B0C-26CCFA279E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A7F4CC8-9DC2-E5A6-9718-E9E4927F6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E10FA6-C6A3-768A-BCAD-A722C218B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286888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4A568-5557-3449-979F-1AE292962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9EE8AD-77E6-B2D6-1A10-6F8D970BE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28A7D7-E64F-5824-1F91-CCBE0A9CF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50AD2F-F19F-03B8-22FA-4D1B65FED1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642323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4E9B2-F166-5B65-E013-3F688E52F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D3003CB-1999-ADFB-6876-A45E5F055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5245785-A4E0-02AC-2380-9C0486D4C7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A9917-8125-EE35-03A8-A380249B04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20223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55384-8803-B3B3-A8CF-4DAABFE5D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EFB8B1-5C34-1381-9D5C-462B3615E0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8B5C8A-3200-8C65-D2D4-EDBAA280D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B2E5F1-964B-C1D3-4D68-3871F6977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415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2216-CAF3-F7E3-DB15-9F60885F8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A1FF8AC-E9CC-58E4-2C3C-2D6D4B96CB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CA8152E-E946-8836-73B9-632F0D407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C83485-7BEC-7BCB-7819-9539D82D8C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265517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1A4CE-0092-388C-8D88-CBFED690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F6C17D8-5C98-A547-B395-16427F970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B8A573F-7391-EBC7-FB06-FBDC47764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E3EDE2-DA56-42D2-D5B9-9418ABB652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6508722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F21DA-8015-1520-0F27-698BA4EE0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B056268-5798-D1A7-4DE0-0C1A952EE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E4EE448-8E6D-1F76-EA3F-BB6797944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E512E5-D5E1-B75C-B3A9-03821AFEC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55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81174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DAE56-F733-8D81-F7E2-A2FF3F69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5D7775-EE38-F4B8-4F89-C1A0311856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B3D4A0-755B-4B8E-09D5-E5AC5D24C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1745C9-6B40-7EB9-BFEA-9BDECE085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8823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3DF3C-8205-B4C3-C422-4ED8FE159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84B2CEA-8DD9-C1E3-5144-89A7718A3E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332C12D-55A3-8E4F-D1D6-11A37D888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F1008E-1FED-187A-6009-7CDAF5EC4B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34127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4130-05C5-978F-1690-ED90AD6A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18CDE4B-7C8B-B243-BA8D-95D7BEB879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504D0E4-EB37-6336-DAEE-F5BEDC82C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33EEC2-36BC-3AC9-3EFE-84081423B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4470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7591E-28F4-4745-A727-3D9A32A74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2D6E67-B6CE-A98A-E693-292147E73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54DCF48-17AE-E3CC-45EB-36EEB464E7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3E24FF-0CF6-3CE6-2C8D-544421ED9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EF1114-30D2-42FA-94C6-77D9C5466FB0}" type="slidenum">
              <a:rPr lang="fr-BE" smtClean="0"/>
              <a:pPr>
                <a:defRPr/>
              </a:pPr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9355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fld id="{87EA58A3-5DDA-4E3D-9F7E-D8E61197FDE6}" type="datetime1">
              <a:rPr lang="fr-BE" smtClean="0"/>
              <a:t>10-04-25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C9BCE052-6D2F-4271-8C00-8A9EB8DDE258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264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B7141B-C6E1-451C-B859-B50FA92B00A4}" type="datetime1">
              <a:rPr lang="fr-BE" smtClean="0"/>
              <a:t>10-04-25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2974C5-9B26-48E3-A852-54F2275C5706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2830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5267-F8E4-43E1-A5E5-0667294388C6}" type="datetime1">
              <a:rPr lang="fr-BE" smtClean="0"/>
              <a:t>10-04-25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8592C-845A-466D-AB12-7D38CC2899A4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135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9D9E94-D243-498F-B875-55B692DC5CF9}" type="datetime1">
              <a:rPr lang="fr-BE" smtClean="0"/>
              <a:t>10-04-25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1E498-6075-41EE-97A3-CA54B4EB9F26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8815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6A3171-7F62-45AC-8258-0F2F0A0EBD76}" type="datetime1">
              <a:rPr lang="fr-BE" smtClean="0"/>
              <a:t>10-04-25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E94FA-E9D4-4412-94A2-4C15B6E5EBB4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2628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2E964-630D-4607-9BA6-12E60BB97CD8}" type="datetime1">
              <a:rPr lang="fr-BE" smtClean="0"/>
              <a:t>10-04-25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60D7A-7073-4D2D-8A34-F64036654D46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39197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8A27F6-32F3-42E8-8E17-5AE96EEE1785}" type="datetime1">
              <a:rPr lang="fr-BE" smtClean="0"/>
              <a:t>10-04-25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4C9DD-37A3-4250-94A8-DFF7F9F6CDCF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4296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437AA-2793-4843-B852-CDC23E16786A}" type="datetime1">
              <a:rPr lang="fr-BE" smtClean="0"/>
              <a:t>10-04-25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84F4AF-68C5-4C32-946C-ADC03A99F099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709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A92A5C-5FFE-4D39-B8DD-80D893D77F21}" type="datetime1">
              <a:rPr lang="fr-BE" smtClean="0"/>
              <a:t>10-04-25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DB481-2F0F-4472-B3A7-022275AA0978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693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66BA2C-3A74-45A3-8632-998BBBFCF27D}" type="datetime1">
              <a:rPr lang="fr-BE" smtClean="0"/>
              <a:t>10-04-25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DF8BDE76-E4CE-4FFC-B934-AFD93014E893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669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fld id="{7C2B712F-5EC0-40AB-93D3-6A30577784F1}" type="datetime1">
              <a:rPr lang="fr-BE" smtClean="0"/>
              <a:t>10-04-25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BD69DCC4-41D9-4073-A32F-60D2B417E830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96969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fld id="{F2F04516-3292-4B70-9892-3D0CAE92B68F}" type="datetime1">
              <a:rPr lang="fr-BE" smtClean="0"/>
              <a:t>10-04-25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7C98BCDF-744D-43FF-B651-BAFB8DCA7423}" type="slidenum">
              <a:rPr lang="fr-BE" smtClean="0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01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hyperlink" Target="https://www.cast.org/impact/universal-design-for-learning-ud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.svg"/><Relationship Id="rId5" Type="http://schemas.openxmlformats.org/officeDocument/2006/relationships/diagramLayout" Target="../diagrams/layout2.xml"/><Relationship Id="rId10" Type="http://schemas.openxmlformats.org/officeDocument/2006/relationships/image" Target="../media/image7.svg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sv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sv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47C041-EC03-1069-FBA6-08F02588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9" y="2333513"/>
            <a:ext cx="9037982" cy="1157737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100"/>
              </a:spcAft>
            </a:pP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Pédagogie à visée inclusive et universelle </a:t>
            </a:r>
            <a:b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Exemple de deux projets mis en place à l’UCLouvain</a:t>
            </a:r>
            <a:endParaRPr lang="fr-B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D86708-1D87-22F5-69D0-F3AF57E7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03" y="156938"/>
            <a:ext cx="1051954" cy="10432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BC14F8-9298-4787-4A3B-1D9D4C36F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911" y="264452"/>
            <a:ext cx="878460" cy="88954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619E97D-59EB-AA6A-A4DC-7F6BB5264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837" y="336638"/>
            <a:ext cx="3255764" cy="7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8">
            <a:extLst>
              <a:ext uri="{FF2B5EF4-FFF2-40B4-BE49-F238E27FC236}">
                <a16:creationId xmlns:a16="http://schemas.microsoft.com/office/drawing/2014/main" id="{11CE663C-7D00-B83B-77E6-C12DACB1BC7E}"/>
              </a:ext>
            </a:extLst>
          </p:cNvPr>
          <p:cNvSpPr txBox="1">
            <a:spLocks/>
          </p:cNvSpPr>
          <p:nvPr/>
        </p:nvSpPr>
        <p:spPr>
          <a:xfrm>
            <a:off x="0" y="4290648"/>
            <a:ext cx="9144000" cy="1978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1425550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None/>
              <a:defRPr sz="12800" b="0" i="0" kern="1200" baseline="0">
                <a:solidFill>
                  <a:srgbClr val="95089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106916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Courier New" panose="02070309020205020404" pitchFamily="49" charset="0"/>
              <a:buChar char="o"/>
              <a:defRPr sz="32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78193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 i="1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2494712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3207487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56387" algn="ctr">
              <a:lnSpc>
                <a:spcPct val="120000"/>
              </a:lnSpc>
            </a:pP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Emilie Collette </a:t>
            </a:r>
          </a:p>
          <a:p>
            <a:pPr indent="-356387" algn="ctr">
              <a:lnSpc>
                <a:spcPct val="120000"/>
              </a:lnSpc>
            </a:pPr>
            <a:endParaRPr lang="fr-FR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56387" algn="ctr">
              <a:lnSpc>
                <a:spcPct val="120000"/>
              </a:lnSpc>
            </a:pP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collaboration avec Mariane Frenay, Murielle Sack 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Jean-François Van Drooghenbroeck</a:t>
            </a:r>
            <a:endParaRPr lang="fr-FR" sz="4400" dirty="0"/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2590EFE-00FA-A03F-4114-BD6D195E7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1946" y="3798895"/>
            <a:ext cx="8449472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945E86D-9CFC-0978-03D0-FA054EACE6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0" y="6323068"/>
            <a:ext cx="9144000" cy="5349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Matinée de travail de la </a:t>
            </a:r>
            <a:r>
              <a:rPr lang="fr-BE" dirty="0" err="1">
                <a:solidFill>
                  <a:schemeClr val="bg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ChESI</a:t>
            </a:r>
            <a:r>
              <a:rPr lang="fr-BE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– 17/04/2025</a:t>
            </a:r>
            <a:endParaRPr lang="fr-BE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31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5887699-A750-55E1-5A5A-20CA4CBB2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34FFAFB-C1C9-2126-B6C6-D6960301CAC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E72C64E-8CDC-F252-F613-D540575E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98" y="2915079"/>
            <a:ext cx="2011854" cy="24462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3AA9E0A-B65D-D11E-8EC0-E25B1E93D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868" y="2872047"/>
            <a:ext cx="1931232" cy="256731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8F74EB1-2BF5-3FF9-21A5-53B16685DE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967" y="2930420"/>
            <a:ext cx="1920405" cy="243089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A8BC9C7-EB7F-37E8-A820-9E2BDC83A5B1}"/>
              </a:ext>
            </a:extLst>
          </p:cNvPr>
          <p:cNvSpPr txBox="1"/>
          <p:nvPr/>
        </p:nvSpPr>
        <p:spPr>
          <a:xfrm>
            <a:off x="172907" y="5515706"/>
            <a:ext cx="2654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ÉGALITÉ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4ABFC4A-D27A-5BAD-8619-95BF1E54CD5B}"/>
              </a:ext>
            </a:extLst>
          </p:cNvPr>
          <p:cNvSpPr txBox="1"/>
          <p:nvPr/>
        </p:nvSpPr>
        <p:spPr>
          <a:xfrm>
            <a:off x="3273348" y="5526731"/>
            <a:ext cx="2654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ÉQUITÉ</a:t>
            </a:r>
            <a:endParaRPr lang="fr-BE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A78098A-27F8-E731-2899-A94C722BC8D1}"/>
              </a:ext>
            </a:extLst>
          </p:cNvPr>
          <p:cNvSpPr/>
          <p:nvPr/>
        </p:nvSpPr>
        <p:spPr>
          <a:xfrm>
            <a:off x="778213" y="1504355"/>
            <a:ext cx="6887183" cy="85688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Conception universelle de l’apprentissage (CUA)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Design for Learning (UDL)</a:t>
            </a:r>
            <a:endParaRPr lang="fr-BE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176C7B-B3C7-16B0-21A3-220D43FAB260}"/>
              </a:ext>
            </a:extLst>
          </p:cNvPr>
          <p:cNvSpPr txBox="1"/>
          <p:nvPr/>
        </p:nvSpPr>
        <p:spPr>
          <a:xfrm>
            <a:off x="2827179" y="6468277"/>
            <a:ext cx="3533120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(adapté de CAWI</a:t>
            </a:r>
            <a:r>
              <a:rPr lang="fr-FR" sz="11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2015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 </a:t>
            </a:r>
            <a:endParaRPr lang="fr-BE" sz="11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8898875-FC65-FA0D-B7C7-CA5778143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518927">
            <a:off x="7720129" y="2255206"/>
            <a:ext cx="371888" cy="701101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A60B2F5D-921D-6CD7-B605-824A41C9C958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10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55AC77D-95A5-2877-E347-8D0A05E8A240}"/>
              </a:ext>
            </a:extLst>
          </p:cNvPr>
          <p:cNvSpPr txBox="1"/>
          <p:nvPr/>
        </p:nvSpPr>
        <p:spPr>
          <a:xfrm>
            <a:off x="6360299" y="5500517"/>
            <a:ext cx="2654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INCLUSION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2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E1C7A-3758-0AFC-074F-809C19769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AB09B9-6595-FECD-8171-FCEB80E8A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31B4C1D6-EC02-732B-F309-A67BF9D99574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B777E5F-4521-94A3-432E-2F7A3899CD02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5DE895A-9BEE-460C-07D8-7A4EAE984997}"/>
              </a:ext>
            </a:extLst>
          </p:cNvPr>
          <p:cNvSpPr/>
          <p:nvPr/>
        </p:nvSpPr>
        <p:spPr>
          <a:xfrm>
            <a:off x="988159" y="1685356"/>
            <a:ext cx="7191650" cy="856880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Vient du « Design Universel » en architecture</a:t>
            </a:r>
          </a:p>
        </p:txBody>
      </p:sp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6D6EDCB9-060D-AAA6-6E07-AB777669CC82}"/>
              </a:ext>
            </a:extLst>
          </p:cNvPr>
          <p:cNvSpPr/>
          <p:nvPr/>
        </p:nvSpPr>
        <p:spPr>
          <a:xfrm>
            <a:off x="1771764" y="3277897"/>
            <a:ext cx="5600471" cy="1857774"/>
          </a:xfrm>
          <a:prstGeom prst="round2Diag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Exemples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pédagogie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:</a:t>
            </a:r>
          </a:p>
          <a:p>
            <a:pPr>
              <a:spcAft>
                <a:spcPts val="600"/>
              </a:spcAft>
            </a:pPr>
            <a:endParaRPr lang="en-US" sz="600" b="1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Vidéo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sous-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titrées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n-US" sz="6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Support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cours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dans un format flexible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5F6936-A74C-52F9-4F5D-18B6AAFFF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91311AA1-0548-1BDC-538C-78FEBC3211B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11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08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34FFAFB-C1C9-2126-B6C6-D6960301CAC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A4335EB-4517-DEE2-A109-A541E20BCA8E}"/>
              </a:ext>
            </a:extLst>
          </p:cNvPr>
          <p:cNvSpPr/>
          <p:nvPr/>
        </p:nvSpPr>
        <p:spPr>
          <a:xfrm>
            <a:off x="1378123" y="2531650"/>
            <a:ext cx="2354779" cy="857762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Concevoir plusieurs modes de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représentation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75BFD8A-152C-1662-7CCA-891DBFEB4633}"/>
              </a:ext>
            </a:extLst>
          </p:cNvPr>
          <p:cNvSpPr/>
          <p:nvPr/>
        </p:nvSpPr>
        <p:spPr>
          <a:xfrm>
            <a:off x="5397472" y="2534430"/>
            <a:ext cx="2354779" cy="857762"/>
          </a:xfrm>
          <a:prstGeom prst="round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Concevoir plusieurs modes d’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action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d’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3FEDEEC-4DAE-4257-29C7-81416A3E78F6}"/>
              </a:ext>
            </a:extLst>
          </p:cNvPr>
          <p:cNvSpPr/>
          <p:nvPr/>
        </p:nvSpPr>
        <p:spPr>
          <a:xfrm>
            <a:off x="3442403" y="4864591"/>
            <a:ext cx="2354783" cy="857762"/>
          </a:xfrm>
          <a:prstGeom prst="roundRect">
            <a:avLst/>
          </a:prstGeom>
          <a:solidFill>
            <a:srgbClr val="388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Concevoir plusieurs modes d’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fr-B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AB653ED-C98D-A69E-CC87-68D56D01C804}"/>
              </a:ext>
            </a:extLst>
          </p:cNvPr>
          <p:cNvSpPr txBox="1"/>
          <p:nvPr/>
        </p:nvSpPr>
        <p:spPr>
          <a:xfrm>
            <a:off x="2069471" y="3491981"/>
            <a:ext cx="1106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Le QUOI ?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78540A8-0B13-24D2-A047-3480E0861E2D}"/>
              </a:ext>
            </a:extLst>
          </p:cNvPr>
          <p:cNvSpPr txBox="1"/>
          <p:nvPr/>
        </p:nvSpPr>
        <p:spPr>
          <a:xfrm>
            <a:off x="5848154" y="3503256"/>
            <a:ext cx="158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Le COMMENT ?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8DF9BE2D-C4C9-BB5F-417D-1CC460369DDD}"/>
              </a:ext>
            </a:extLst>
          </p:cNvPr>
          <p:cNvSpPr/>
          <p:nvPr/>
        </p:nvSpPr>
        <p:spPr>
          <a:xfrm>
            <a:off x="3771091" y="5820100"/>
            <a:ext cx="1827631" cy="38075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337EE9A-0937-5170-93AA-2DBFAED19ED4}"/>
              </a:ext>
            </a:extLst>
          </p:cNvPr>
          <p:cNvSpPr txBox="1"/>
          <p:nvPr/>
        </p:nvSpPr>
        <p:spPr>
          <a:xfrm>
            <a:off x="3771091" y="5876335"/>
            <a:ext cx="1877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Le POURQUOI ?</a:t>
            </a:r>
            <a:endParaRPr lang="fr-B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riangle isocèle 25">
            <a:extLst>
              <a:ext uri="{FF2B5EF4-FFF2-40B4-BE49-F238E27FC236}">
                <a16:creationId xmlns:a16="http://schemas.microsoft.com/office/drawing/2014/main" id="{F6B432FE-F37D-A4AC-47C9-CF3E302EBEDF}"/>
              </a:ext>
            </a:extLst>
          </p:cNvPr>
          <p:cNvSpPr/>
          <p:nvPr/>
        </p:nvSpPr>
        <p:spPr>
          <a:xfrm>
            <a:off x="3808415" y="3062416"/>
            <a:ext cx="1575419" cy="1344978"/>
          </a:xfrm>
          <a:prstGeom prst="triangle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400" dirty="0">
              <a:ln>
                <a:solidFill>
                  <a:schemeClr val="tx1"/>
                </a:solidFill>
                <a:prstDash val="dashDot"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ADBC0B17-6833-FA7E-B8B9-ACD0A4451D05}"/>
              </a:ext>
            </a:extLst>
          </p:cNvPr>
          <p:cNvSpPr/>
          <p:nvPr/>
        </p:nvSpPr>
        <p:spPr>
          <a:xfrm rot="4079114" flipH="1">
            <a:off x="4544538" y="4462215"/>
            <a:ext cx="280739" cy="303828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" t="-29333" r="-24504" b="-4466"/>
            </a:stretch>
          </a:blipFill>
        </p:spPr>
        <p:txBody>
          <a:bodyPr/>
          <a:lstStyle/>
          <a:p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12">
            <a:extLst>
              <a:ext uri="{FF2B5EF4-FFF2-40B4-BE49-F238E27FC236}">
                <a16:creationId xmlns:a16="http://schemas.microsoft.com/office/drawing/2014/main" id="{264CC95F-7ABA-5C21-6D48-1345D4816AB8}"/>
              </a:ext>
            </a:extLst>
          </p:cNvPr>
          <p:cNvSpPr/>
          <p:nvPr/>
        </p:nvSpPr>
        <p:spPr>
          <a:xfrm rot="18266330" flipH="1">
            <a:off x="5141217" y="3468179"/>
            <a:ext cx="280739" cy="303828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" t="-29333" r="-24504" b="-4466"/>
            </a:stretch>
          </a:blipFill>
        </p:spPr>
        <p:txBody>
          <a:bodyPr/>
          <a:lstStyle/>
          <a:p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12">
            <a:extLst>
              <a:ext uri="{FF2B5EF4-FFF2-40B4-BE49-F238E27FC236}">
                <a16:creationId xmlns:a16="http://schemas.microsoft.com/office/drawing/2014/main" id="{0BF6B228-C0EB-9927-9861-20DC010DFD5B}"/>
              </a:ext>
            </a:extLst>
          </p:cNvPr>
          <p:cNvSpPr/>
          <p:nvPr/>
        </p:nvSpPr>
        <p:spPr>
          <a:xfrm rot="3081984">
            <a:off x="3783436" y="3456403"/>
            <a:ext cx="282219" cy="303828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" t="-29333" r="-24504" b="-4466"/>
            </a:stretch>
          </a:blipFill>
        </p:spPr>
        <p:txBody>
          <a:bodyPr/>
          <a:lstStyle/>
          <a:p>
            <a:endParaRPr lang="fr-B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47A6E826-8C5F-17A7-AC22-275BB5B9C640}"/>
              </a:ext>
            </a:extLst>
          </p:cNvPr>
          <p:cNvSpPr/>
          <p:nvPr/>
        </p:nvSpPr>
        <p:spPr>
          <a:xfrm>
            <a:off x="3550825" y="3648861"/>
            <a:ext cx="2137937" cy="554596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Trois </a:t>
            </a:r>
          </a:p>
          <a:p>
            <a:pPr algn="ctr"/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principes 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9F6491B0-9B38-D8BA-3178-791A231B0A16}"/>
              </a:ext>
            </a:extLst>
          </p:cNvPr>
          <p:cNvSpPr/>
          <p:nvPr/>
        </p:nvSpPr>
        <p:spPr>
          <a:xfrm>
            <a:off x="5688762" y="3469697"/>
            <a:ext cx="1827631" cy="38075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FBB5853-5216-A5BF-31FA-DC2E1D423107}"/>
              </a:ext>
            </a:extLst>
          </p:cNvPr>
          <p:cNvSpPr/>
          <p:nvPr/>
        </p:nvSpPr>
        <p:spPr>
          <a:xfrm>
            <a:off x="1667153" y="3459858"/>
            <a:ext cx="1827631" cy="380759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ED5428-F341-9E2C-EA86-626C36C40D43}"/>
              </a:ext>
            </a:extLst>
          </p:cNvPr>
          <p:cNvSpPr txBox="1"/>
          <p:nvPr/>
        </p:nvSpPr>
        <p:spPr>
          <a:xfrm>
            <a:off x="1420585" y="1353525"/>
            <a:ext cx="6302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dirty="0">
                <a:hlinkClick r:id="rId7"/>
              </a:rPr>
              <a:t>https://www.cast.org/impact/universal-design-for-learning-udl</a:t>
            </a:r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2A5988-4613-DF64-FBDD-EA36578EC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156E4C91-09A7-9944-B74A-66904272F943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12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4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AB70-5AE8-D735-E5FE-3920E2DEF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FE80A39-6D55-56BC-3EBC-EF8B87AD0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F91280AC-1A92-1F36-DF02-D28A28B4CAF5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D33697F-23CC-5CD3-00BC-D8989D4E14A5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1D70488-B099-EFF4-C7E7-6BE49B2A3DC9}"/>
              </a:ext>
            </a:extLst>
          </p:cNvPr>
          <p:cNvSpPr txBox="1"/>
          <p:nvPr/>
        </p:nvSpPr>
        <p:spPr>
          <a:xfrm>
            <a:off x="-175391" y="6476333"/>
            <a:ext cx="9614388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CAST</a:t>
            </a:r>
            <a:r>
              <a:rPr lang="en-US" sz="11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2024) </a:t>
            </a:r>
            <a:endParaRPr lang="fr-BE" sz="11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40592F-70B8-5D27-9528-97D59888E450}"/>
              </a:ext>
            </a:extLst>
          </p:cNvPr>
          <p:cNvSpPr txBox="1"/>
          <p:nvPr/>
        </p:nvSpPr>
        <p:spPr>
          <a:xfrm>
            <a:off x="1159163" y="3614002"/>
            <a:ext cx="149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QUOI ?</a:t>
            </a:r>
            <a:endParaRPr lang="fr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6368D68-C8DB-4BE4-F18D-2A8FC2D24122}"/>
              </a:ext>
            </a:extLst>
          </p:cNvPr>
          <p:cNvSpPr/>
          <p:nvPr/>
        </p:nvSpPr>
        <p:spPr>
          <a:xfrm>
            <a:off x="672881" y="3567272"/>
            <a:ext cx="2466059" cy="46047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A2FEDDB-6126-F7E2-CC9C-08E8274D4E52}"/>
              </a:ext>
            </a:extLst>
          </p:cNvPr>
          <p:cNvSpPr txBox="1"/>
          <p:nvPr/>
        </p:nvSpPr>
        <p:spPr>
          <a:xfrm>
            <a:off x="359248" y="4251401"/>
            <a:ext cx="2973460" cy="830997"/>
          </a:xfrm>
          <a:prstGeom prst="rect">
            <a:avLst/>
          </a:prstGeom>
          <a:solidFill>
            <a:srgbClr val="FFF3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La perception de l’information et sa compréhension diffèrent entre individus.</a:t>
            </a:r>
            <a:endParaRPr lang="en-US" sz="16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2471C1B-3917-DCAA-B40C-4C096FA16F1D}"/>
              </a:ext>
            </a:extLst>
          </p:cNvPr>
          <p:cNvSpPr/>
          <p:nvPr/>
        </p:nvSpPr>
        <p:spPr>
          <a:xfrm>
            <a:off x="359248" y="2306276"/>
            <a:ext cx="2973459" cy="103734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Concevoir plusieurs modes de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représentation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698F0F-64A5-AE2E-768C-6B2652C222C6}"/>
              </a:ext>
            </a:extLst>
          </p:cNvPr>
          <p:cNvSpPr txBox="1"/>
          <p:nvPr/>
        </p:nvSpPr>
        <p:spPr>
          <a:xfrm>
            <a:off x="4077357" y="2451411"/>
            <a:ext cx="4318781" cy="338554"/>
          </a:xfrm>
          <a:prstGeom prst="rect">
            <a:avLst/>
          </a:prstGeom>
          <a:solidFill>
            <a:srgbClr val="ECDF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CECB2B-5561-4A0C-D7BB-51BC99506B7D}"/>
              </a:ext>
            </a:extLst>
          </p:cNvPr>
          <p:cNvSpPr txBox="1"/>
          <p:nvPr/>
        </p:nvSpPr>
        <p:spPr>
          <a:xfrm>
            <a:off x="4088575" y="3424434"/>
            <a:ext cx="4320626" cy="338554"/>
          </a:xfrm>
          <a:prstGeom prst="rect">
            <a:avLst/>
          </a:prstGeom>
          <a:solidFill>
            <a:srgbClr val="ECDF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Langue</a:t>
            </a:r>
            <a:r>
              <a:rPr lang="fr-B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et symboles 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5E57AC-F12D-6FF1-D7E6-D603982EE0D9}"/>
              </a:ext>
            </a:extLst>
          </p:cNvPr>
          <p:cNvSpPr txBox="1"/>
          <p:nvPr/>
        </p:nvSpPr>
        <p:spPr>
          <a:xfrm>
            <a:off x="4088575" y="4262776"/>
            <a:ext cx="4320626" cy="338554"/>
          </a:xfrm>
          <a:prstGeom prst="rect">
            <a:avLst/>
          </a:prstGeom>
          <a:solidFill>
            <a:srgbClr val="ECDF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Développement des connaissances</a:t>
            </a:r>
            <a:endParaRPr lang="fr-BE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FD032B-7BDE-7530-2713-F578E4257674}"/>
              </a:ext>
            </a:extLst>
          </p:cNvPr>
          <p:cNvSpPr txBox="1"/>
          <p:nvPr/>
        </p:nvSpPr>
        <p:spPr>
          <a:xfrm>
            <a:off x="4022911" y="2802847"/>
            <a:ext cx="43732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607402-B75C-F4BA-1DF6-3CDA32C3088A}"/>
              </a:ext>
            </a:extLst>
          </p:cNvPr>
          <p:cNvSpPr txBox="1"/>
          <p:nvPr/>
        </p:nvSpPr>
        <p:spPr>
          <a:xfrm>
            <a:off x="4077357" y="3825855"/>
            <a:ext cx="4339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Clarification du vocabulaire (glossaire, lexique)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A87193D-415E-4B33-ADDE-1449B93E705D}"/>
              </a:ext>
            </a:extLst>
          </p:cNvPr>
          <p:cNvSpPr txBox="1"/>
          <p:nvPr/>
        </p:nvSpPr>
        <p:spPr>
          <a:xfrm>
            <a:off x="4069645" y="4681874"/>
            <a:ext cx="4339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Activités favorisant une compréhension en profondeur et la généralisation 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3C609F-8882-6084-46EE-D2A126ACF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AABA49BD-F98C-9F6C-671D-521AFF56AEF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FCC26D99-D65A-C6C9-B1F4-4EC8F0BB6317}"/>
              </a:ext>
            </a:extLst>
          </p:cNvPr>
          <p:cNvSpPr/>
          <p:nvPr/>
        </p:nvSpPr>
        <p:spPr>
          <a:xfrm>
            <a:off x="3854087" y="2092030"/>
            <a:ext cx="4744065" cy="333630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23CF7B-8CDD-C3A3-26BA-7420E6CAC576}"/>
              </a:ext>
            </a:extLst>
          </p:cNvPr>
          <p:cNvSpPr txBox="1"/>
          <p:nvPr/>
        </p:nvSpPr>
        <p:spPr>
          <a:xfrm>
            <a:off x="4022911" y="2802847"/>
            <a:ext cx="4373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Diversification des modes de présentation (textes, images, vidéos, audio,...) </a:t>
            </a:r>
          </a:p>
        </p:txBody>
      </p:sp>
    </p:spTree>
    <p:extLst>
      <p:ext uri="{BB962C8B-B14F-4D97-AF65-F5344CB8AC3E}">
        <p14:creationId xmlns:p14="http://schemas.microsoft.com/office/powerpoint/2010/main" val="55622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1" grpId="0"/>
      <p:bldP spid="20" grpId="0"/>
      <p:bldP spid="1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C38AC-7253-0FC9-8056-A21037F3F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0DE6E36-5791-A801-3EBF-426EF71C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862CBA8F-0BB0-1BE0-28E9-C90E9AD85E24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49D3F78-F5E2-ADD3-6894-DE818BB0A30A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3091E13D-4769-E3E4-FCF6-F12650FB97D5}"/>
              </a:ext>
            </a:extLst>
          </p:cNvPr>
          <p:cNvSpPr txBox="1"/>
          <p:nvPr/>
        </p:nvSpPr>
        <p:spPr>
          <a:xfrm>
            <a:off x="-175391" y="6476333"/>
            <a:ext cx="9614388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CAST</a:t>
            </a:r>
            <a:r>
              <a:rPr lang="en-US" sz="11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2024) </a:t>
            </a:r>
            <a:endParaRPr lang="fr-BE" sz="11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15A748-62B4-AD5F-F45A-F86089F091D3}"/>
              </a:ext>
            </a:extLst>
          </p:cNvPr>
          <p:cNvSpPr txBox="1"/>
          <p:nvPr/>
        </p:nvSpPr>
        <p:spPr>
          <a:xfrm>
            <a:off x="845277" y="3623495"/>
            <a:ext cx="221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COMMENT ?</a:t>
            </a:r>
            <a:endParaRPr lang="fr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2D521D2-BE2E-C9B1-D664-A90D92F5154D}"/>
              </a:ext>
            </a:extLst>
          </p:cNvPr>
          <p:cNvSpPr/>
          <p:nvPr/>
        </p:nvSpPr>
        <p:spPr>
          <a:xfrm>
            <a:off x="685886" y="3589936"/>
            <a:ext cx="2371900" cy="47350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5C15005-DA6F-01E7-645B-4D501BE989EC}"/>
              </a:ext>
            </a:extLst>
          </p:cNvPr>
          <p:cNvSpPr txBox="1"/>
          <p:nvPr/>
        </p:nvSpPr>
        <p:spPr>
          <a:xfrm>
            <a:off x="367006" y="4267285"/>
            <a:ext cx="3005871" cy="1077218"/>
          </a:xfrm>
          <a:prstGeom prst="rect">
            <a:avLst/>
          </a:prstGeom>
          <a:solidFill>
            <a:srgbClr val="EFF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Les moyens d’explorer l’environnement et d’exprimer ses connaissances diffèrent entre individus.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87D5745-0915-DD77-6B23-D3F0CE6C4E12}"/>
              </a:ext>
            </a:extLst>
          </p:cNvPr>
          <p:cNvSpPr/>
          <p:nvPr/>
        </p:nvSpPr>
        <p:spPr>
          <a:xfrm>
            <a:off x="367006" y="2109674"/>
            <a:ext cx="2973600" cy="1214599"/>
          </a:xfrm>
          <a:prstGeom prst="roundRect">
            <a:avLst/>
          </a:prstGeom>
          <a:solidFill>
            <a:srgbClr val="00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Concevoir plusieurs modes d’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action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et d’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endParaRPr lang="fr-B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E7CF30E-4A88-5EF5-76A9-F4A275D40654}"/>
              </a:ext>
            </a:extLst>
          </p:cNvPr>
          <p:cNvSpPr txBox="1"/>
          <p:nvPr/>
        </p:nvSpPr>
        <p:spPr>
          <a:xfrm>
            <a:off x="4059961" y="2440787"/>
            <a:ext cx="4320000" cy="338554"/>
          </a:xfrm>
          <a:prstGeom prst="rect">
            <a:avLst/>
          </a:prstGeom>
          <a:solidFill>
            <a:srgbClr val="D9E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Interaction </a:t>
            </a:r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5FBC8D-E705-40C8-4099-D537192F026F}"/>
              </a:ext>
            </a:extLst>
          </p:cNvPr>
          <p:cNvSpPr txBox="1"/>
          <p:nvPr/>
        </p:nvSpPr>
        <p:spPr>
          <a:xfrm>
            <a:off x="4059961" y="3245704"/>
            <a:ext cx="4320000" cy="338554"/>
          </a:xfrm>
          <a:prstGeom prst="rect">
            <a:avLst/>
          </a:prstGeom>
          <a:solidFill>
            <a:srgbClr val="D9E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Expression et communication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7FEFBB-25CD-72FC-EAAF-30876AE7767F}"/>
              </a:ext>
            </a:extLst>
          </p:cNvPr>
          <p:cNvSpPr txBox="1"/>
          <p:nvPr/>
        </p:nvSpPr>
        <p:spPr>
          <a:xfrm>
            <a:off x="4059961" y="4248333"/>
            <a:ext cx="4320000" cy="338554"/>
          </a:xfrm>
          <a:prstGeom prst="rect">
            <a:avLst/>
          </a:prstGeom>
          <a:solidFill>
            <a:srgbClr val="D9E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>
                <a:latin typeface="Arial" panose="020B0604020202020204" pitchFamily="34" charset="0"/>
                <a:cs typeface="Arial" panose="020B0604020202020204" pitchFamily="34" charset="0"/>
              </a:rPr>
              <a:t>Développement de la stratégie </a:t>
            </a:r>
            <a:endParaRPr lang="fr-BE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E4643A4-D900-779A-EDF1-54A33442E896}"/>
              </a:ext>
            </a:extLst>
          </p:cNvPr>
          <p:cNvSpPr txBox="1"/>
          <p:nvPr/>
        </p:nvSpPr>
        <p:spPr>
          <a:xfrm>
            <a:off x="4059961" y="2802296"/>
            <a:ext cx="432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Modes d’interaction et de participation variés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3E32477-172A-6DC8-953C-0E49829FE513}"/>
              </a:ext>
            </a:extLst>
          </p:cNvPr>
          <p:cNvSpPr txBox="1"/>
          <p:nvPr/>
        </p:nvSpPr>
        <p:spPr>
          <a:xfrm>
            <a:off x="4059961" y="3646320"/>
            <a:ext cx="4320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Modalités et supports d’expression variés (ex. oral, écrit, œuvres créatives, portefolio)</a:t>
            </a:r>
          </a:p>
          <a:p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87EBD3-117B-B49D-56AA-743EC63A6E7E}"/>
              </a:ext>
            </a:extLst>
          </p:cNvPr>
          <p:cNvSpPr txBox="1"/>
          <p:nvPr/>
        </p:nvSpPr>
        <p:spPr>
          <a:xfrm>
            <a:off x="4059961" y="4651870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Soutien au processus de planification et de mise en œuvre de stratégies (échéancier segmenté, etc.)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040187-AEAD-2B23-4BBF-1FF7313F6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92AE3D46-9622-D47E-749C-BA846F7C9818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D005EEC-DCDB-8545-1389-A37AEA6D3943}"/>
              </a:ext>
            </a:extLst>
          </p:cNvPr>
          <p:cNvSpPr/>
          <p:nvPr/>
        </p:nvSpPr>
        <p:spPr>
          <a:xfrm>
            <a:off x="3854087" y="2092030"/>
            <a:ext cx="4744065" cy="333630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2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/>
      <p:bldP spid="20" grpId="0"/>
      <p:bldP spid="21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C4D22-7D88-08EB-0A11-CC7D28012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AA1AEEE-7D38-0F39-90DB-A9F3F2637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8B201290-420A-5FE4-2CE1-BEADFBC2BD19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DBA8E1F-20D8-A412-A92E-E4D99FFE7928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DE5D6FF-D17F-B552-1876-C5AA2682B33D}"/>
              </a:ext>
            </a:extLst>
          </p:cNvPr>
          <p:cNvSpPr txBox="1"/>
          <p:nvPr/>
        </p:nvSpPr>
        <p:spPr>
          <a:xfrm>
            <a:off x="-175391" y="6476333"/>
            <a:ext cx="9614388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CAST</a:t>
            </a:r>
            <a:r>
              <a:rPr lang="en-US" sz="11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2024) </a:t>
            </a:r>
            <a:endParaRPr lang="fr-BE" sz="11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99E1145-544F-82AF-7FAD-CC33D64320F4}"/>
              </a:ext>
            </a:extLst>
          </p:cNvPr>
          <p:cNvSpPr/>
          <p:nvPr/>
        </p:nvSpPr>
        <p:spPr>
          <a:xfrm>
            <a:off x="648867" y="3557122"/>
            <a:ext cx="2339389" cy="500375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D877909-1EB6-BCA6-9E97-47FF0B3C551B}"/>
              </a:ext>
            </a:extLst>
          </p:cNvPr>
          <p:cNvSpPr txBox="1"/>
          <p:nvPr/>
        </p:nvSpPr>
        <p:spPr>
          <a:xfrm>
            <a:off x="673471" y="3657387"/>
            <a:ext cx="2316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 POURQUOI ?</a:t>
            </a:r>
            <a:endParaRPr lang="fr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3E52B2-CEDC-01BA-1F8A-0894684525CC}"/>
              </a:ext>
            </a:extLst>
          </p:cNvPr>
          <p:cNvSpPr txBox="1"/>
          <p:nvPr/>
        </p:nvSpPr>
        <p:spPr>
          <a:xfrm>
            <a:off x="397301" y="4314250"/>
            <a:ext cx="2735533" cy="1077218"/>
          </a:xfrm>
          <a:prstGeom prst="rect">
            <a:avLst/>
          </a:prstGeom>
          <a:solidFill>
            <a:srgbClr val="F8FA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Ce qui favorise la participation et suscite l’intérêt et la motivation diffère entre individus.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65FAC30-4972-6FE4-1209-FA93A0C83FC9}"/>
              </a:ext>
            </a:extLst>
          </p:cNvPr>
          <p:cNvSpPr/>
          <p:nvPr/>
        </p:nvSpPr>
        <p:spPr>
          <a:xfrm>
            <a:off x="397302" y="2265982"/>
            <a:ext cx="2973600" cy="1098879"/>
          </a:xfrm>
          <a:prstGeom prst="roundRect">
            <a:avLst/>
          </a:prstGeom>
          <a:solidFill>
            <a:srgbClr val="619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Concevoir plusieurs modes d’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endParaRPr lang="fr-B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F52B06-9B66-114C-8CFF-D766161DB7B0}"/>
              </a:ext>
            </a:extLst>
          </p:cNvPr>
          <p:cNvSpPr txBox="1"/>
          <p:nvPr/>
        </p:nvSpPr>
        <p:spPr>
          <a:xfrm>
            <a:off x="4034253" y="2451317"/>
            <a:ext cx="4320000" cy="360000"/>
          </a:xfrm>
          <a:prstGeom prst="rect">
            <a:avLst/>
          </a:prstGeom>
          <a:solidFill>
            <a:srgbClr val="D6E9C9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Intérêts et identités</a:t>
            </a:r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DAD1146-C5D3-71D6-86E4-9F19686DA31C}"/>
              </a:ext>
            </a:extLst>
          </p:cNvPr>
          <p:cNvSpPr txBox="1"/>
          <p:nvPr/>
        </p:nvSpPr>
        <p:spPr>
          <a:xfrm>
            <a:off x="4066119" y="3426921"/>
            <a:ext cx="4320000" cy="360000"/>
          </a:xfrm>
          <a:prstGeom prst="rect">
            <a:avLst/>
          </a:prstGeom>
          <a:solidFill>
            <a:srgbClr val="D6E9C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latin typeface="Arial" panose="020B0604020202020204" pitchFamily="34" charset="0"/>
                <a:cs typeface="Arial" panose="020B0604020202020204" pitchFamily="34" charset="0"/>
              </a:rPr>
              <a:t>Efforts et persévérance</a:t>
            </a:r>
            <a:endParaRPr lang="fr-FR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821E83E-596B-32A1-0088-846E577AD330}"/>
              </a:ext>
            </a:extLst>
          </p:cNvPr>
          <p:cNvSpPr txBox="1"/>
          <p:nvPr/>
        </p:nvSpPr>
        <p:spPr>
          <a:xfrm>
            <a:off x="4066119" y="4425309"/>
            <a:ext cx="4320000" cy="360000"/>
          </a:xfrm>
          <a:prstGeom prst="rect">
            <a:avLst/>
          </a:prstGeom>
          <a:solidFill>
            <a:srgbClr val="D6E9C9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>
                <a:latin typeface="Arial" panose="020B0604020202020204" pitchFamily="34" charset="0"/>
                <a:cs typeface="Arial" panose="020B0604020202020204" pitchFamily="34" charset="0"/>
              </a:rPr>
              <a:t>Capacités émotionnelles</a:t>
            </a:r>
            <a:endParaRPr lang="fr-B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90955EF-7B2E-694D-E4F5-0AD0C9528C6C}"/>
              </a:ext>
            </a:extLst>
          </p:cNvPr>
          <p:cNvSpPr txBox="1"/>
          <p:nvPr/>
        </p:nvSpPr>
        <p:spPr>
          <a:xfrm>
            <a:off x="3996722" y="2841641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Choix dans les activités et les évaluations (ex. thème d’un travail, outils utilisés, mode d’évaluation)</a:t>
            </a:r>
            <a:endParaRPr lang="fr-B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FF75E4A-FE67-FBDE-002B-A7A9BFDE466D}"/>
              </a:ext>
            </a:extLst>
          </p:cNvPr>
          <p:cNvSpPr txBox="1"/>
          <p:nvPr/>
        </p:nvSpPr>
        <p:spPr>
          <a:xfrm>
            <a:off x="4002634" y="3859316"/>
            <a:ext cx="47440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Collaboration et soutien entre pairs (ex. équipes, activités collaboratives)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978EE41-06CC-5428-0F77-A58BEC5736A6}"/>
              </a:ext>
            </a:extLst>
          </p:cNvPr>
          <p:cNvSpPr txBox="1"/>
          <p:nvPr/>
        </p:nvSpPr>
        <p:spPr>
          <a:xfrm>
            <a:off x="4034253" y="4817853"/>
            <a:ext cx="432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Ex. Soutien à l’élaboration d’objectifs réalistes et à l’identification des progrès réalisés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697B53-1466-7289-3564-24F8BBAC4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8CCA8028-0DC6-6074-9931-4DD4052B03BA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15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EC26811-CD7D-A391-1B8C-26EF631D6FE0}"/>
              </a:ext>
            </a:extLst>
          </p:cNvPr>
          <p:cNvSpPr/>
          <p:nvPr/>
        </p:nvSpPr>
        <p:spPr>
          <a:xfrm>
            <a:off x="3854087" y="2092030"/>
            <a:ext cx="4744065" cy="333630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F6903648-4D4C-0FBF-D9E8-90E25F4A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372" y="0"/>
            <a:ext cx="571500" cy="451945"/>
          </a:xfrm>
        </p:spPr>
        <p:txBody>
          <a:bodyPr/>
          <a:lstStyle/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16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pic>
        <p:nvPicPr>
          <p:cNvPr id="5" name="Image 4" descr="Graphique représentant les directives de la conception universelle">
            <a:extLst>
              <a:ext uri="{FF2B5EF4-FFF2-40B4-BE49-F238E27FC236}">
                <a16:creationId xmlns:a16="http://schemas.microsoft.com/office/drawing/2014/main" id="{B4076542-7699-5B14-2FB6-3B102312D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152"/>
            <a:ext cx="9144000" cy="65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6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6DB4-7B40-C534-73A2-5716BEC72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4038BCD9-C97A-1075-DAF7-8B4DE8A85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5627B50B-7097-2E2B-C277-5B12CA435328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697F070-9DD8-900C-3981-E29590F7AF69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6886301A-0C92-C2F0-2D5C-F379F1947FA3}"/>
              </a:ext>
            </a:extLst>
          </p:cNvPr>
          <p:cNvSpPr txBox="1"/>
          <p:nvPr/>
        </p:nvSpPr>
        <p:spPr>
          <a:xfrm>
            <a:off x="-175391" y="6476333"/>
            <a:ext cx="9614388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CAST, 2024) </a:t>
            </a:r>
            <a:endParaRPr lang="fr-BE" sz="11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3876CD5C-610E-F36F-D609-D5D7AD9CE0B7}"/>
              </a:ext>
            </a:extLst>
          </p:cNvPr>
          <p:cNvSpPr/>
          <p:nvPr/>
        </p:nvSpPr>
        <p:spPr>
          <a:xfrm>
            <a:off x="-5454046" y="3695244"/>
            <a:ext cx="7668328" cy="2781089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B6C9CE-94AA-993E-58ED-431E831DA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2BAEA3E5-DB23-1D39-15A0-98753BDBC0A1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17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7" name="Rectangle : avec coins arrondis en diagonale 6">
            <a:extLst>
              <a:ext uri="{FF2B5EF4-FFF2-40B4-BE49-F238E27FC236}">
                <a16:creationId xmlns:a16="http://schemas.microsoft.com/office/drawing/2014/main" id="{AA4E28A5-E129-55AC-5D90-22F75039F7DD}"/>
              </a:ext>
            </a:extLst>
          </p:cNvPr>
          <p:cNvSpPr/>
          <p:nvPr/>
        </p:nvSpPr>
        <p:spPr>
          <a:xfrm>
            <a:off x="2195111" y="2038455"/>
            <a:ext cx="4753778" cy="2781089"/>
          </a:xfrm>
          <a:prstGeom prst="round2Diag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b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fr-FR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Objectifs :</a:t>
            </a:r>
          </a:p>
          <a:p>
            <a:pPr algn="ctr">
              <a:spcAft>
                <a:spcPts val="600"/>
              </a:spcAft>
            </a:pPr>
            <a:endParaRPr lang="fr-FR" b="1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Favoriser la faculté des étudiants et étudiantes à agir de façon :   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déterminée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réfléchie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ingénieuse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authentique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stratégique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axée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sur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l’action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fr-FR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459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F283F-A0F1-AEEE-A3D2-33AF3C335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0C6D222-D705-4B42-9FAD-24A532A9F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D0F971EF-FED4-BC1D-2FD6-275A132F5545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La conception universelle de l’apprentissage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A85D86E-1645-1589-E29C-85CC912EFA5A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D2A98306-EF0F-8057-29D7-3A00D2EAB197}"/>
              </a:ext>
            </a:extLst>
          </p:cNvPr>
          <p:cNvSpPr txBox="1"/>
          <p:nvPr/>
        </p:nvSpPr>
        <p:spPr>
          <a:xfrm>
            <a:off x="-175391" y="6476333"/>
            <a:ext cx="9614388" cy="2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(</a:t>
            </a:r>
            <a:r>
              <a:rPr lang="en-US" sz="1100" dirty="0">
                <a:effectLst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CAST, 2024) </a:t>
            </a:r>
            <a:endParaRPr lang="fr-BE" sz="11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avec coins arrondis en diagonale 15">
            <a:extLst>
              <a:ext uri="{FF2B5EF4-FFF2-40B4-BE49-F238E27FC236}">
                <a16:creationId xmlns:a16="http://schemas.microsoft.com/office/drawing/2014/main" id="{A6BCDA3E-E0DB-1CF4-0549-DC2780A8B3BB}"/>
              </a:ext>
            </a:extLst>
          </p:cNvPr>
          <p:cNvSpPr/>
          <p:nvPr/>
        </p:nvSpPr>
        <p:spPr>
          <a:xfrm>
            <a:off x="-5454046" y="3695244"/>
            <a:ext cx="7668328" cy="2781089"/>
          </a:xfrm>
          <a:prstGeom prst="round2Diag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96FDA8-9716-317E-1947-F04424F434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B4A8649B-3608-2748-8154-71FD7AC99FC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18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1" name="Rectangle : avec coins arrondis en diagonale 10">
            <a:extLst>
              <a:ext uri="{FF2B5EF4-FFF2-40B4-BE49-F238E27FC236}">
                <a16:creationId xmlns:a16="http://schemas.microsoft.com/office/drawing/2014/main" id="{9AAFD427-290B-DF9D-67B1-9626CCBF7D9E}"/>
              </a:ext>
            </a:extLst>
          </p:cNvPr>
          <p:cNvSpPr/>
          <p:nvPr/>
        </p:nvSpPr>
        <p:spPr>
          <a:xfrm>
            <a:off x="2965929" y="2483311"/>
            <a:ext cx="2942170" cy="1891378"/>
          </a:xfrm>
          <a:prstGeom prst="round2Diag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Ce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n’est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: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endParaRPr lang="en-US" sz="900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nouvelle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méthode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recette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tout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faite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350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46C24-6D99-566C-9A9E-3E0DC63A2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4B0DE26A-C326-C50C-EAB3-83FD691169B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19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4027AA7-BF3F-AC97-CDCE-6E3B4FB484FB}"/>
              </a:ext>
            </a:extLst>
          </p:cNvPr>
          <p:cNvSpPr txBox="1">
            <a:spLocks/>
          </p:cNvSpPr>
          <p:nvPr/>
        </p:nvSpPr>
        <p:spPr>
          <a:xfrm>
            <a:off x="440529" y="2225706"/>
            <a:ext cx="8449472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Projet « Universal by Design »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BB9B5349-4586-C359-1352-3148BFB8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8018" y="3319975"/>
            <a:ext cx="70679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E1471D81-47E4-6F2E-CC70-B2FF5FCC364D}"/>
              </a:ext>
            </a:extLst>
          </p:cNvPr>
          <p:cNvSpPr txBox="1"/>
          <p:nvPr/>
        </p:nvSpPr>
        <p:spPr>
          <a:xfrm>
            <a:off x="1038017" y="4075456"/>
            <a:ext cx="7067963" cy="145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34581">
              <a:lnSpc>
                <a:spcPct val="120000"/>
              </a:lnSpc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Chargées de mission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: Emilie Collette &amp; Marie Demoulin</a:t>
            </a:r>
          </a:p>
          <a:p>
            <a:pPr indent="-534581">
              <a:lnSpc>
                <a:spcPct val="120000"/>
              </a:lnSpc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34581">
              <a:lnSpc>
                <a:spcPct val="120000"/>
              </a:lnSpc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Promotrice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: Mariane Frenay</a:t>
            </a:r>
          </a:p>
          <a:p>
            <a:pPr indent="-534581">
              <a:lnSpc>
                <a:spcPct val="120000"/>
              </a:lnSpc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34581">
              <a:lnSpc>
                <a:spcPct val="120000"/>
              </a:lnSpc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Co-promoteurs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 : Stéphane Colognesi, Jean-Baptiste Demoulin &amp; Olivier Masson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0AE494D-4BBB-0C1C-A249-63F6ABAE1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628" y="129228"/>
            <a:ext cx="1051954" cy="104324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CD6E803-C35E-1FC7-06CE-9E870149E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736" y="236742"/>
            <a:ext cx="878460" cy="8895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3183B92-135A-AD03-A697-1758B2F5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837" y="336638"/>
            <a:ext cx="3255764" cy="7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99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654B18-DA04-9F38-9862-CB48DF1150EF}"/>
              </a:ext>
            </a:extLst>
          </p:cNvPr>
          <p:cNvSpPr txBox="1">
            <a:spLocks/>
          </p:cNvSpPr>
          <p:nvPr/>
        </p:nvSpPr>
        <p:spPr>
          <a:xfrm>
            <a:off x="359248" y="41306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A5822CC-C384-624A-3772-5F8A3CA64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48" y="1699541"/>
            <a:ext cx="8179124" cy="4932487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des deux projets</a:t>
            </a: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Conception Universelle de l’Apprentissage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Projet « Universal by Design »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Projet « PEPS »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fr-FR" sz="20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A36A109-EACF-BC7C-31DC-E92CD5B3B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B214E6DF-667E-435A-65B0-14250C9B1821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38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A5DC4-BE86-8012-E6B2-AF55B900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56B6084-D332-C77F-2F62-9EA2094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A98DC487-091E-D16F-E75F-E3520AEAC312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projet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« Universal by Design »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1A87395-E06C-38EB-E01C-40DBB9149593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E8646BF-8D37-1A1B-4B68-977E1AEDD162}"/>
              </a:ext>
            </a:extLst>
          </p:cNvPr>
          <p:cNvSpPr/>
          <p:nvPr/>
        </p:nvSpPr>
        <p:spPr>
          <a:xfrm>
            <a:off x="559396" y="3914621"/>
            <a:ext cx="2597075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Développement outils : 3 cours pilotes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F2B1B53-E5BA-0710-33E9-52B336DE7C42}"/>
              </a:ext>
            </a:extLst>
          </p:cNvPr>
          <p:cNvSpPr/>
          <p:nvPr/>
        </p:nvSpPr>
        <p:spPr>
          <a:xfrm>
            <a:off x="6148572" y="3917842"/>
            <a:ext cx="2595600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Sensibilisation 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soutien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F714363-27EE-8C02-08D6-5341F9E4BA38}"/>
              </a:ext>
            </a:extLst>
          </p:cNvPr>
          <p:cNvSpPr/>
          <p:nvPr/>
        </p:nvSpPr>
        <p:spPr>
          <a:xfrm>
            <a:off x="1063860" y="2192521"/>
            <a:ext cx="6887183" cy="10769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Promouvoir et développer sur le terrain une approche inclusive et universelle de l’enseignement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FA7D8A-357F-93F4-6D13-BE6566CCF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FE11166F-DEC4-5EF7-8AE7-3DABBE3028A5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20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A2A585B-E4FF-3CA0-8C4A-DB7B620EA3C8}"/>
              </a:ext>
            </a:extLst>
          </p:cNvPr>
          <p:cNvSpPr/>
          <p:nvPr/>
        </p:nvSpPr>
        <p:spPr>
          <a:xfrm>
            <a:off x="560871" y="3914621"/>
            <a:ext cx="2595600" cy="83099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Développement outils : 3 cours pilotes</a:t>
            </a:r>
            <a:endParaRPr lang="fr-BE" dirty="0">
              <a:solidFill>
                <a:schemeClr val="bg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64B92A-6913-14F1-EB57-0684721D2E60}"/>
              </a:ext>
            </a:extLst>
          </p:cNvPr>
          <p:cNvSpPr/>
          <p:nvPr/>
        </p:nvSpPr>
        <p:spPr>
          <a:xfrm>
            <a:off x="3405003" y="3949722"/>
            <a:ext cx="2595600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Recueil </a:t>
            </a:r>
            <a:b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d’informations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4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projet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« Universal by Design »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34FFAFB-C1C9-2126-B6C6-D6960301CAC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D7F551B-3A69-1DBC-44FA-A76598E0D9C2}"/>
              </a:ext>
            </a:extLst>
          </p:cNvPr>
          <p:cNvSpPr txBox="1"/>
          <p:nvPr/>
        </p:nvSpPr>
        <p:spPr>
          <a:xfrm>
            <a:off x="359248" y="1550469"/>
            <a:ext cx="8179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Collaboration avec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3 équipes enseignantes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 tenant compte 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enjeux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propres à chacun des cours</a:t>
            </a:r>
          </a:p>
          <a:p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0075797-59BB-20FF-3DA0-F93200597A99}"/>
              </a:ext>
            </a:extLst>
          </p:cNvPr>
          <p:cNvSpPr/>
          <p:nvPr/>
        </p:nvSpPr>
        <p:spPr>
          <a:xfrm>
            <a:off x="88591" y="2438963"/>
            <a:ext cx="2947686" cy="1587914"/>
          </a:xfrm>
          <a:prstGeom prst="roundRect">
            <a:avLst/>
          </a:prstGeom>
          <a:solidFill>
            <a:srgbClr val="F9EE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b="1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Sciences de la santé </a:t>
            </a: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Biologie générale</a:t>
            </a:r>
          </a:p>
          <a:p>
            <a:pPr algn="ctr"/>
            <a:endParaRPr lang="fr-FR" sz="1700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BA1 </a:t>
            </a: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863 étudiants et étudiantes</a:t>
            </a:r>
            <a:endParaRPr lang="fr-BE" sz="1700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6FDA468-DD39-D22B-38E9-06D4FC8B469C}"/>
              </a:ext>
            </a:extLst>
          </p:cNvPr>
          <p:cNvSpPr/>
          <p:nvPr/>
        </p:nvSpPr>
        <p:spPr>
          <a:xfrm>
            <a:off x="3145484" y="2435734"/>
            <a:ext cx="2846241" cy="1587915"/>
          </a:xfrm>
          <a:prstGeom prst="roundRect">
            <a:avLst/>
          </a:prstGeom>
          <a:solidFill>
            <a:srgbClr val="F9EE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b="1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Sciences et technologie </a:t>
            </a:r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Atelier d’architecture</a:t>
            </a:r>
          </a:p>
          <a:p>
            <a:pPr algn="ctr"/>
            <a:endParaRPr lang="fr-FR" sz="1700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BA2</a:t>
            </a: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25 étudiants et étudiantes</a:t>
            </a:r>
            <a:endParaRPr lang="fr-BE" sz="1700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EA567D8-2299-A64A-FFA9-8E5836AABD41}"/>
              </a:ext>
            </a:extLst>
          </p:cNvPr>
          <p:cNvSpPr/>
          <p:nvPr/>
        </p:nvSpPr>
        <p:spPr>
          <a:xfrm>
            <a:off x="6100932" y="2438962"/>
            <a:ext cx="2947687" cy="1587915"/>
          </a:xfrm>
          <a:prstGeom prst="roundRect">
            <a:avLst/>
          </a:prstGeom>
          <a:solidFill>
            <a:srgbClr val="F9EEE7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700" b="1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Sciences humaines </a:t>
            </a: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Didactique</a:t>
            </a:r>
          </a:p>
          <a:p>
            <a:pPr algn="ctr"/>
            <a:endParaRPr lang="fr-FR" sz="1700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MA1 </a:t>
            </a:r>
          </a:p>
          <a:p>
            <a:pPr algn="ctr"/>
            <a:r>
              <a:rPr lang="fr-BE" sz="17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307 étudiants et étudiantes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8340D2D-157B-5E34-3958-E9217E3A8556}"/>
              </a:ext>
            </a:extLst>
          </p:cNvPr>
          <p:cNvSpPr/>
          <p:nvPr/>
        </p:nvSpPr>
        <p:spPr>
          <a:xfrm>
            <a:off x="88590" y="4822965"/>
            <a:ext cx="2947686" cy="96780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3 cotitulaires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Grande cohorte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Diversité prérequis ++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0526D35-B9D0-7877-87E1-2BF7E6A0F9AF}"/>
              </a:ext>
            </a:extLst>
          </p:cNvPr>
          <p:cNvSpPr/>
          <p:nvPr/>
        </p:nvSpPr>
        <p:spPr>
          <a:xfrm>
            <a:off x="3145483" y="4822965"/>
            <a:ext cx="2846241" cy="96780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Travail de création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 autonomie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9C5C913-52B2-E61B-0C0A-BB0316E2811B}"/>
              </a:ext>
            </a:extLst>
          </p:cNvPr>
          <p:cNvSpPr/>
          <p:nvPr/>
        </p:nvSpPr>
        <p:spPr>
          <a:xfrm>
            <a:off x="6100930" y="4822965"/>
            <a:ext cx="2947687" cy="96780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Diversité des programmes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Adultes reprise d’étude ++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3AD88B8-CDD4-C3FD-0626-BA6849A17D77}"/>
              </a:ext>
            </a:extLst>
          </p:cNvPr>
          <p:cNvSpPr/>
          <p:nvPr/>
        </p:nvSpPr>
        <p:spPr>
          <a:xfrm>
            <a:off x="88590" y="4107097"/>
            <a:ext cx="2947686" cy="59753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Coordinateur :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Jean-Baptiste Demoulin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EC86B13-4DBD-F606-A935-D61E23752871}"/>
              </a:ext>
            </a:extLst>
          </p:cNvPr>
          <p:cNvSpPr/>
          <p:nvPr/>
        </p:nvSpPr>
        <p:spPr>
          <a:xfrm>
            <a:off x="3145483" y="4107097"/>
            <a:ext cx="2846241" cy="59753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Titulaire :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Olivier Masson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1459B7-9987-A4E7-C914-514D562EAF39}"/>
              </a:ext>
            </a:extLst>
          </p:cNvPr>
          <p:cNvSpPr/>
          <p:nvPr/>
        </p:nvSpPr>
        <p:spPr>
          <a:xfrm>
            <a:off x="6100930" y="4107097"/>
            <a:ext cx="2947687" cy="597530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Titulaire :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Stéphane Colognesi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B896DC-EBD8-D7A1-6419-B40CA0EC0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30989"/>
            <a:ext cx="705437" cy="699595"/>
          </a:xfrm>
          <a:prstGeom prst="rect">
            <a:avLst/>
          </a:prstGeom>
        </p:spPr>
      </p:pic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4C44F9C5-474A-33B4-E2AE-EEC86E4F3A6D}"/>
              </a:ext>
            </a:extLst>
          </p:cNvPr>
          <p:cNvSpPr txBox="1">
            <a:spLocks/>
          </p:cNvSpPr>
          <p:nvPr/>
        </p:nvSpPr>
        <p:spPr>
          <a:xfrm>
            <a:off x="8487313" y="6353765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21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6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Biologie générale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29F7F49B-0EBB-813B-DF16-5B06CD35E923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764529BF-02D1-28A9-A70A-9E804728C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53" y="1337735"/>
            <a:ext cx="8832857" cy="499519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0EB4BB-45AB-C0F0-AA62-AE37739A3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5633AE7E-93E3-3F29-3EC6-F07619104C68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22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74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Illustration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: accessibilité Moodle</a:t>
            </a:r>
            <a:endParaRPr lang="fr-BE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29F7F49B-0EBB-813B-DF16-5B06CD35E923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01307AED-CBA7-9DF1-70D5-EE649C828B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00" b="34349"/>
          <a:stretch/>
        </p:blipFill>
        <p:spPr>
          <a:xfrm>
            <a:off x="301769" y="1666198"/>
            <a:ext cx="6107722" cy="4099456"/>
          </a:xfrm>
          <a:prstGeom prst="rect">
            <a:avLst/>
          </a:prstGeom>
          <a:solidFill>
            <a:srgbClr val="EAF4F6"/>
          </a:solidFill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3F4A4CD-F681-AB89-F561-22DEB4354BA2}"/>
              </a:ext>
            </a:extLst>
          </p:cNvPr>
          <p:cNvSpPr/>
          <p:nvPr/>
        </p:nvSpPr>
        <p:spPr>
          <a:xfrm>
            <a:off x="5971679" y="2877281"/>
            <a:ext cx="2983054" cy="177895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20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Police et taille de caractères :</a:t>
            </a:r>
          </a:p>
          <a:p>
            <a:pPr algn="ctr" defTabSz="219959"/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Police sans empattement </a:t>
            </a:r>
          </a:p>
          <a:p>
            <a:pPr algn="ctr" defTabSz="219959"/>
            <a:r>
              <a:rPr lang="fr-FR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Éviter les caractères inférieurs à 12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A4B1C3-860B-37C1-446A-A1E775817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BC6AB20C-2E23-7DF2-3AF1-DC67B232EB74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7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A2FE-894C-D306-CF39-8A80B3312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F729840-26ED-6319-2B86-83599F617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50373473-FE98-2D57-DECA-1C9AA812345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Illustration : diversification des supports</a:t>
            </a:r>
            <a:endParaRPr lang="fr-B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2630CFF-D09C-8E64-1128-B020D57E144B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D2F0E209-74BB-CE55-C73B-BC16426C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68109D25-7DED-4B51-DA2B-86296B2E4DD0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0D39DF4-69E6-067A-EBE1-267396499BD2}"/>
              </a:ext>
            </a:extLst>
          </p:cNvPr>
          <p:cNvSpPr txBox="1"/>
          <p:nvPr/>
        </p:nvSpPr>
        <p:spPr>
          <a:xfrm>
            <a:off x="88589" y="2060491"/>
            <a:ext cx="8839199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/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Supports pédagogiques : </a:t>
            </a:r>
          </a:p>
          <a:p>
            <a:pPr marL="685800" lvl="1"/>
            <a:endParaRPr lang="fr-F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Diapositives transmises en début d’année (format numérique et papier)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Enregistrement vidéo de l’année précédente (COVID)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Capsules vidéo complémentaires 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Ouvrages de référence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Notes de cours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43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35612-5B8E-6BA5-A956-03A27250F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C689B80-A9D3-8FC5-ACAD-08D3590D6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EFEE93B7-3349-B74F-FF29-91801261249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Atelier d’architecture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F6C1127-4073-1CCD-8EA4-2575EF5B4F18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2F74D22D-B063-CD67-A951-0236CB608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4" y="1209368"/>
            <a:ext cx="9144000" cy="51791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F7F955-5B06-CBC7-13F4-F978C9E5C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9E9BE891-769C-8BC4-6853-01D6F7B5D5F4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25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67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4227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>
                <a:latin typeface="Arial" panose="020B0604020202020204" pitchFamily="34" charset="0"/>
                <a:cs typeface="Arial" panose="020B0604020202020204" pitchFamily="34" charset="0"/>
              </a:rPr>
              <a:t>Illustration : outils de réflexion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29F7F49B-0EBB-813B-DF16-5B06CD35E923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7905AF40-854C-0246-0EA7-56B23CF9A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08273">
            <a:off x="2243615" y="3822871"/>
            <a:ext cx="2000246" cy="152886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53F9963-6B07-6DF6-DE5C-43F465A584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83" y="3931394"/>
            <a:ext cx="2549976" cy="15064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E9DDEB5-1312-5F5A-F8E2-5D26A1EE60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813" y="1550835"/>
            <a:ext cx="2617248" cy="1480220"/>
          </a:xfrm>
          <a:prstGeom prst="rect">
            <a:avLst/>
          </a:prstGeom>
        </p:spPr>
      </p:pic>
      <p:pic>
        <p:nvPicPr>
          <p:cNvPr id="1026" name="Picture 2" descr="Images libres de droit:livre">
            <a:extLst>
              <a:ext uri="{FF2B5EF4-FFF2-40B4-BE49-F238E27FC236}">
                <a16:creationId xmlns:a16="http://schemas.microsoft.com/office/drawing/2014/main" id="{9B6B7088-5EAF-E535-AFC7-020342399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116" y="1316227"/>
            <a:ext cx="2210326" cy="14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isualisation guidee Histoire Habitat2_mixage final">
            <a:hlinkClick r:id="" action="ppaction://media"/>
            <a:extLst>
              <a:ext uri="{FF2B5EF4-FFF2-40B4-BE49-F238E27FC236}">
                <a16:creationId xmlns:a16="http://schemas.microsoft.com/office/drawing/2014/main" id="{8265A4D9-391E-E452-7CEF-714F480D83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27011" y="1420182"/>
            <a:ext cx="462232" cy="462232"/>
          </a:xfrm>
          <a:prstGeom prst="rect">
            <a:avLst/>
          </a:prstGeo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8F3D0EB-A143-6326-DDA3-340A28A048CC}"/>
              </a:ext>
            </a:extLst>
          </p:cNvPr>
          <p:cNvSpPr/>
          <p:nvPr/>
        </p:nvSpPr>
        <p:spPr>
          <a:xfrm>
            <a:off x="5976793" y="1804751"/>
            <a:ext cx="1928266" cy="50317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Calibri" panose="020F0502020204030204"/>
              </a:rPr>
              <a:t>Visualisation guidée</a:t>
            </a:r>
            <a:endParaRPr lang="fr-BE" sz="1347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A39DAF7-29FE-EC99-DC18-B8333C59B256}"/>
              </a:ext>
            </a:extLst>
          </p:cNvPr>
          <p:cNvSpPr/>
          <p:nvPr/>
        </p:nvSpPr>
        <p:spPr>
          <a:xfrm rot="20825092">
            <a:off x="6498435" y="2694439"/>
            <a:ext cx="2377162" cy="67323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40" b="1" dirty="0">
                <a:solidFill>
                  <a:prstClr val="black"/>
                </a:solidFill>
                <a:latin typeface="Calibri" panose="020F0502020204030204"/>
              </a:rPr>
              <a:t>APAGOGIE </a:t>
            </a:r>
          </a:p>
          <a:p>
            <a:pPr algn="ctr" defTabSz="219959"/>
            <a:r>
              <a:rPr lang="fr-FR" sz="1540" dirty="0">
                <a:solidFill>
                  <a:prstClr val="black"/>
                </a:solidFill>
                <a:latin typeface="Calibri" panose="020F0502020204030204"/>
              </a:rPr>
              <a:t>ou le pire lieu possible</a:t>
            </a:r>
            <a:endParaRPr lang="fr-BE" sz="154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8" name="Picture 4" descr="2 900+ Bureau Dialogue 2 Personnes Stock Illustrations, graphiques  vectoriels libre de droits et Clip Art - iStock | Homme bouée">
            <a:extLst>
              <a:ext uri="{FF2B5EF4-FFF2-40B4-BE49-F238E27FC236}">
                <a16:creationId xmlns:a16="http://schemas.microsoft.com/office/drawing/2014/main" id="{CFBB5AD7-D97F-4A67-F0DA-B1CA1AC4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26" y="4568730"/>
            <a:ext cx="1521647" cy="12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6B20471-5372-0034-CADB-9D87DFF44B3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31897">
            <a:off x="498563" y="3063280"/>
            <a:ext cx="1542738" cy="8725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A91B069-EA86-DA1B-AFB1-5FB8C12DF17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65" y="3661690"/>
            <a:ext cx="1833486" cy="2324087"/>
          </a:xfrm>
          <a:prstGeom prst="rect">
            <a:avLst/>
          </a:prstGeom>
        </p:spPr>
      </p:pic>
      <p:pic>
        <p:nvPicPr>
          <p:cNvPr id="1030" name="Picture 6" descr="Images libres de droit:reveil">
            <a:extLst>
              <a:ext uri="{FF2B5EF4-FFF2-40B4-BE49-F238E27FC236}">
                <a16:creationId xmlns:a16="http://schemas.microsoft.com/office/drawing/2014/main" id="{4F313D37-B34E-B00D-61AB-4B2C4027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955" y="2307922"/>
            <a:ext cx="1090590" cy="9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43683F-D939-5E42-7F25-BC0A97241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DE603A28-F339-EC3C-8E2B-F77FBA09BFE8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26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69445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8245-755A-84B8-B4A5-9076F200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E8BA779-2F88-B0A7-1757-A841D900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56100DB8-2DCF-E8B8-02D4-E00AFD0F44DA}"/>
              </a:ext>
            </a:extLst>
          </p:cNvPr>
          <p:cNvSpPr txBox="1">
            <a:spLocks/>
          </p:cNvSpPr>
          <p:nvPr/>
        </p:nvSpPr>
        <p:spPr>
          <a:xfrm>
            <a:off x="4227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>
                <a:latin typeface="Arial" panose="020B0604020202020204" pitchFamily="34" charset="0"/>
                <a:cs typeface="Arial" panose="020B0604020202020204" pitchFamily="34" charset="0"/>
              </a:rPr>
              <a:t>Illustration : modes de rétroaction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92FE5F7F-10D6-DCA0-39E2-C9451CEFEF89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B6EC7A8D-2EB8-467B-895D-8162DB1463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"/>
          <a:stretch/>
        </p:blipFill>
        <p:spPr>
          <a:xfrm>
            <a:off x="0" y="2294811"/>
            <a:ext cx="4668145" cy="22683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C7A5E4F-99F5-4D3C-90C8-AAF5734A13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r="23226" b="27887"/>
          <a:stretch/>
        </p:blipFill>
        <p:spPr>
          <a:xfrm>
            <a:off x="2527424" y="4199899"/>
            <a:ext cx="6281296" cy="22683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2D9D611-5E56-4BA5-8324-0305431C07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15284" r="20246" b="8308"/>
          <a:stretch/>
        </p:blipFill>
        <p:spPr>
          <a:xfrm>
            <a:off x="4330405" y="1296100"/>
            <a:ext cx="4813595" cy="23672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0F9E3A-CE35-1CCB-1D54-9D30F5663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5ABA00C2-2DF8-F014-D454-7CA5619DE4DE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27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55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5055-A524-01E7-0B2E-1D8EBA38C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593EC43-6D8A-50AD-F5C5-FC25E854E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1F0A63FD-BD9A-AD02-F216-226CF638D5F5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Didactique générale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921D0142-9B76-F950-1BB0-93DAA8091217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D863B08A-36B8-2C73-0E15-CEFC60C5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27606"/>
            <a:ext cx="9144000" cy="500532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7FF723-B4E8-438F-6C3A-DE31DFE6D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B4338047-6FAC-CEF1-E068-204B0885CDD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28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83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E76C2-2EC9-A4E5-21E7-30BBC3EEC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472FA46-9F9C-40D4-DCA2-A7C4E00EA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6570BE0-4A61-427B-0E4E-1262EE2C13EE}"/>
              </a:ext>
            </a:extLst>
          </p:cNvPr>
          <p:cNvSpPr txBox="1">
            <a:spLocks/>
          </p:cNvSpPr>
          <p:nvPr/>
        </p:nvSpPr>
        <p:spPr>
          <a:xfrm>
            <a:off x="4227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4000" dirty="0">
                <a:latin typeface="Arial" panose="020B0604020202020204" pitchFamily="34" charset="0"/>
                <a:cs typeface="Arial" panose="020B0604020202020204" pitchFamily="34" charset="0"/>
              </a:rPr>
              <a:t>Illustration : cartographie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A99493CB-EBC3-FE6A-075A-7A83A096E1BB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6E15F2C-F8CC-E2E9-2F42-5E9E021A2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48" y="2008302"/>
            <a:ext cx="3961900" cy="32813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D618281-2361-FF58-E4C9-7D1712017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6E5C9-A6A6-6129-ED44-7D49B6DA3566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29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pic>
        <p:nvPicPr>
          <p:cNvPr id="5" name="Image 4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29C92BD9-33F8-BA5C-1B33-7912753EF8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502" y="1922145"/>
            <a:ext cx="4044750" cy="3390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399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53AEC-7EF1-BB57-2C11-67C2C2AD3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8ED3B7-B256-AE29-8185-CB2DCCB9F146}"/>
              </a:ext>
            </a:extLst>
          </p:cNvPr>
          <p:cNvSpPr txBox="1">
            <a:spLocks/>
          </p:cNvSpPr>
          <p:nvPr/>
        </p:nvSpPr>
        <p:spPr>
          <a:xfrm>
            <a:off x="440529" y="2225706"/>
            <a:ext cx="8449472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41E6E1D-8FFA-9B50-0359-EDDC3CE48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75BC12EA-1C89-D51D-18C1-279F8CD317D9}"/>
              </a:ext>
            </a:extLst>
          </p:cNvPr>
          <p:cNvSpPr txBox="1">
            <a:spLocks/>
          </p:cNvSpPr>
          <p:nvPr/>
        </p:nvSpPr>
        <p:spPr>
          <a:xfrm>
            <a:off x="8538372" y="0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F0FA1A1-B938-9B6A-F08F-5F800E4BC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8018" y="3319975"/>
            <a:ext cx="70679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F8E88A40-3DB6-602C-3BAE-32241424C1F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12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A00BF-09DD-3601-A5D4-899603BAB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838BAA8-B4DC-68EF-3403-84B5DA38A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9100F8A7-2AC0-494A-C2F3-EE893FBE4202}"/>
              </a:ext>
            </a:extLst>
          </p:cNvPr>
          <p:cNvSpPr txBox="1">
            <a:spLocks/>
          </p:cNvSpPr>
          <p:nvPr/>
        </p:nvSpPr>
        <p:spPr>
          <a:xfrm>
            <a:off x="4227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600" dirty="0">
                <a:latin typeface="Arial" panose="020B0604020202020204" pitchFamily="34" charset="0"/>
                <a:cs typeface="Arial" panose="020B0604020202020204" pitchFamily="34" charset="0"/>
              </a:rPr>
              <a:t>Illustration</a:t>
            </a:r>
            <a:r>
              <a:rPr lang="fr-BE" sz="3200" dirty="0">
                <a:latin typeface="Arial" panose="020B0604020202020204" pitchFamily="34" charset="0"/>
                <a:cs typeface="Arial" panose="020B0604020202020204" pitchFamily="34" charset="0"/>
              </a:rPr>
              <a:t> : capsules vidéos concepts clés</a:t>
            </a: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55A6A6DE-1D91-6509-8401-921B3F82A54C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capture d’écran, logiciel, Page web&#10;&#10;Description générée automatiquement">
            <a:extLst>
              <a:ext uri="{FF2B5EF4-FFF2-40B4-BE49-F238E27FC236}">
                <a16:creationId xmlns:a16="http://schemas.microsoft.com/office/drawing/2014/main" id="{86FA8A58-90F8-8036-BCE1-3AA3488950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82" t="13539" r="8542" b="10520"/>
          <a:stretch/>
        </p:blipFill>
        <p:spPr>
          <a:xfrm>
            <a:off x="422748" y="2337269"/>
            <a:ext cx="4793126" cy="264947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C9E7B00-3842-EA21-99B0-BBAAD50785C8}"/>
              </a:ext>
            </a:extLst>
          </p:cNvPr>
          <p:cNvSpPr txBox="1"/>
          <p:nvPr/>
        </p:nvSpPr>
        <p:spPr>
          <a:xfrm>
            <a:off x="4999044" y="2337269"/>
            <a:ext cx="386026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Supports pédagogiques : </a:t>
            </a:r>
          </a:p>
          <a:p>
            <a:pPr marL="685800" lvl="1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Diapositives transmises à l’avance (PDF + PPT)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Lectures complémentaires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Capsules vidéo des concepts clés</a:t>
            </a: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514350">
              <a:buFont typeface="Wingdings" panose="05000000000000000000" pitchFamily="2" charset="2"/>
              <a:buChar char="ü"/>
            </a:pPr>
            <a:endParaRPr lang="fr-FR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E1791BC-0A95-C5B0-3EF7-1EAD269F6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AC1D0DFD-F109-3093-C46A-A10B90434116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30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79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918E2-8364-A02F-7B76-687DCC744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4E005FD-B89A-CF53-58BE-4B018F46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F613BB3B-1231-A63F-03A8-FEB3FA177F63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projet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« Universal by Design »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C3ED124-9E3E-5A87-4F88-9AB25BF76232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7094377-A9E0-55AC-71A6-98CCCEA03A7D}"/>
              </a:ext>
            </a:extLst>
          </p:cNvPr>
          <p:cNvSpPr/>
          <p:nvPr/>
        </p:nvSpPr>
        <p:spPr>
          <a:xfrm>
            <a:off x="559396" y="3914621"/>
            <a:ext cx="2597075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Développement outils : 3 cours pilotes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CD1A6D8-F213-A37F-6642-52235B2CF919}"/>
              </a:ext>
            </a:extLst>
          </p:cNvPr>
          <p:cNvSpPr/>
          <p:nvPr/>
        </p:nvSpPr>
        <p:spPr>
          <a:xfrm>
            <a:off x="3405003" y="3949722"/>
            <a:ext cx="2595600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Recueil </a:t>
            </a:r>
            <a:b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d’informations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F09C977-0F5A-A649-B482-9240E040EF24}"/>
              </a:ext>
            </a:extLst>
          </p:cNvPr>
          <p:cNvSpPr/>
          <p:nvPr/>
        </p:nvSpPr>
        <p:spPr>
          <a:xfrm>
            <a:off x="6148572" y="3917842"/>
            <a:ext cx="2595600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Sensibilisation 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soutien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260CDFA-4157-4DE2-91D8-5E8A9B6771A7}"/>
              </a:ext>
            </a:extLst>
          </p:cNvPr>
          <p:cNvSpPr/>
          <p:nvPr/>
        </p:nvSpPr>
        <p:spPr>
          <a:xfrm>
            <a:off x="1063860" y="2192521"/>
            <a:ext cx="6887183" cy="10769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Promouvoir et développer sur le terrain une approche inclusive et universelle de l’enseignement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B03AFF-B79A-BE7D-CCBD-52B9B5F4E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8DC36EDD-C9FE-F0AD-5567-3E7FECB435DB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31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74FE2D1-E8A4-9B94-6D2A-1518A33DF940}"/>
              </a:ext>
            </a:extLst>
          </p:cNvPr>
          <p:cNvSpPr/>
          <p:nvPr/>
        </p:nvSpPr>
        <p:spPr>
          <a:xfrm>
            <a:off x="3405003" y="3949722"/>
            <a:ext cx="2595600" cy="83099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Recueil </a:t>
            </a:r>
            <a:b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d’informations</a:t>
            </a:r>
            <a:endParaRPr lang="fr-BE" dirty="0">
              <a:solidFill>
                <a:schemeClr val="bg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1F3AE47-4091-D3A0-93D2-14C789434F0A}"/>
              </a:ext>
            </a:extLst>
          </p:cNvPr>
          <p:cNvSpPr txBox="1"/>
          <p:nvPr/>
        </p:nvSpPr>
        <p:spPr>
          <a:xfrm>
            <a:off x="2856904" y="5027285"/>
            <a:ext cx="33010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Sondages spécifiques à chaque cours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Témoignages </a:t>
            </a:r>
          </a:p>
        </p:txBody>
      </p:sp>
    </p:spTree>
    <p:extLst>
      <p:ext uri="{BB962C8B-B14F-4D97-AF65-F5344CB8AC3E}">
        <p14:creationId xmlns:p14="http://schemas.microsoft.com/office/powerpoint/2010/main" val="324565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5D754-B6C2-622F-FB5D-CFBDEC3FD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0CE6047-60AC-0060-31C8-4AFAA951B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B240729-39F8-B4AF-C2F3-79A954CB5CB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0156A4DE-4F0E-31CC-F28A-979AC72F78F3}"/>
              </a:ext>
            </a:extLst>
          </p:cNvPr>
          <p:cNvSpPr/>
          <p:nvPr/>
        </p:nvSpPr>
        <p:spPr>
          <a:xfrm>
            <a:off x="3767046" y="3597212"/>
            <a:ext cx="1822044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4925728-969B-DC71-F939-AFC74BD8C05B}"/>
              </a:ext>
            </a:extLst>
          </p:cNvPr>
          <p:cNvCxnSpPr>
            <a:cxnSpLocks/>
          </p:cNvCxnSpPr>
          <p:nvPr/>
        </p:nvCxnSpPr>
        <p:spPr>
          <a:xfrm>
            <a:off x="5653676" y="4125420"/>
            <a:ext cx="382295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2221C5A-50A9-AC37-BA07-F3564665392D}"/>
              </a:ext>
            </a:extLst>
          </p:cNvPr>
          <p:cNvSpPr/>
          <p:nvPr/>
        </p:nvSpPr>
        <p:spPr>
          <a:xfrm>
            <a:off x="6193914" y="3683095"/>
            <a:ext cx="159295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400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848AF9-3D3E-A340-5061-E71161588D44}"/>
              </a:ext>
            </a:extLst>
          </p:cNvPr>
          <p:cNvSpPr/>
          <p:nvPr/>
        </p:nvSpPr>
        <p:spPr>
          <a:xfrm>
            <a:off x="5849515" y="4986893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400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5C69633-79DD-DBC3-7193-6217F6E605AF}"/>
              </a:ext>
            </a:extLst>
          </p:cNvPr>
          <p:cNvSpPr/>
          <p:nvPr/>
        </p:nvSpPr>
        <p:spPr>
          <a:xfrm>
            <a:off x="3913391" y="5098531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400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38E1175-407D-8D9F-A8AF-1FB0D42A34B9}"/>
              </a:ext>
            </a:extLst>
          </p:cNvPr>
          <p:cNvCxnSpPr>
            <a:cxnSpLocks/>
          </p:cNvCxnSpPr>
          <p:nvPr/>
        </p:nvCxnSpPr>
        <p:spPr>
          <a:xfrm>
            <a:off x="5456754" y="4557667"/>
            <a:ext cx="579217" cy="366679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FF0C199-D411-BCE2-C1B1-7B9857C8A91D}"/>
              </a:ext>
            </a:extLst>
          </p:cNvPr>
          <p:cNvCxnSpPr>
            <a:cxnSpLocks/>
          </p:cNvCxnSpPr>
          <p:nvPr/>
        </p:nvCxnSpPr>
        <p:spPr>
          <a:xfrm>
            <a:off x="4700579" y="4829891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B13F52C-9C0C-55CC-6AC6-547F75C38EDD}"/>
              </a:ext>
            </a:extLst>
          </p:cNvPr>
          <p:cNvCxnSpPr>
            <a:cxnSpLocks/>
          </p:cNvCxnSpPr>
          <p:nvPr/>
        </p:nvCxnSpPr>
        <p:spPr>
          <a:xfrm flipH="1">
            <a:off x="3429739" y="4557667"/>
            <a:ext cx="514666" cy="362999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FE0B1CE7-349F-6FF2-A8DF-9336BF5C0AE5}"/>
              </a:ext>
            </a:extLst>
          </p:cNvPr>
          <p:cNvSpPr/>
          <p:nvPr/>
        </p:nvSpPr>
        <p:spPr>
          <a:xfrm>
            <a:off x="2075167" y="5019220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400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7F225EA-15D5-94D6-D0D7-7484B92C0E5D}"/>
              </a:ext>
            </a:extLst>
          </p:cNvPr>
          <p:cNvSpPr/>
          <p:nvPr/>
        </p:nvSpPr>
        <p:spPr>
          <a:xfrm>
            <a:off x="1632425" y="3720716"/>
            <a:ext cx="1561074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400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0ECDDF8-6F20-44DA-2B6B-27CC59BEEFF5}"/>
              </a:ext>
            </a:extLst>
          </p:cNvPr>
          <p:cNvCxnSpPr>
            <a:cxnSpLocks/>
          </p:cNvCxnSpPr>
          <p:nvPr/>
        </p:nvCxnSpPr>
        <p:spPr>
          <a:xfrm flipH="1">
            <a:off x="3276474" y="4106512"/>
            <a:ext cx="410598" cy="9454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6D5F349-E24C-A30A-F850-F1575359D0C5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90AFA5C-17C9-4AF8-D0AA-5A1A41BD4ADA}"/>
              </a:ext>
            </a:extLst>
          </p:cNvPr>
          <p:cNvSpPr txBox="1"/>
          <p:nvPr/>
        </p:nvSpPr>
        <p:spPr>
          <a:xfrm>
            <a:off x="402982" y="2481950"/>
            <a:ext cx="8362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Initialement proposée dans les 3 cours pilotes (N=405)</a:t>
            </a:r>
          </a:p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puis dans des cours de BA1 (N=1214)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F6ADE2-EE64-31F8-35CE-F8EFBA979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0A5E75DD-F027-4B05-FA1C-DD629C9727B3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32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B08067A7-E497-EAD1-F5FE-179642CEC653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Recueil de données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988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7BAD4-B59C-CF0E-8246-B9AEA5EE3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058CF8A-C04A-8284-D407-5B8BA9ECD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117EF37-4923-4F0B-7D11-1E34F68A4AF0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CEB041B5-C8A5-3461-DF80-56ED399D5B6D}"/>
              </a:ext>
            </a:extLst>
          </p:cNvPr>
          <p:cNvSpPr/>
          <p:nvPr/>
        </p:nvSpPr>
        <p:spPr>
          <a:xfrm>
            <a:off x="2259149" y="3749072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29B35462-6B2A-4E01-CB32-9B36E6EE9872}"/>
              </a:ext>
            </a:extLst>
          </p:cNvPr>
          <p:cNvCxnSpPr>
            <a:cxnSpLocks/>
          </p:cNvCxnSpPr>
          <p:nvPr/>
        </p:nvCxnSpPr>
        <p:spPr>
          <a:xfrm flipV="1">
            <a:off x="4055634" y="3924499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FF1ACC2-F061-C6E6-F6E5-B0BC4AE02F8B}"/>
              </a:ext>
            </a:extLst>
          </p:cNvPr>
          <p:cNvSpPr/>
          <p:nvPr/>
        </p:nvSpPr>
        <p:spPr>
          <a:xfrm>
            <a:off x="3994406" y="2948988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5E2588-86A9-E3C4-B394-CD83172415DC}"/>
              </a:ext>
            </a:extLst>
          </p:cNvPr>
          <p:cNvSpPr/>
          <p:nvPr/>
        </p:nvSpPr>
        <p:spPr>
          <a:xfrm>
            <a:off x="4404170" y="4512001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FE063EB-43CC-EE5A-313B-493647D04743}"/>
              </a:ext>
            </a:extLst>
          </p:cNvPr>
          <p:cNvSpPr/>
          <p:nvPr/>
        </p:nvSpPr>
        <p:spPr>
          <a:xfrm>
            <a:off x="2324968" y="5239633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B5FB187-809C-0FA4-CF68-1A84007FB942}"/>
              </a:ext>
            </a:extLst>
          </p:cNvPr>
          <p:cNvCxnSpPr>
            <a:cxnSpLocks/>
          </p:cNvCxnSpPr>
          <p:nvPr/>
        </p:nvCxnSpPr>
        <p:spPr>
          <a:xfrm>
            <a:off x="3926618" y="4698769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9295CA8-8804-698B-A7F0-ADF6E6FACF4A}"/>
              </a:ext>
            </a:extLst>
          </p:cNvPr>
          <p:cNvCxnSpPr>
            <a:cxnSpLocks/>
          </p:cNvCxnSpPr>
          <p:nvPr/>
        </p:nvCxnSpPr>
        <p:spPr>
          <a:xfrm>
            <a:off x="3170443" y="4970993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896AD22-501F-A5F1-CE51-0B38B5FE5BCD}"/>
              </a:ext>
            </a:extLst>
          </p:cNvPr>
          <p:cNvCxnSpPr>
            <a:cxnSpLocks/>
          </p:cNvCxnSpPr>
          <p:nvPr/>
        </p:nvCxnSpPr>
        <p:spPr>
          <a:xfrm flipH="1">
            <a:off x="1981136" y="467367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7829F0B-71BA-694C-32ED-BB7ACE76460F}"/>
              </a:ext>
            </a:extLst>
          </p:cNvPr>
          <p:cNvSpPr/>
          <p:nvPr/>
        </p:nvSpPr>
        <p:spPr>
          <a:xfrm>
            <a:off x="485989" y="4512001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9889A6D-62C4-BF45-DBCC-BEBF47C7B180}"/>
              </a:ext>
            </a:extLst>
          </p:cNvPr>
          <p:cNvSpPr/>
          <p:nvPr/>
        </p:nvSpPr>
        <p:spPr>
          <a:xfrm>
            <a:off x="697725" y="2944923"/>
            <a:ext cx="1608973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D236994-A534-20CB-B693-2E6559F2A4F6}"/>
              </a:ext>
            </a:extLst>
          </p:cNvPr>
          <p:cNvCxnSpPr>
            <a:cxnSpLocks/>
          </p:cNvCxnSpPr>
          <p:nvPr/>
        </p:nvCxnSpPr>
        <p:spPr>
          <a:xfrm flipH="1" flipV="1">
            <a:off x="1920170" y="3862855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avec coins arrondis en diagonale 25">
            <a:extLst>
              <a:ext uri="{FF2B5EF4-FFF2-40B4-BE49-F238E27FC236}">
                <a16:creationId xmlns:a16="http://schemas.microsoft.com/office/drawing/2014/main" id="{7BDA5052-7A08-0D22-7D00-3C67AC5DCE3E}"/>
              </a:ext>
            </a:extLst>
          </p:cNvPr>
          <p:cNvSpPr/>
          <p:nvPr/>
        </p:nvSpPr>
        <p:spPr>
          <a:xfrm>
            <a:off x="6321016" y="3253118"/>
            <a:ext cx="2487704" cy="1880384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(27%)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d’étudiant (25%)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adéquat pour étudier (15%)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B215DAA-49BD-DB7B-E54B-2133B23AA607}"/>
              </a:ext>
            </a:extLst>
          </p:cNvPr>
          <p:cNvSpPr txBox="1"/>
          <p:nvPr/>
        </p:nvSpPr>
        <p:spPr>
          <a:xfrm>
            <a:off x="4959546" y="3749072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>
                <a:latin typeface="Arial" panose="020B0604020202020204" pitchFamily="34" charset="0"/>
                <a:cs typeface="Arial" panose="020B0604020202020204" pitchFamily="34" charset="0"/>
              </a:rPr>
              <a:t>53 %</a:t>
            </a:r>
            <a:endParaRPr lang="fr-BE" sz="2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385A5AA-3E72-C119-C613-3C25E22702AA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C154552-F3DA-49A1-7442-4279BE3FF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E29D4562-9A87-6822-9A03-3C34EAF18CC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0" name="Titre 2">
            <a:extLst>
              <a:ext uri="{FF2B5EF4-FFF2-40B4-BE49-F238E27FC236}">
                <a16:creationId xmlns:a16="http://schemas.microsoft.com/office/drawing/2014/main" id="{3F7138AE-9F1E-113D-B97E-442E47F358C3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59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383A3-CB30-2848-FC28-403A7795B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A6019AC-703E-DA9F-5136-726B6B37E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3E50A94-CEE9-221F-4D58-11B3D5A91DAA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EB4FAE63-9182-1836-401B-316F0BE6892C}"/>
              </a:ext>
            </a:extLst>
          </p:cNvPr>
          <p:cNvSpPr/>
          <p:nvPr/>
        </p:nvSpPr>
        <p:spPr>
          <a:xfrm>
            <a:off x="2259149" y="3749072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AA5A1FB-B7A4-1010-3F5C-3532B6B41BC3}"/>
              </a:ext>
            </a:extLst>
          </p:cNvPr>
          <p:cNvCxnSpPr>
            <a:cxnSpLocks/>
          </p:cNvCxnSpPr>
          <p:nvPr/>
        </p:nvCxnSpPr>
        <p:spPr>
          <a:xfrm flipV="1">
            <a:off x="4055634" y="3924499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E185446-FC99-F6B5-9746-326899E6D06C}"/>
              </a:ext>
            </a:extLst>
          </p:cNvPr>
          <p:cNvSpPr/>
          <p:nvPr/>
        </p:nvSpPr>
        <p:spPr>
          <a:xfrm>
            <a:off x="3994406" y="2948988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7A14E22-276D-00EF-5AD7-7B275D10C261}"/>
              </a:ext>
            </a:extLst>
          </p:cNvPr>
          <p:cNvSpPr/>
          <p:nvPr/>
        </p:nvSpPr>
        <p:spPr>
          <a:xfrm>
            <a:off x="4404170" y="4512001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8117AA9-4CA2-8EE7-4BD7-3294F3252596}"/>
              </a:ext>
            </a:extLst>
          </p:cNvPr>
          <p:cNvSpPr/>
          <p:nvPr/>
        </p:nvSpPr>
        <p:spPr>
          <a:xfrm>
            <a:off x="2324968" y="5239633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81A63D6-36C1-6031-E56E-319AA07E2065}"/>
              </a:ext>
            </a:extLst>
          </p:cNvPr>
          <p:cNvCxnSpPr>
            <a:cxnSpLocks/>
          </p:cNvCxnSpPr>
          <p:nvPr/>
        </p:nvCxnSpPr>
        <p:spPr>
          <a:xfrm>
            <a:off x="3926618" y="4698769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945C784-1ADD-4838-70CF-FB0896A32E5E}"/>
              </a:ext>
            </a:extLst>
          </p:cNvPr>
          <p:cNvCxnSpPr>
            <a:cxnSpLocks/>
          </p:cNvCxnSpPr>
          <p:nvPr/>
        </p:nvCxnSpPr>
        <p:spPr>
          <a:xfrm>
            <a:off x="3170443" y="4970993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BC41536-C872-08E9-718C-EFD127ABA33B}"/>
              </a:ext>
            </a:extLst>
          </p:cNvPr>
          <p:cNvCxnSpPr>
            <a:cxnSpLocks/>
          </p:cNvCxnSpPr>
          <p:nvPr/>
        </p:nvCxnSpPr>
        <p:spPr>
          <a:xfrm flipH="1">
            <a:off x="1981136" y="467367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F5407E9-AB31-956F-4696-C6DBF6B079B7}"/>
              </a:ext>
            </a:extLst>
          </p:cNvPr>
          <p:cNvSpPr/>
          <p:nvPr/>
        </p:nvSpPr>
        <p:spPr>
          <a:xfrm>
            <a:off x="485989" y="4512001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EE6F6C6-F16C-CA6C-C754-A6E4F33CD118}"/>
              </a:ext>
            </a:extLst>
          </p:cNvPr>
          <p:cNvSpPr/>
          <p:nvPr/>
        </p:nvSpPr>
        <p:spPr>
          <a:xfrm>
            <a:off x="697725" y="2944923"/>
            <a:ext cx="1608973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2B973E5-F936-8F04-F7E2-9E5FCD215E4A}"/>
              </a:ext>
            </a:extLst>
          </p:cNvPr>
          <p:cNvCxnSpPr>
            <a:cxnSpLocks/>
          </p:cNvCxnSpPr>
          <p:nvPr/>
        </p:nvCxnSpPr>
        <p:spPr>
          <a:xfrm flipH="1" flipV="1">
            <a:off x="1920170" y="3862855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avec coins arrondis en diagonale 25">
            <a:extLst>
              <a:ext uri="{FF2B5EF4-FFF2-40B4-BE49-F238E27FC236}">
                <a16:creationId xmlns:a16="http://schemas.microsoft.com/office/drawing/2014/main" id="{5EEE9887-6B0D-A305-08A4-3842F674F489}"/>
              </a:ext>
            </a:extLst>
          </p:cNvPr>
          <p:cNvSpPr/>
          <p:nvPr/>
        </p:nvSpPr>
        <p:spPr>
          <a:xfrm>
            <a:off x="6357855" y="3216828"/>
            <a:ext cx="2487704" cy="2228426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Troubles de la santé mentale (12%)</a:t>
            </a:r>
          </a:p>
          <a:p>
            <a:endParaRPr lang="fr-F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Troubles déficitaires de l’attention (9%)</a:t>
            </a:r>
          </a:p>
          <a:p>
            <a:endParaRPr lang="fr-F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Troubles des apprentissages ou de la coordination (5%)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701A3C-20B4-5194-A0DC-048E5F2C16D8}"/>
              </a:ext>
            </a:extLst>
          </p:cNvPr>
          <p:cNvSpPr txBox="1"/>
          <p:nvPr/>
        </p:nvSpPr>
        <p:spPr>
          <a:xfrm>
            <a:off x="4911745" y="541569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25 %</a:t>
            </a:r>
            <a:endParaRPr lang="fr-B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3279D9A-60CE-ECED-97D4-995706C84FCD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8880A2C-7848-D6B2-7BB5-A1A2D0F85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6532B0CD-5DE7-6F08-F907-3374B3A3335B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88F6182F-5539-4CCF-6887-946256560E67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309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B8306-0A99-87F3-30A5-7F9A0608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D660066-116E-40A6-6142-771A273EC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31EF94A-0849-C610-6FAC-BCCD30293FA7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8FD18534-E06C-812C-C460-CAAD44E26EA5}"/>
              </a:ext>
            </a:extLst>
          </p:cNvPr>
          <p:cNvSpPr/>
          <p:nvPr/>
        </p:nvSpPr>
        <p:spPr>
          <a:xfrm>
            <a:off x="2259149" y="3749072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603FF0D-756C-230A-F0F2-0942474B4CAF}"/>
              </a:ext>
            </a:extLst>
          </p:cNvPr>
          <p:cNvCxnSpPr>
            <a:cxnSpLocks/>
          </p:cNvCxnSpPr>
          <p:nvPr/>
        </p:nvCxnSpPr>
        <p:spPr>
          <a:xfrm flipV="1">
            <a:off x="4055634" y="3924499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4CBCA1B-FC54-6340-BE83-7AEFAB0A2D06}"/>
              </a:ext>
            </a:extLst>
          </p:cNvPr>
          <p:cNvSpPr/>
          <p:nvPr/>
        </p:nvSpPr>
        <p:spPr>
          <a:xfrm>
            <a:off x="3994406" y="2948988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79FF8-8981-6F87-FD19-54CFDDF9E386}"/>
              </a:ext>
            </a:extLst>
          </p:cNvPr>
          <p:cNvSpPr/>
          <p:nvPr/>
        </p:nvSpPr>
        <p:spPr>
          <a:xfrm>
            <a:off x="4404170" y="4512001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6DA9750-74B7-F215-8C07-92794CE1ACF5}"/>
              </a:ext>
            </a:extLst>
          </p:cNvPr>
          <p:cNvSpPr/>
          <p:nvPr/>
        </p:nvSpPr>
        <p:spPr>
          <a:xfrm>
            <a:off x="2324968" y="5239633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B102810-57A4-DDFD-8330-EF6801B793B0}"/>
              </a:ext>
            </a:extLst>
          </p:cNvPr>
          <p:cNvCxnSpPr>
            <a:cxnSpLocks/>
          </p:cNvCxnSpPr>
          <p:nvPr/>
        </p:nvCxnSpPr>
        <p:spPr>
          <a:xfrm>
            <a:off x="3926618" y="4698769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BFE34F6-E866-A40B-289A-156DA602D7ED}"/>
              </a:ext>
            </a:extLst>
          </p:cNvPr>
          <p:cNvCxnSpPr>
            <a:cxnSpLocks/>
          </p:cNvCxnSpPr>
          <p:nvPr/>
        </p:nvCxnSpPr>
        <p:spPr>
          <a:xfrm>
            <a:off x="3170443" y="4970993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A5F55EC-870D-5928-5413-2A1EE499A298}"/>
              </a:ext>
            </a:extLst>
          </p:cNvPr>
          <p:cNvCxnSpPr>
            <a:cxnSpLocks/>
          </p:cNvCxnSpPr>
          <p:nvPr/>
        </p:nvCxnSpPr>
        <p:spPr>
          <a:xfrm flipH="1">
            <a:off x="1981136" y="467367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7EDA8EE-FD0D-0881-0EE7-F31B43F669BB}"/>
              </a:ext>
            </a:extLst>
          </p:cNvPr>
          <p:cNvSpPr/>
          <p:nvPr/>
        </p:nvSpPr>
        <p:spPr>
          <a:xfrm>
            <a:off x="485989" y="4512001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EF7ED93-6ED7-2D42-8587-38EB5F3AAD45}"/>
              </a:ext>
            </a:extLst>
          </p:cNvPr>
          <p:cNvSpPr/>
          <p:nvPr/>
        </p:nvSpPr>
        <p:spPr>
          <a:xfrm>
            <a:off x="697725" y="2944923"/>
            <a:ext cx="1608973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362B068-E58F-70C5-BF4E-3D3B875913A6}"/>
              </a:ext>
            </a:extLst>
          </p:cNvPr>
          <p:cNvCxnSpPr>
            <a:cxnSpLocks/>
          </p:cNvCxnSpPr>
          <p:nvPr/>
        </p:nvCxnSpPr>
        <p:spPr>
          <a:xfrm flipH="1" flipV="1">
            <a:off x="1920170" y="3862855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avec coins arrondis en diagonale 25">
            <a:extLst>
              <a:ext uri="{FF2B5EF4-FFF2-40B4-BE49-F238E27FC236}">
                <a16:creationId xmlns:a16="http://schemas.microsoft.com/office/drawing/2014/main" id="{67E5E800-3218-E014-15EC-56979B51877E}"/>
              </a:ext>
            </a:extLst>
          </p:cNvPr>
          <p:cNvSpPr/>
          <p:nvPr/>
        </p:nvSpPr>
        <p:spPr>
          <a:xfrm>
            <a:off x="6552237" y="3025605"/>
            <a:ext cx="2107158" cy="2604902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Difficultés liées au </a:t>
            </a:r>
            <a:b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 (41%)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Difficultés liées à la concentration (39%)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Difficultés liées à la motivation (34%)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Difficultés liées à l’organisation (26%)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F4CBF6-7AA3-0EB9-3591-3F817F007D1D}"/>
              </a:ext>
            </a:extLst>
          </p:cNvPr>
          <p:cNvSpPr txBox="1"/>
          <p:nvPr/>
        </p:nvSpPr>
        <p:spPr>
          <a:xfrm>
            <a:off x="2637043" y="607034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65 %</a:t>
            </a:r>
            <a:endParaRPr lang="fr-B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C81B54C-63BB-AEDE-23F5-3C1E1ECE8CE3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0A52FE3-8965-D2F3-E415-9AEBEB768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B368D313-5169-2125-7285-B0AF481C2C7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35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DC73AC6D-18A7-CCC8-76C8-0E9538E82754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08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E897D-8281-E782-A9C9-E5FC3444D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A4304A99-A97C-E8EA-5F06-4B21258D6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F2A8A39-8BDC-05EA-1652-3AF40FC430E4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17DE3B9-1404-4D58-691B-9BA8ECAED8A0}"/>
              </a:ext>
            </a:extLst>
          </p:cNvPr>
          <p:cNvSpPr/>
          <p:nvPr/>
        </p:nvSpPr>
        <p:spPr>
          <a:xfrm>
            <a:off x="2259149" y="3749072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16901CA-9FA5-256D-F7CC-7A7F7F9092C5}"/>
              </a:ext>
            </a:extLst>
          </p:cNvPr>
          <p:cNvCxnSpPr>
            <a:cxnSpLocks/>
          </p:cNvCxnSpPr>
          <p:nvPr/>
        </p:nvCxnSpPr>
        <p:spPr>
          <a:xfrm flipV="1">
            <a:off x="4055634" y="3924499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0F3CD1B-BD46-DBB2-499B-D42882ECEC56}"/>
              </a:ext>
            </a:extLst>
          </p:cNvPr>
          <p:cNvSpPr/>
          <p:nvPr/>
        </p:nvSpPr>
        <p:spPr>
          <a:xfrm>
            <a:off x="3994406" y="2948988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1369BCB6-0F32-9B0C-1080-FABCD46FFBF9}"/>
              </a:ext>
            </a:extLst>
          </p:cNvPr>
          <p:cNvSpPr/>
          <p:nvPr/>
        </p:nvSpPr>
        <p:spPr>
          <a:xfrm>
            <a:off x="4404170" y="4512001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B378F3-1D7F-30DC-7BA7-913229AEDF94}"/>
              </a:ext>
            </a:extLst>
          </p:cNvPr>
          <p:cNvSpPr/>
          <p:nvPr/>
        </p:nvSpPr>
        <p:spPr>
          <a:xfrm>
            <a:off x="2324968" y="5239633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B7C0F5E-C784-72AF-83F7-804648AEC81F}"/>
              </a:ext>
            </a:extLst>
          </p:cNvPr>
          <p:cNvCxnSpPr>
            <a:cxnSpLocks/>
          </p:cNvCxnSpPr>
          <p:nvPr/>
        </p:nvCxnSpPr>
        <p:spPr>
          <a:xfrm>
            <a:off x="3926618" y="4698769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9F62888-29C7-FC05-ABDF-37D2F0CEA931}"/>
              </a:ext>
            </a:extLst>
          </p:cNvPr>
          <p:cNvCxnSpPr>
            <a:cxnSpLocks/>
          </p:cNvCxnSpPr>
          <p:nvPr/>
        </p:nvCxnSpPr>
        <p:spPr>
          <a:xfrm>
            <a:off x="3170443" y="4970993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A825522E-77E4-3D34-ED07-278A2815BCC5}"/>
              </a:ext>
            </a:extLst>
          </p:cNvPr>
          <p:cNvCxnSpPr>
            <a:cxnSpLocks/>
          </p:cNvCxnSpPr>
          <p:nvPr/>
        </p:nvCxnSpPr>
        <p:spPr>
          <a:xfrm flipH="1">
            <a:off x="1981136" y="467367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09B8B6F-10CE-EAEC-073D-5FA79A207674}"/>
              </a:ext>
            </a:extLst>
          </p:cNvPr>
          <p:cNvSpPr/>
          <p:nvPr/>
        </p:nvSpPr>
        <p:spPr>
          <a:xfrm>
            <a:off x="485989" y="4512001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32A1873-2370-5235-88B6-89A504767CAB}"/>
              </a:ext>
            </a:extLst>
          </p:cNvPr>
          <p:cNvSpPr/>
          <p:nvPr/>
        </p:nvSpPr>
        <p:spPr>
          <a:xfrm>
            <a:off x="697725" y="2944923"/>
            <a:ext cx="1608973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3577FD6F-4419-F54F-346E-3A3D3197F561}"/>
              </a:ext>
            </a:extLst>
          </p:cNvPr>
          <p:cNvCxnSpPr>
            <a:cxnSpLocks/>
          </p:cNvCxnSpPr>
          <p:nvPr/>
        </p:nvCxnSpPr>
        <p:spPr>
          <a:xfrm flipH="1" flipV="1">
            <a:off x="1920170" y="3862855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avec coins arrondis en diagonale 25">
            <a:extLst>
              <a:ext uri="{FF2B5EF4-FFF2-40B4-BE49-F238E27FC236}">
                <a16:creationId xmlns:a16="http://schemas.microsoft.com/office/drawing/2014/main" id="{22A7A8DF-5F75-DD75-680A-0B5AB91128B4}"/>
              </a:ext>
            </a:extLst>
          </p:cNvPr>
          <p:cNvSpPr/>
          <p:nvPr/>
        </p:nvSpPr>
        <p:spPr>
          <a:xfrm>
            <a:off x="6341047" y="3219413"/>
            <a:ext cx="2591763" cy="2201507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Barrière linguistique (4%)</a:t>
            </a:r>
          </a:p>
          <a:p>
            <a:endParaRPr lang="fr-F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Barrière culturelle (3%)</a:t>
            </a:r>
          </a:p>
          <a:p>
            <a:endParaRPr lang="fr-F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Barrière liée au genre (1%)</a:t>
            </a:r>
          </a:p>
          <a:p>
            <a:endParaRPr lang="fr-FR" sz="1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Barrière liée à l’âge (1%)</a:t>
            </a:r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345C9E-A119-AD36-D3B4-88C1C2428841}"/>
              </a:ext>
            </a:extLst>
          </p:cNvPr>
          <p:cNvSpPr txBox="1"/>
          <p:nvPr/>
        </p:nvSpPr>
        <p:spPr>
          <a:xfrm>
            <a:off x="766440" y="5286487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8 %</a:t>
            </a:r>
            <a:endParaRPr lang="fr-B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CB446B1-A91D-8CBC-BBDE-E1371AFCD2D8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22D6509-F306-7F13-0C44-F2C590CBB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F83E14F7-DE5A-029B-133A-9202191233F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36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FF840CD5-F13C-806A-4784-789B6DF3445C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79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04423-6371-FC94-4A54-44739FC0D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17ABEB1-B8D6-FEFA-0C8B-FD7D705C1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B952460-FF54-3C94-86A0-6853AC82A75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81455559-D378-B7C8-356D-139B976E7837}"/>
              </a:ext>
            </a:extLst>
          </p:cNvPr>
          <p:cNvSpPr/>
          <p:nvPr/>
        </p:nvSpPr>
        <p:spPr>
          <a:xfrm>
            <a:off x="2259149" y="3749072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B4F98F5-17F8-3E8E-EC46-CD056AE30DD7}"/>
              </a:ext>
            </a:extLst>
          </p:cNvPr>
          <p:cNvCxnSpPr>
            <a:cxnSpLocks/>
          </p:cNvCxnSpPr>
          <p:nvPr/>
        </p:nvCxnSpPr>
        <p:spPr>
          <a:xfrm flipV="1">
            <a:off x="4055634" y="3924499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32E5B02-11AD-B50B-58B9-0F28A2216AF3}"/>
              </a:ext>
            </a:extLst>
          </p:cNvPr>
          <p:cNvSpPr/>
          <p:nvPr/>
        </p:nvSpPr>
        <p:spPr>
          <a:xfrm>
            <a:off x="3994406" y="2948988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C893E11-2CFB-3574-682D-EE8AD83D071E}"/>
              </a:ext>
            </a:extLst>
          </p:cNvPr>
          <p:cNvSpPr/>
          <p:nvPr/>
        </p:nvSpPr>
        <p:spPr>
          <a:xfrm>
            <a:off x="4404170" y="4512001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E34EADD-2DA1-DB9F-2760-CAC476141906}"/>
              </a:ext>
            </a:extLst>
          </p:cNvPr>
          <p:cNvSpPr/>
          <p:nvPr/>
        </p:nvSpPr>
        <p:spPr>
          <a:xfrm>
            <a:off x="2324968" y="5239633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0DB40566-6CD4-0958-41FF-8EB246E26498}"/>
              </a:ext>
            </a:extLst>
          </p:cNvPr>
          <p:cNvCxnSpPr>
            <a:cxnSpLocks/>
          </p:cNvCxnSpPr>
          <p:nvPr/>
        </p:nvCxnSpPr>
        <p:spPr>
          <a:xfrm>
            <a:off x="3926618" y="4698769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6221E9A-1C9D-D67F-4718-C07963EA5335}"/>
              </a:ext>
            </a:extLst>
          </p:cNvPr>
          <p:cNvCxnSpPr>
            <a:cxnSpLocks/>
          </p:cNvCxnSpPr>
          <p:nvPr/>
        </p:nvCxnSpPr>
        <p:spPr>
          <a:xfrm>
            <a:off x="3170443" y="4970993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E1514B1-3905-2793-F58C-F5C52BECDAC4}"/>
              </a:ext>
            </a:extLst>
          </p:cNvPr>
          <p:cNvCxnSpPr>
            <a:cxnSpLocks/>
          </p:cNvCxnSpPr>
          <p:nvPr/>
        </p:nvCxnSpPr>
        <p:spPr>
          <a:xfrm flipH="1">
            <a:off x="1981136" y="467367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04D4811-DE5A-1CA9-3806-57DC20CE77A6}"/>
              </a:ext>
            </a:extLst>
          </p:cNvPr>
          <p:cNvSpPr/>
          <p:nvPr/>
        </p:nvSpPr>
        <p:spPr>
          <a:xfrm>
            <a:off x="485989" y="4512001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D3B0AA5-3F3B-0FFF-003C-2E75D8818117}"/>
              </a:ext>
            </a:extLst>
          </p:cNvPr>
          <p:cNvSpPr/>
          <p:nvPr/>
        </p:nvSpPr>
        <p:spPr>
          <a:xfrm>
            <a:off x="697725" y="2944923"/>
            <a:ext cx="1608973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BF362BE-FB53-AC9D-6D00-BA84331A9F6F}"/>
              </a:ext>
            </a:extLst>
          </p:cNvPr>
          <p:cNvCxnSpPr>
            <a:cxnSpLocks/>
          </p:cNvCxnSpPr>
          <p:nvPr/>
        </p:nvCxnSpPr>
        <p:spPr>
          <a:xfrm flipH="1" flipV="1">
            <a:off x="1920170" y="3862855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avec coins arrondis en diagonale 25">
            <a:extLst>
              <a:ext uri="{FF2B5EF4-FFF2-40B4-BE49-F238E27FC236}">
                <a16:creationId xmlns:a16="http://schemas.microsoft.com/office/drawing/2014/main" id="{1B6DF4FB-072E-3B60-20C1-C75850853C31}"/>
              </a:ext>
            </a:extLst>
          </p:cNvPr>
          <p:cNvSpPr/>
          <p:nvPr/>
        </p:nvSpPr>
        <p:spPr>
          <a:xfrm>
            <a:off x="6341047" y="3280695"/>
            <a:ext cx="2467673" cy="1759874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Prérequis (17%)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Compétences informatiques (12%)</a:t>
            </a:r>
          </a:p>
          <a:p>
            <a:endParaRPr lang="fr-FR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Maitrise du français (4%)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AB03B9-456D-362A-801A-2E3604D8CBCF}"/>
              </a:ext>
            </a:extLst>
          </p:cNvPr>
          <p:cNvSpPr txBox="1"/>
          <p:nvPr/>
        </p:nvSpPr>
        <p:spPr>
          <a:xfrm>
            <a:off x="683881" y="3775531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>
                <a:latin typeface="Arial" panose="020B0604020202020204" pitchFamily="34" charset="0"/>
                <a:cs typeface="Arial" panose="020B0604020202020204" pitchFamily="34" charset="0"/>
              </a:rPr>
              <a:t>29 %</a:t>
            </a:r>
            <a:endParaRPr lang="fr-B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28668E1-783C-69AD-5BE7-194CFBCECE9C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C2F3DA9-1B4E-A5C5-56AA-A1ED8A33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B255DB07-B977-4207-FAAC-8885E85AE2A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37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id="{0E57A98B-49E0-7588-5695-52B1948CB305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184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AFBE2-3633-9423-B64B-89381FBE9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B67EDB1-9B5C-A1E2-D1CC-0551C8D4B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CD498B7-B1A5-8724-A940-83F689237C0D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D95F953C-7567-E139-12DA-D7F0BCB50DA8}"/>
              </a:ext>
            </a:extLst>
          </p:cNvPr>
          <p:cNvSpPr/>
          <p:nvPr/>
        </p:nvSpPr>
        <p:spPr>
          <a:xfrm>
            <a:off x="2259149" y="3749072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500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Situation personnelle</a:t>
            </a:r>
            <a:endParaRPr lang="fr-BE" sz="1500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4772A4C-AB99-1F33-EACA-8F2B1DEFC81D}"/>
              </a:ext>
            </a:extLst>
          </p:cNvPr>
          <p:cNvCxnSpPr>
            <a:cxnSpLocks/>
          </p:cNvCxnSpPr>
          <p:nvPr/>
        </p:nvCxnSpPr>
        <p:spPr>
          <a:xfrm flipV="1">
            <a:off x="4055634" y="3924499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64A4F0C-958A-1836-D117-9A19D62307A8}"/>
              </a:ext>
            </a:extLst>
          </p:cNvPr>
          <p:cNvSpPr/>
          <p:nvPr/>
        </p:nvSpPr>
        <p:spPr>
          <a:xfrm>
            <a:off x="3994406" y="2948988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Contraintes extérieures et matérielles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0CDA371-A970-CFFB-5ED6-9D8E4EFEF108}"/>
              </a:ext>
            </a:extLst>
          </p:cNvPr>
          <p:cNvSpPr/>
          <p:nvPr/>
        </p:nvSpPr>
        <p:spPr>
          <a:xfrm>
            <a:off x="4404170" y="4512001"/>
            <a:ext cx="1574375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Handicaps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Troubles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Maladies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3294ED6-E24B-7290-EFDB-C304D4D239B5}"/>
              </a:ext>
            </a:extLst>
          </p:cNvPr>
          <p:cNvSpPr/>
          <p:nvPr/>
        </p:nvSpPr>
        <p:spPr>
          <a:xfrm>
            <a:off x="2324968" y="5239633"/>
            <a:ext cx="1574375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Difficultés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1F033CF-5C19-1815-FE0C-34ED45CB2B56}"/>
              </a:ext>
            </a:extLst>
          </p:cNvPr>
          <p:cNvCxnSpPr>
            <a:cxnSpLocks/>
          </p:cNvCxnSpPr>
          <p:nvPr/>
        </p:nvCxnSpPr>
        <p:spPr>
          <a:xfrm>
            <a:off x="3926618" y="4698769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7A6E45-6022-566E-58F5-1DE367461915}"/>
              </a:ext>
            </a:extLst>
          </p:cNvPr>
          <p:cNvCxnSpPr>
            <a:cxnSpLocks/>
          </p:cNvCxnSpPr>
          <p:nvPr/>
        </p:nvCxnSpPr>
        <p:spPr>
          <a:xfrm>
            <a:off x="3170443" y="4970993"/>
            <a:ext cx="0" cy="19234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D2B32BCA-C040-53FE-2AB2-1D47251B488A}"/>
              </a:ext>
            </a:extLst>
          </p:cNvPr>
          <p:cNvCxnSpPr>
            <a:cxnSpLocks/>
          </p:cNvCxnSpPr>
          <p:nvPr/>
        </p:nvCxnSpPr>
        <p:spPr>
          <a:xfrm flipH="1">
            <a:off x="1981136" y="467367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55CD70D-F871-2913-3C74-7E9856E690AB}"/>
              </a:ext>
            </a:extLst>
          </p:cNvPr>
          <p:cNvSpPr/>
          <p:nvPr/>
        </p:nvSpPr>
        <p:spPr>
          <a:xfrm>
            <a:off x="485989" y="4512001"/>
            <a:ext cx="1476477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Barrières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C627DE9-2D10-EC1D-233E-F4A907854998}"/>
              </a:ext>
            </a:extLst>
          </p:cNvPr>
          <p:cNvSpPr/>
          <p:nvPr/>
        </p:nvSpPr>
        <p:spPr>
          <a:xfrm>
            <a:off x="697725" y="2944923"/>
            <a:ext cx="1608973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Compétences</a:t>
            </a:r>
          </a:p>
          <a:p>
            <a:pPr algn="ctr" defTabSz="219959"/>
            <a:r>
              <a:rPr lang="fr-FR" sz="1347" b="1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Connaissances</a:t>
            </a:r>
            <a:endParaRPr lang="fr-BE" sz="1347" b="1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641E260-A197-33B3-6126-708A8CE60C59}"/>
              </a:ext>
            </a:extLst>
          </p:cNvPr>
          <p:cNvCxnSpPr>
            <a:cxnSpLocks/>
          </p:cNvCxnSpPr>
          <p:nvPr/>
        </p:nvCxnSpPr>
        <p:spPr>
          <a:xfrm flipH="1" flipV="1">
            <a:off x="1920170" y="3862855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avec coins arrondis en diagonale 25">
            <a:extLst>
              <a:ext uri="{FF2B5EF4-FFF2-40B4-BE49-F238E27FC236}">
                <a16:creationId xmlns:a16="http://schemas.microsoft.com/office/drawing/2014/main" id="{420A0DF2-FC02-90F9-50BC-8FD2C5871FBC}"/>
              </a:ext>
            </a:extLst>
          </p:cNvPr>
          <p:cNvSpPr/>
          <p:nvPr/>
        </p:nvSpPr>
        <p:spPr>
          <a:xfrm>
            <a:off x="6341047" y="3280695"/>
            <a:ext cx="2197325" cy="1759874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Seuls </a:t>
            </a:r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 </a:t>
            </a:r>
            <a:r>
              <a:rPr lang="fr-F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participants et participantes ne se sentent concernés par aucune des situations évoquées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D34D236-7252-E651-11BC-821B629494BE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F0738CF-42BA-C2B7-9435-887AD26CE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E5A36C86-5A6F-A4A6-D494-53664468650E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38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43E2752B-1836-ABCE-B3E9-378D0AE6550A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595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12656-6B9C-B9A1-6D4E-C4B4B7F9D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6E04253C-A630-EC18-D2A6-B9A863C88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C918CAD-6B99-35C7-1FC1-6BED720E763F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BFE935E1-FB1C-CCC9-E73E-474B5C32F30D}"/>
              </a:ext>
            </a:extLst>
          </p:cNvPr>
          <p:cNvSpPr txBox="1"/>
          <p:nvPr/>
        </p:nvSpPr>
        <p:spPr>
          <a:xfrm>
            <a:off x="73308" y="2196235"/>
            <a:ext cx="890322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Résultats principaux 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Confirme des spécificités liées à chaque cours </a:t>
            </a:r>
          </a:p>
          <a:p>
            <a:pPr lvl="2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Ex. adultes en reprise d’étude, examen d’entrée</a:t>
            </a:r>
          </a:p>
          <a:p>
            <a:pPr lvl="2"/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MAIS on retrouve quasi tous les profils dans toutes les cohortes !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Met en évidence certains phénomènes </a:t>
            </a:r>
          </a:p>
          <a:p>
            <a:pPr lvl="1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Ex. fatigue, procrastination, « trous » aux examens, angoisse/mal-être, etc.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1A7070-F368-8121-48CE-4F66C1FB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E897F366-55C8-1438-5061-2A3158CDBC64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39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00BE92-B143-EAAE-2334-2968C24BD322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Enquête sur la diversité et les obstacles aux apprentissages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E709A5D-7604-368D-DE2A-8EA63FF11053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Enquête transversale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239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9C0608-3FBA-E052-53A4-2EFF9378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55EDB5F-48C2-B856-D45D-208914326EC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des projets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34FFAFB-C1C9-2126-B6C6-D6960301CAC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75A09E3C-5497-BDEE-01CD-A83DC1576144}"/>
              </a:ext>
            </a:extLst>
          </p:cNvPr>
          <p:cNvSpPr txBox="1"/>
          <p:nvPr/>
        </p:nvSpPr>
        <p:spPr>
          <a:xfrm>
            <a:off x="87018" y="1691407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1990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Service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accompagnement</a:t>
            </a:r>
            <a:endParaRPr lang="fr-FR" sz="16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èche : droite à entaille 13">
            <a:extLst>
              <a:ext uri="{FF2B5EF4-FFF2-40B4-BE49-F238E27FC236}">
                <a16:creationId xmlns:a16="http://schemas.microsoft.com/office/drawing/2014/main" id="{99E41365-86BA-F7BC-5B67-293A43024482}"/>
              </a:ext>
            </a:extLst>
          </p:cNvPr>
          <p:cNvSpPr/>
          <p:nvPr/>
        </p:nvSpPr>
        <p:spPr>
          <a:xfrm>
            <a:off x="676847" y="2199836"/>
            <a:ext cx="8044405" cy="1330093"/>
          </a:xfrm>
          <a:prstGeom prst="notchedRightArrow">
            <a:avLst/>
          </a:prstGeom>
          <a:solidFill>
            <a:schemeClr val="accent1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6B53D21-78CC-700F-226E-EFB3BC05DEA7}"/>
              </a:ext>
            </a:extLst>
          </p:cNvPr>
          <p:cNvSpPr/>
          <p:nvPr/>
        </p:nvSpPr>
        <p:spPr>
          <a:xfrm>
            <a:off x="1320348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57A0753-4C15-6866-9115-FEEEB62E0871}"/>
              </a:ext>
            </a:extLst>
          </p:cNvPr>
          <p:cNvSpPr/>
          <p:nvPr/>
        </p:nvSpPr>
        <p:spPr>
          <a:xfrm>
            <a:off x="3092787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EBE8912-A8D2-5E6C-58B0-AD7E2B3A2FD7}"/>
              </a:ext>
            </a:extLst>
          </p:cNvPr>
          <p:cNvSpPr/>
          <p:nvPr/>
        </p:nvSpPr>
        <p:spPr>
          <a:xfrm>
            <a:off x="5045706" y="2606748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CF500B5-9508-5D15-5485-E2E679778229}"/>
              </a:ext>
            </a:extLst>
          </p:cNvPr>
          <p:cNvSpPr/>
          <p:nvPr/>
        </p:nvSpPr>
        <p:spPr>
          <a:xfrm>
            <a:off x="6943269" y="2606047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34978E9-8EE0-34D6-AB21-880769E3B64A}"/>
              </a:ext>
            </a:extLst>
          </p:cNvPr>
          <p:cNvSpPr txBox="1"/>
          <p:nvPr/>
        </p:nvSpPr>
        <p:spPr>
          <a:xfrm>
            <a:off x="1826575" y="1697118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2011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Elargissement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Statut « PEPS »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BC6465B-3912-73F7-19DB-33524D1E937B}"/>
              </a:ext>
            </a:extLst>
          </p:cNvPr>
          <p:cNvSpPr txBox="1"/>
          <p:nvPr/>
        </p:nvSpPr>
        <p:spPr>
          <a:xfrm>
            <a:off x="3775566" y="1694916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2014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Décret « Enseignement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supérieur inclusif »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ECE6EFB-AA24-A4CB-9750-F6C974D2BA91}"/>
              </a:ext>
            </a:extLst>
          </p:cNvPr>
          <p:cNvSpPr txBox="1"/>
          <p:nvPr/>
        </p:nvSpPr>
        <p:spPr>
          <a:xfrm>
            <a:off x="5740879" y="1681813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Projet « Universal 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by Design »</a:t>
            </a:r>
          </a:p>
        </p:txBody>
      </p:sp>
      <p:sp>
        <p:nvSpPr>
          <p:cNvPr id="3" name="Rectangle : avec coins arrondis en diagonale 2">
            <a:extLst>
              <a:ext uri="{FF2B5EF4-FFF2-40B4-BE49-F238E27FC236}">
                <a16:creationId xmlns:a16="http://schemas.microsoft.com/office/drawing/2014/main" id="{C9400202-FBF1-910A-6422-AEA4EF5EC94B}"/>
              </a:ext>
            </a:extLst>
          </p:cNvPr>
          <p:cNvSpPr/>
          <p:nvPr/>
        </p:nvSpPr>
        <p:spPr>
          <a:xfrm>
            <a:off x="1026385" y="4202591"/>
            <a:ext cx="6850563" cy="670801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du nombre d’aménagements individuels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76520E-4F5B-81FC-CC1A-2953D47DC434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3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976D2-3A08-4CD9-2082-146178C60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9449184-C04B-580D-8086-C262BDF62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D702F3E8-7414-117D-4844-838401D4EFA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Recueil de données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DC86143-CD65-9E84-74B9-98DE784C56D8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888873C3-B35F-CF2E-75A9-432437178997}"/>
              </a:ext>
            </a:extLst>
          </p:cNvPr>
          <p:cNvSpPr txBox="1"/>
          <p:nvPr/>
        </p:nvSpPr>
        <p:spPr>
          <a:xfrm>
            <a:off x="234106" y="2181940"/>
            <a:ext cx="869975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Exemple : atelier d’architecture (60% taux de participation)</a:t>
            </a: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26D7DE4-946D-7A5D-4B47-88756DF10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4926049"/>
              </p:ext>
            </p:extLst>
          </p:nvPr>
        </p:nvGraphicFramePr>
        <p:xfrm>
          <a:off x="359248" y="3035030"/>
          <a:ext cx="8550646" cy="329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F08A250-4B90-4AA9-BFAB-2A1FA4575F03}"/>
              </a:ext>
            </a:extLst>
          </p:cNvPr>
          <p:cNvSpPr/>
          <p:nvPr/>
        </p:nvSpPr>
        <p:spPr>
          <a:xfrm>
            <a:off x="298441" y="1358041"/>
            <a:ext cx="8547118" cy="870646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Sondages spécifiques à chaque cours : 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besoins et utilité des différentes pratiques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328ECA3-8862-EDBF-7E6F-BBF0F5182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CDD20A55-8DEA-67AE-10BA-2AC98F21DD14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40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98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20DBA-0608-8446-19FB-055C7BC90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F515B2F8-1E85-3A7F-9AF3-9EB785D3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6F8AAF5F-3DAE-2FC9-4706-04E838843403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Recueil de données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8C5A003-FA78-0985-5521-53321155A393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A9C69AE-F571-C24F-50B9-5DF7EB32E017}"/>
              </a:ext>
            </a:extLst>
          </p:cNvPr>
          <p:cNvSpPr txBox="1"/>
          <p:nvPr/>
        </p:nvSpPr>
        <p:spPr>
          <a:xfrm>
            <a:off x="234106" y="2471249"/>
            <a:ext cx="869975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 enseignants et 2 assistantes des cours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9 étudiants et étudiantes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B7F7AA-2480-F90B-68CB-DF622ED4CB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407" t="15665" r="10494" b="16237"/>
          <a:stretch/>
        </p:blipFill>
        <p:spPr>
          <a:xfrm>
            <a:off x="3543300" y="3938984"/>
            <a:ext cx="1689100" cy="1511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30F0D8C-2107-F8C6-AA44-ADD72D97A295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Témoignages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A27D11-228D-96E3-B857-FFABE937C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id="{4F62B55B-EED8-E908-63E7-0F9D504CF9C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41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30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C8728-F7FF-914A-7F2D-73AFC3072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8DBB71E-A23E-C9FD-01E1-5D2149BBB7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FF0D2788-871F-AB93-79D7-7BE3AF04B82F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Le projet </a:t>
            </a:r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« Universal by Design »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13E6274-5DE0-44D0-8FF6-9BB137C2BF1F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53042DF-258A-3BE7-C77C-7E0AF8FB2206}"/>
              </a:ext>
            </a:extLst>
          </p:cNvPr>
          <p:cNvSpPr/>
          <p:nvPr/>
        </p:nvSpPr>
        <p:spPr>
          <a:xfrm>
            <a:off x="559396" y="3914621"/>
            <a:ext cx="2597075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Développement outils : 3 cours pilotes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68A1E32-33D2-0B7D-8A47-E6423A157735}"/>
              </a:ext>
            </a:extLst>
          </p:cNvPr>
          <p:cNvSpPr/>
          <p:nvPr/>
        </p:nvSpPr>
        <p:spPr>
          <a:xfrm>
            <a:off x="3405003" y="3949722"/>
            <a:ext cx="2595600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Recueil </a:t>
            </a:r>
            <a:b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d’informations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7AFF9AD-1087-9916-BBAF-412E2CBFA31E}"/>
              </a:ext>
            </a:extLst>
          </p:cNvPr>
          <p:cNvSpPr/>
          <p:nvPr/>
        </p:nvSpPr>
        <p:spPr>
          <a:xfrm>
            <a:off x="6148572" y="3917842"/>
            <a:ext cx="2595600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Sensibilisation 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soutien</a:t>
            </a:r>
            <a:endParaRPr lang="fr-BE" dirty="0">
              <a:solidFill>
                <a:schemeClr val="tx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7FF382C-0969-4963-2CB0-D4C05D6CFA0A}"/>
              </a:ext>
            </a:extLst>
          </p:cNvPr>
          <p:cNvSpPr/>
          <p:nvPr/>
        </p:nvSpPr>
        <p:spPr>
          <a:xfrm>
            <a:off x="1063860" y="2192521"/>
            <a:ext cx="6887183" cy="10769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 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Promouvoir et développer sur le terrain une approche inclusive et universelle de l’enseignement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5BB96B-3705-FEC6-41A2-1BD2C3BF0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394DB712-9B51-6D86-6551-BE6F3E276B05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42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079171C-2FEE-2DCF-C309-D801A9ED2714}"/>
              </a:ext>
            </a:extLst>
          </p:cNvPr>
          <p:cNvSpPr/>
          <p:nvPr/>
        </p:nvSpPr>
        <p:spPr>
          <a:xfrm>
            <a:off x="6148572" y="3914620"/>
            <a:ext cx="2595600" cy="830997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Sensibilisation </a:t>
            </a:r>
            <a:b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soutien</a:t>
            </a:r>
            <a:endParaRPr lang="fr-BE" dirty="0">
              <a:solidFill>
                <a:schemeClr val="bg1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52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DD6B3-0DED-D121-4D21-4CD200AC3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E7EB2BE-E62F-E172-1FA6-0893748B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3272C0A3-509E-F108-6403-1CD68FB315D0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Sensibilisation et soutien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DACC6B0-45DF-44F6-34C4-BF51AE36BD6A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EB91FA03-5913-3F23-ABB7-78318E41F192}"/>
              </a:ext>
            </a:extLst>
          </p:cNvPr>
          <p:cNvSpPr txBox="1"/>
          <p:nvPr/>
        </p:nvSpPr>
        <p:spPr>
          <a:xfrm>
            <a:off x="2032426" y="2577170"/>
            <a:ext cx="50791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3 capsules vidéo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vidéomaton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12 capsules vidéo de partage de pratiques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3 supports interactifs (un par cours)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Des fiches pratiques et de synthèse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0D8A535-73A4-BEF1-8E80-49029AC08E5C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Création de matériel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64EED8-C8BB-3DE8-0688-D2E5B480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243" y="2427457"/>
            <a:ext cx="1983922" cy="11159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4EC4A8-7E9D-007F-BDCF-6786CFE69D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571"/>
          <a:stretch/>
        </p:blipFill>
        <p:spPr>
          <a:xfrm>
            <a:off x="6400083" y="3828473"/>
            <a:ext cx="2578786" cy="13697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E25FF0-16B5-6F6F-4CE7-7F0878A24A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0" y="2452928"/>
            <a:ext cx="2365039" cy="1330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375375-21F3-675E-E7FC-D7C7CBFF9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441" y="4144012"/>
            <a:ext cx="2002447" cy="14170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E70579B-E901-C045-B805-E85C42C138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7017" y="4809953"/>
            <a:ext cx="2406773" cy="167840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0C840C-7932-F2A1-F364-20DAC01BB34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804" b="12716"/>
          <a:stretch/>
        </p:blipFill>
        <p:spPr>
          <a:xfrm>
            <a:off x="5343597" y="5342029"/>
            <a:ext cx="2566607" cy="13697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F94884-2599-2330-122C-B7730EB31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0A979E1D-3870-B464-C248-3D42CEB9BD6E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0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6E7D-F465-1943-2AD3-270740AAC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E467795-F586-885A-F237-FAC68AB96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24E745ED-5EE4-4461-8471-643D70D15FEB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Sensibilisation et soutien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AC62216-AA1F-18CD-6E4E-7BAA9BBCE8A6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3CF408D-E080-E122-AF47-06B68391D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495" y="5194532"/>
            <a:ext cx="1438699" cy="143869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DE602DF-2E13-3737-758D-4C6DF9F6B882}"/>
              </a:ext>
            </a:extLst>
          </p:cNvPr>
          <p:cNvSpPr txBox="1"/>
          <p:nvPr/>
        </p:nvSpPr>
        <p:spPr>
          <a:xfrm>
            <a:off x="933741" y="5544550"/>
            <a:ext cx="5811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latin typeface="Arial" panose="020B0604020202020204" pitchFamily="34" charset="0"/>
                <a:cs typeface="Arial" panose="020B0604020202020204" pitchFamily="34" charset="0"/>
              </a:rPr>
              <a:t>https://moodle.uclouvain.be/course/view.php?id=9310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A1A7780-D807-7CA9-0D2E-F779201CA853}"/>
              </a:ext>
            </a:extLst>
          </p:cNvPr>
          <p:cNvSpPr/>
          <p:nvPr/>
        </p:nvSpPr>
        <p:spPr>
          <a:xfrm>
            <a:off x="298441" y="1502500"/>
            <a:ext cx="8547118" cy="89238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Plateforme Moodle à visée du corps enseignant : 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Pédagogie inclusive et universelle : Universal by Design »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2AC8B8-EA24-3FF8-B614-F59915CA1C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778" t="35679" r="4222" b="12963"/>
          <a:stretch/>
        </p:blipFill>
        <p:spPr>
          <a:xfrm>
            <a:off x="882349" y="2452418"/>
            <a:ext cx="7403270" cy="285163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968777-362A-50B3-50CE-4728476DC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5F793505-D39D-81B9-5EDB-2D07CEF9B2F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90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07A1D-9B8C-37A9-7F66-BA139B4B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D339F9C-7FF2-86F2-F881-428CFCB85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67EDA992-076B-7B14-DDC2-56CE1A1BA2C5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Sensibilisation et soutien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99E33B6-A34A-2C65-C45A-85E4EADC6141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CF934F91-8640-594E-B6AB-8F57AF436A8D}"/>
              </a:ext>
            </a:extLst>
          </p:cNvPr>
          <p:cNvSpPr/>
          <p:nvPr/>
        </p:nvSpPr>
        <p:spPr>
          <a:xfrm>
            <a:off x="3730535" y="2980534"/>
            <a:ext cx="1769585" cy="1142191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Diffusion</a:t>
            </a:r>
            <a:endParaRPr lang="fr-BE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BD1206F-2607-38CF-7831-D484D3AA5E95}"/>
              </a:ext>
            </a:extLst>
          </p:cNvPr>
          <p:cNvCxnSpPr>
            <a:cxnSpLocks/>
          </p:cNvCxnSpPr>
          <p:nvPr/>
        </p:nvCxnSpPr>
        <p:spPr>
          <a:xfrm flipV="1">
            <a:off x="5493969" y="2977595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30C63EC-FAA6-A969-33AF-E46971935371}"/>
              </a:ext>
            </a:extLst>
          </p:cNvPr>
          <p:cNvSpPr/>
          <p:nvPr/>
        </p:nvSpPr>
        <p:spPr>
          <a:xfrm>
            <a:off x="5784605" y="1972129"/>
            <a:ext cx="2160000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Plateforme Moodle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0E86B05-68AC-4F6F-5BF8-E5EF8C0088CF}"/>
              </a:ext>
            </a:extLst>
          </p:cNvPr>
          <p:cNvSpPr/>
          <p:nvPr/>
        </p:nvSpPr>
        <p:spPr>
          <a:xfrm>
            <a:off x="5848204" y="4326050"/>
            <a:ext cx="2422894" cy="1142191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Clés du LLL</a:t>
            </a:r>
          </a:p>
          <a:p>
            <a:pPr algn="ctr" defTabSz="219959"/>
            <a:endParaRPr lang="fr-FR" sz="10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Article « milieu de pratiques »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14D8298-50B0-EC45-4B10-A13C432EC60B}"/>
              </a:ext>
            </a:extLst>
          </p:cNvPr>
          <p:cNvCxnSpPr>
            <a:cxnSpLocks/>
          </p:cNvCxnSpPr>
          <p:nvPr/>
        </p:nvCxnSpPr>
        <p:spPr>
          <a:xfrm>
            <a:off x="5452498" y="3905133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9DBD9173-175B-1AB4-0059-F0CACF470832}"/>
              </a:ext>
            </a:extLst>
          </p:cNvPr>
          <p:cNvCxnSpPr>
            <a:cxnSpLocks/>
          </p:cNvCxnSpPr>
          <p:nvPr/>
        </p:nvCxnSpPr>
        <p:spPr>
          <a:xfrm flipH="1">
            <a:off x="3391556" y="3905133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7140FC3-933E-0A1B-7E91-560194C09208}"/>
              </a:ext>
            </a:extLst>
          </p:cNvPr>
          <p:cNvSpPr/>
          <p:nvPr/>
        </p:nvSpPr>
        <p:spPr>
          <a:xfrm>
            <a:off x="1231556" y="4393636"/>
            <a:ext cx="2160000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Colloques</a:t>
            </a:r>
          </a:p>
          <a:p>
            <a:pPr algn="ctr" defTabSz="219959"/>
            <a:endParaRPr lang="fr-FR" sz="9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 defTabSz="219959"/>
            <a:r>
              <a:rPr lang="fr-BE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Workshop</a:t>
            </a:r>
            <a:endParaRPr lang="fr-FR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85F1901-9FF4-31B6-7DA6-8A602B67526E}"/>
              </a:ext>
            </a:extLst>
          </p:cNvPr>
          <p:cNvSpPr/>
          <p:nvPr/>
        </p:nvSpPr>
        <p:spPr>
          <a:xfrm>
            <a:off x="918255" y="1993662"/>
            <a:ext cx="2786602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Atelier de formation (LLL)</a:t>
            </a:r>
          </a:p>
          <a:p>
            <a:pPr algn="ctr" defTabSz="219959"/>
            <a:endParaRPr lang="fr-FR" sz="10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Journées pédagogiques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F5CF01D-DED0-AD17-C4FF-C71A976AF077}"/>
              </a:ext>
            </a:extLst>
          </p:cNvPr>
          <p:cNvCxnSpPr>
            <a:cxnSpLocks/>
          </p:cNvCxnSpPr>
          <p:nvPr/>
        </p:nvCxnSpPr>
        <p:spPr>
          <a:xfrm flipH="1" flipV="1">
            <a:off x="3361093" y="3032680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D15BD15F-233A-17B1-F26A-2FFC54DC4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1098" y="217926"/>
            <a:ext cx="705437" cy="699595"/>
          </a:xfrm>
          <a:prstGeom prst="rect">
            <a:avLst/>
          </a:prstGeom>
        </p:spPr>
      </p:pic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C5208D25-2408-002C-23E1-CA2DA83BE8B4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45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6621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327A3-758A-4E82-340E-909E8D534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41B62E4-6211-9769-0D74-F886564AA897}"/>
              </a:ext>
            </a:extLst>
          </p:cNvPr>
          <p:cNvSpPr txBox="1">
            <a:spLocks/>
          </p:cNvSpPr>
          <p:nvPr/>
        </p:nvSpPr>
        <p:spPr>
          <a:xfrm>
            <a:off x="440529" y="2225706"/>
            <a:ext cx="8449472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Projet « PEPS »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44B3E0-E407-C618-B77A-BBD7FC4C0661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46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29FEBF-6DC1-C7DE-7D88-38DD29F989AC}"/>
              </a:ext>
            </a:extLst>
          </p:cNvPr>
          <p:cNvSpPr txBox="1"/>
          <p:nvPr/>
        </p:nvSpPr>
        <p:spPr>
          <a:xfrm>
            <a:off x="1077231" y="4057573"/>
            <a:ext cx="5832527" cy="1451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34581">
              <a:lnSpc>
                <a:spcPct val="120000"/>
              </a:lnSpc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Chargée de mission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: Emilie Collette</a:t>
            </a:r>
          </a:p>
          <a:p>
            <a:pPr indent="-534581">
              <a:lnSpc>
                <a:spcPct val="120000"/>
              </a:lnSpc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34581">
              <a:lnSpc>
                <a:spcPct val="120000"/>
              </a:lnSpc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Responsable 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: Vice-recteur aux affaires étudiantes </a:t>
            </a:r>
          </a:p>
          <a:p>
            <a:pPr indent="-534581">
              <a:lnSpc>
                <a:spcPct val="120000"/>
              </a:lnSpc>
            </a:pP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534581">
              <a:lnSpc>
                <a:spcPct val="120000"/>
              </a:lnSpc>
            </a:pPr>
            <a:r>
              <a:rPr lang="fr-FR" sz="1500" b="1" dirty="0">
                <a:latin typeface="Arial" panose="020B0604020202020204" pitchFamily="34" charset="0"/>
                <a:cs typeface="Arial" panose="020B0604020202020204" pitchFamily="34" charset="0"/>
              </a:rPr>
              <a:t>En collaboration avec le service </a:t>
            </a:r>
            <a:r>
              <a:rPr lang="fr-FR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PEPS’In</a:t>
            </a:r>
            <a:endParaRPr lang="fr-F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7B5E0D6-13BB-A75D-C2BD-C320DC49B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8018" y="3319975"/>
            <a:ext cx="70679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1">
            <a:extLst>
              <a:ext uri="{FF2B5EF4-FFF2-40B4-BE49-F238E27FC236}">
                <a16:creationId xmlns:a16="http://schemas.microsoft.com/office/drawing/2014/main" id="{1C9413E6-A655-7979-A1EA-CF5E2FD7C2BD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4"/>
          <a:stretch/>
        </p:blipFill>
        <p:spPr bwMode="auto">
          <a:xfrm>
            <a:off x="4845291" y="186167"/>
            <a:ext cx="2066292" cy="891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F785AE3-1B60-63FC-D087-414CADF9948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83" y="186167"/>
            <a:ext cx="2149318" cy="89171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B805549-1530-392A-1D06-0A3B6B7BF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837" y="336638"/>
            <a:ext cx="3255764" cy="75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121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FE196-DDFA-0A1B-C926-BA5FA2B43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34D4390-E302-F0EB-DD0F-EBE272FC6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10D3391A-5861-8643-040F-9166EF1CFCFC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Complémentarité des projets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9BEB9F7-B488-E88E-5E39-F324C5B71DF9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E89CC060-2007-1B0E-4C27-6C1686985F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4589527"/>
              </p:ext>
            </p:extLst>
          </p:nvPr>
        </p:nvGraphicFramePr>
        <p:xfrm>
          <a:off x="3036502" y="2632890"/>
          <a:ext cx="2560092" cy="2363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58FD365-B8ED-AE3B-8EAD-750F465A87BB}"/>
              </a:ext>
            </a:extLst>
          </p:cNvPr>
          <p:cNvSpPr/>
          <p:nvPr/>
        </p:nvSpPr>
        <p:spPr>
          <a:xfrm>
            <a:off x="845275" y="3780766"/>
            <a:ext cx="2158407" cy="670619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Pédagogie inclusive 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universelle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6F79448E-EDC0-E9D0-4CFE-BA36899CF494}"/>
              </a:ext>
            </a:extLst>
          </p:cNvPr>
          <p:cNvSpPr/>
          <p:nvPr/>
        </p:nvSpPr>
        <p:spPr>
          <a:xfrm>
            <a:off x="627977" y="2540344"/>
            <a:ext cx="2845774" cy="645724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 individualisées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(ex. aménagements)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49A4BD0-B942-155D-5F26-E5C9BACF055D}"/>
              </a:ext>
            </a:extLst>
          </p:cNvPr>
          <p:cNvSpPr/>
          <p:nvPr/>
        </p:nvSpPr>
        <p:spPr>
          <a:xfrm>
            <a:off x="5233172" y="2751469"/>
            <a:ext cx="3305200" cy="897616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 ciblées pour certains groupes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dispositifs d’aide à la réussite</a:t>
            </a: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4409FCC3-899C-33BE-7BB2-54A2E72E8A55}"/>
              </a:ext>
            </a:extLst>
          </p:cNvPr>
          <p:cNvSpPr/>
          <p:nvPr/>
        </p:nvSpPr>
        <p:spPr>
          <a:xfrm rot="12971558">
            <a:off x="4697170" y="2852824"/>
            <a:ext cx="326657" cy="400724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2DA8F0A-6C2D-05A3-084C-C07457F71471}"/>
              </a:ext>
            </a:extLst>
          </p:cNvPr>
          <p:cNvSpPr txBox="1"/>
          <p:nvPr/>
        </p:nvSpPr>
        <p:spPr>
          <a:xfrm>
            <a:off x="3036502" y="5066533"/>
            <a:ext cx="27378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Issu et adapté de ORES (2023)</a:t>
            </a: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7D90E3BD-F72A-C209-92BF-0A2BFD55A0E3}"/>
              </a:ext>
            </a:extLst>
          </p:cNvPr>
          <p:cNvSpPr/>
          <p:nvPr/>
        </p:nvSpPr>
        <p:spPr>
          <a:xfrm rot="18321541" flipV="1">
            <a:off x="3211062" y="3579652"/>
            <a:ext cx="339319" cy="442402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DFDB2D51-8853-37A8-D3EC-2BDDEAEC6835}"/>
              </a:ext>
            </a:extLst>
          </p:cNvPr>
          <p:cNvSpPr/>
          <p:nvPr/>
        </p:nvSpPr>
        <p:spPr>
          <a:xfrm rot="19428235" flipV="1">
            <a:off x="3719289" y="2471501"/>
            <a:ext cx="339319" cy="442402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25061E09-8879-275E-08F2-6777FB4BFE11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47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2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7D447-CF40-ED12-3518-C2E813453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451F0CA-E11F-6DAA-D1DA-C3D98E116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126ABE2E-6982-132B-45E5-2648CAD145CD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Projet « PEPS » 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80FC5B8-92C2-67F2-9059-032748EB0484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12D9CE6-E810-C1A5-A140-E541E9056FBB}"/>
              </a:ext>
            </a:extLst>
          </p:cNvPr>
          <p:cNvSpPr/>
          <p:nvPr/>
        </p:nvSpPr>
        <p:spPr>
          <a:xfrm>
            <a:off x="1130119" y="3564341"/>
            <a:ext cx="6622868" cy="83099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Création d’un guide pour les enseignants et enseignantes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2859A69-8F43-930E-78EC-C371A21ADC23}"/>
              </a:ext>
            </a:extLst>
          </p:cNvPr>
          <p:cNvSpPr/>
          <p:nvPr/>
        </p:nvSpPr>
        <p:spPr>
          <a:xfrm>
            <a:off x="1130119" y="1935070"/>
            <a:ext cx="6755025" cy="107695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 : </a:t>
            </a:r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améliorer l’accompagnement proposé aux étudiants et étudiantes en situation de handicap et sensibiliser la communauté universitaire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7CD59E-6603-088C-8C29-5DD26D9CF6B4}"/>
              </a:ext>
            </a:extLst>
          </p:cNvPr>
          <p:cNvSpPr/>
          <p:nvPr/>
        </p:nvSpPr>
        <p:spPr>
          <a:xfrm>
            <a:off x="1077231" y="4653321"/>
            <a:ext cx="6675756" cy="134497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Première version en septembre 2024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B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B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Echange avec les différents acteurs </a:t>
            </a:r>
            <a:r>
              <a:rPr lang="fr-B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diffusion de la version finale en septembre 2025</a:t>
            </a: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542B741-0440-9B0D-724B-B1D049EDC86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48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25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FA364-851E-66BA-3393-9A82D763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5F771AE-7E1B-E59E-3EA6-CBEA5FEA3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74634078-98F7-3F04-DBE7-0E638386F106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Pourquoi un guide ?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22B448D-2440-7748-CE75-0A4B717A0E2D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E7DDA9F-A5FF-707E-0179-A0F70A48BCB1}"/>
              </a:ext>
            </a:extLst>
          </p:cNvPr>
          <p:cNvSpPr/>
          <p:nvPr/>
        </p:nvSpPr>
        <p:spPr>
          <a:xfrm>
            <a:off x="298441" y="1551254"/>
            <a:ext cx="8547118" cy="582103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Obstacles à l’inclusion rapportés par les enseignants et enseignantes :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FCF4BD-7EE6-1E28-A458-6D4785FD47CD}"/>
              </a:ext>
            </a:extLst>
          </p:cNvPr>
          <p:cNvSpPr txBox="1"/>
          <p:nvPr/>
        </p:nvSpPr>
        <p:spPr>
          <a:xfrm>
            <a:off x="310425" y="2337336"/>
            <a:ext cx="8547118" cy="422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fr-FR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Attitude généralement positive, ouverte et réceptive MAIS rapportent : </a:t>
            </a:r>
          </a:p>
          <a:p>
            <a:pPr lvl="0" algn="just">
              <a:lnSpc>
                <a:spcPct val="107000"/>
              </a:lnSpc>
            </a:pPr>
            <a:endParaRPr lang="fr-FR" sz="12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entiment d’impuissance </a:t>
            </a:r>
            <a:endParaRPr lang="fr-BE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fr-F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anque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connaissances des besoins et des aménagements appropriés </a:t>
            </a:r>
            <a:endParaRPr lang="fr-BE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entiment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doute quant à leurs compétences à enseigner aux personnes en situation de handicap et à gérer la diversité</a:t>
            </a:r>
            <a:endParaRPr lang="fr-BE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outes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sur les compétences de ces étudiants et étudiantes et leur capacité à réussir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nterrogations quant au respect des exigences des programmes et à l’avenir professionnel de ces étudiantes et étudiants</a:t>
            </a:r>
            <a:endParaRPr lang="fr-BE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réoccupations relatives à l’équité envers les autres étudiants et étudiantes 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tat de fatigue et crainte d’une charge de travail encore augmentée 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FR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fr-FR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anque de soutien de leur institution</a:t>
            </a:r>
            <a:endParaRPr lang="fr-BE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F31F26C-B46E-7FF4-9721-BE46185946E0}"/>
              </a:ext>
            </a:extLst>
          </p:cNvPr>
          <p:cNvSpPr txBox="1"/>
          <p:nvPr/>
        </p:nvSpPr>
        <p:spPr>
          <a:xfrm>
            <a:off x="2785240" y="6301703"/>
            <a:ext cx="4598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(Desmarais, 2019; Harvey et al., 2023;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Korthals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Altes et al., 2024; Pérez-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Esteban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al., 2023;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Philion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et al., 2016)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8D3C79D8-F6B2-E200-2373-5B6F9534FD7D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49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6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C87D9-ECED-2633-DF20-528EF4421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B12ECAA-6EAE-E363-C4FB-BFBAEB153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65DCE9BF-A5C2-243D-71C1-FCFC5EAC4C0C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des projets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C127D7A-14E1-364F-3FF9-89761EF74890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D1577A99-C28A-FD12-3650-E9EDC9E3AB45}"/>
              </a:ext>
            </a:extLst>
          </p:cNvPr>
          <p:cNvSpPr/>
          <p:nvPr/>
        </p:nvSpPr>
        <p:spPr>
          <a:xfrm>
            <a:off x="1675329" y="4175688"/>
            <a:ext cx="5793342" cy="636193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Diversification de la population étudiante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2A07039-F946-559B-DA05-2E3907003B12}"/>
              </a:ext>
            </a:extLst>
          </p:cNvPr>
          <p:cNvSpPr txBox="1"/>
          <p:nvPr/>
        </p:nvSpPr>
        <p:spPr>
          <a:xfrm>
            <a:off x="87018" y="1691407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1990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Service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accompagnement</a:t>
            </a:r>
            <a:endParaRPr lang="fr-FR" sz="16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èche : droite à entaille 21">
            <a:extLst>
              <a:ext uri="{FF2B5EF4-FFF2-40B4-BE49-F238E27FC236}">
                <a16:creationId xmlns:a16="http://schemas.microsoft.com/office/drawing/2014/main" id="{39CB1AD0-22B4-EE08-4A09-D04E0399F0D5}"/>
              </a:ext>
            </a:extLst>
          </p:cNvPr>
          <p:cNvSpPr/>
          <p:nvPr/>
        </p:nvSpPr>
        <p:spPr>
          <a:xfrm>
            <a:off x="676847" y="2199836"/>
            <a:ext cx="8044405" cy="1330093"/>
          </a:xfrm>
          <a:prstGeom prst="notchedRightArrow">
            <a:avLst/>
          </a:prstGeom>
          <a:solidFill>
            <a:schemeClr val="accent1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D647DDF-26DE-E34D-8287-3C7F39B8086E}"/>
              </a:ext>
            </a:extLst>
          </p:cNvPr>
          <p:cNvSpPr/>
          <p:nvPr/>
        </p:nvSpPr>
        <p:spPr>
          <a:xfrm>
            <a:off x="1320348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C54BEA4-E7AC-C9D7-1F78-40B3CFA34BBB}"/>
              </a:ext>
            </a:extLst>
          </p:cNvPr>
          <p:cNvSpPr/>
          <p:nvPr/>
        </p:nvSpPr>
        <p:spPr>
          <a:xfrm>
            <a:off x="3092787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7E3EE9B9-8FC2-4E1F-CEDC-31F7BC37D0FA}"/>
              </a:ext>
            </a:extLst>
          </p:cNvPr>
          <p:cNvSpPr/>
          <p:nvPr/>
        </p:nvSpPr>
        <p:spPr>
          <a:xfrm>
            <a:off x="5045706" y="2606748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AB72B23-6F7E-537C-ACD3-D4DAC40F21E1}"/>
              </a:ext>
            </a:extLst>
          </p:cNvPr>
          <p:cNvSpPr/>
          <p:nvPr/>
        </p:nvSpPr>
        <p:spPr>
          <a:xfrm>
            <a:off x="6943269" y="2606047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8F885E2-7ECA-3687-8C6A-C8AF1E2C921A}"/>
              </a:ext>
            </a:extLst>
          </p:cNvPr>
          <p:cNvSpPr txBox="1"/>
          <p:nvPr/>
        </p:nvSpPr>
        <p:spPr>
          <a:xfrm>
            <a:off x="1826575" y="1697118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2011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Elargissement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Statut « PEPS »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6247F4-038F-1B4B-0664-1748EB32F0DF}"/>
              </a:ext>
            </a:extLst>
          </p:cNvPr>
          <p:cNvSpPr txBox="1"/>
          <p:nvPr/>
        </p:nvSpPr>
        <p:spPr>
          <a:xfrm>
            <a:off x="3775566" y="1694916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2014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Décret « Enseignement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supérieur inclusif »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E56D72-B15B-4BCA-B46B-E9A4227BDF7B}"/>
              </a:ext>
            </a:extLst>
          </p:cNvPr>
          <p:cNvSpPr txBox="1"/>
          <p:nvPr/>
        </p:nvSpPr>
        <p:spPr>
          <a:xfrm>
            <a:off x="5740879" y="1681813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Projet « Universal 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by Design »</a:t>
            </a:r>
          </a:p>
        </p:txBody>
      </p:sp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BF360345-D19B-343F-8D55-7463764E3C65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8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E5F25-E883-0BBF-C732-AD381CBE8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9C59181-7E89-D2D9-A0E4-796603D5A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EBB29E52-49AB-C84B-8DFA-444C146887BB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Pourquoi un guide ?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AB8BF462-8492-127E-79CC-882E3D0F770F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C74A48A3-1D09-0706-8231-015CBE91807C}"/>
              </a:ext>
            </a:extLst>
          </p:cNvPr>
          <p:cNvSpPr txBox="1"/>
          <p:nvPr/>
        </p:nvSpPr>
        <p:spPr>
          <a:xfrm>
            <a:off x="3094914" y="2661835"/>
            <a:ext cx="26567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Informer</a:t>
            </a: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Sensibiliser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Soutenir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67EEC71-25CC-1A0B-F00B-16BD9330F9BE}"/>
              </a:ext>
            </a:extLst>
          </p:cNvPr>
          <p:cNvSpPr/>
          <p:nvPr/>
        </p:nvSpPr>
        <p:spPr>
          <a:xfrm>
            <a:off x="3205909" y="2426464"/>
            <a:ext cx="2346594" cy="2005071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3888"/>
            <a:endParaRPr lang="fr-B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615AAA-2A9D-7FFF-AF54-41F0A964B845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50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17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67E04-142B-835C-0CD6-A650EA535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F9C5E0C-C6F8-0C1D-2BF2-5183DBB91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A9C0042D-0A72-4F4E-996A-3CC11754C392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Récoltes d’informations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9F2B01C-CA92-07FF-E9DC-95D31E29CEA9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A2F1C050-9009-62C0-2D7B-355E6D70C94D}"/>
              </a:ext>
            </a:extLst>
          </p:cNvPr>
          <p:cNvSpPr/>
          <p:nvPr/>
        </p:nvSpPr>
        <p:spPr>
          <a:xfrm>
            <a:off x="3202307" y="3141265"/>
            <a:ext cx="2160000" cy="1344978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Etudiants et étudiants</a:t>
            </a:r>
            <a:endParaRPr lang="fr-BE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70862A41-929D-C38B-15E9-BC43E12CDE94}"/>
              </a:ext>
            </a:extLst>
          </p:cNvPr>
          <p:cNvCxnSpPr>
            <a:cxnSpLocks/>
          </p:cNvCxnSpPr>
          <p:nvPr/>
        </p:nvCxnSpPr>
        <p:spPr>
          <a:xfrm flipV="1">
            <a:off x="5152913" y="3213391"/>
            <a:ext cx="321184" cy="268811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7698CD3-B648-3573-6B7F-6245D32EFC43}"/>
              </a:ext>
            </a:extLst>
          </p:cNvPr>
          <p:cNvSpPr/>
          <p:nvPr/>
        </p:nvSpPr>
        <p:spPr>
          <a:xfrm>
            <a:off x="844874" y="4623477"/>
            <a:ext cx="2786601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BE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Données aménagements </a:t>
            </a:r>
          </a:p>
          <a:p>
            <a:pPr algn="ctr" defTabSz="219959"/>
            <a:r>
              <a:rPr lang="fr-BE" sz="1600" dirty="0">
                <a:solidFill>
                  <a:schemeClr val="tx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 réussite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EB25FD8-690E-E5E4-EBE2-D8209BF3E17D}"/>
              </a:ext>
            </a:extLst>
          </p:cNvPr>
          <p:cNvSpPr/>
          <p:nvPr/>
        </p:nvSpPr>
        <p:spPr>
          <a:xfrm>
            <a:off x="5636367" y="4558236"/>
            <a:ext cx="2422894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Témoignages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EA0330F-204F-00F7-9D4C-F06EE2A43389}"/>
              </a:ext>
            </a:extLst>
          </p:cNvPr>
          <p:cNvCxnSpPr>
            <a:cxnSpLocks/>
          </p:cNvCxnSpPr>
          <p:nvPr/>
        </p:nvCxnSpPr>
        <p:spPr>
          <a:xfrm>
            <a:off x="5130643" y="4085844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5C55835-60F9-D9BA-B731-CD67C7088E07}"/>
              </a:ext>
            </a:extLst>
          </p:cNvPr>
          <p:cNvCxnSpPr>
            <a:cxnSpLocks/>
          </p:cNvCxnSpPr>
          <p:nvPr/>
        </p:nvCxnSpPr>
        <p:spPr>
          <a:xfrm flipH="1">
            <a:off x="3069701" y="4085844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FE4AD422-4336-00D9-604C-D0A154BE699C}"/>
              </a:ext>
            </a:extLst>
          </p:cNvPr>
          <p:cNvSpPr/>
          <p:nvPr/>
        </p:nvSpPr>
        <p:spPr>
          <a:xfrm>
            <a:off x="596400" y="2174373"/>
            <a:ext cx="2786602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Enquêtes en BA1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7D59DC2-B520-38AD-9507-8ACFADD053E2}"/>
              </a:ext>
            </a:extLst>
          </p:cNvPr>
          <p:cNvCxnSpPr>
            <a:cxnSpLocks/>
          </p:cNvCxnSpPr>
          <p:nvPr/>
        </p:nvCxnSpPr>
        <p:spPr>
          <a:xfrm flipH="1" flipV="1">
            <a:off x="3091490" y="3213391"/>
            <a:ext cx="345308" cy="259286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86A64BE-4017-5778-A34B-EB055F8F2D5B}"/>
              </a:ext>
            </a:extLst>
          </p:cNvPr>
          <p:cNvSpPr/>
          <p:nvPr/>
        </p:nvSpPr>
        <p:spPr>
          <a:xfrm>
            <a:off x="5327003" y="2068372"/>
            <a:ext cx="3093875" cy="947242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Enquêtes auprès des étudiants et étudiantes avec statut PEPS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F86B85CC-B0D4-AB50-D162-8853C0ABC6A2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51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077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21006-1D32-DA4A-5C25-3B9E7ED39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8A134AC9-8B77-96B4-9070-011E989F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85DEB995-F9CE-9F8E-5326-EAA433B05863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Récoltes d’informations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57B806E-46E2-B161-DC36-8065448FDB3E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4766869-11B5-AFFC-6633-7400615AC1F0}"/>
              </a:ext>
            </a:extLst>
          </p:cNvPr>
          <p:cNvSpPr/>
          <p:nvPr/>
        </p:nvSpPr>
        <p:spPr>
          <a:xfrm>
            <a:off x="1045028" y="3604263"/>
            <a:ext cx="2437022" cy="774486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Enquête (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ChESI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BFECB35-DA5C-8129-B1B3-83115FC643FB}"/>
              </a:ext>
            </a:extLst>
          </p:cNvPr>
          <p:cNvCxnSpPr>
            <a:cxnSpLocks/>
          </p:cNvCxnSpPr>
          <p:nvPr/>
        </p:nvCxnSpPr>
        <p:spPr>
          <a:xfrm>
            <a:off x="5300460" y="2987802"/>
            <a:ext cx="38660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7083F82-1A40-92DA-DA7F-7BC92B07C16F}"/>
              </a:ext>
            </a:extLst>
          </p:cNvPr>
          <p:cNvCxnSpPr>
            <a:cxnSpLocks/>
          </p:cNvCxnSpPr>
          <p:nvPr/>
        </p:nvCxnSpPr>
        <p:spPr>
          <a:xfrm flipH="1">
            <a:off x="3007761" y="2987802"/>
            <a:ext cx="395841" cy="268787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177ECEC-4EBF-E2CC-45A0-570BE8AD2296}"/>
              </a:ext>
            </a:extLst>
          </p:cNvPr>
          <p:cNvSpPr/>
          <p:nvPr/>
        </p:nvSpPr>
        <p:spPr>
          <a:xfrm>
            <a:off x="5374982" y="3625796"/>
            <a:ext cx="2437022" cy="752953"/>
          </a:xfrm>
          <a:prstGeom prst="roundRect">
            <a:avLst/>
          </a:prstGeom>
          <a:solidFill>
            <a:srgbClr val="F9EE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Témoignages</a:t>
            </a:r>
            <a:endParaRPr lang="fr-BE" sz="1600" dirty="0">
              <a:solidFill>
                <a:prstClr val="black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rganigramme : Connecteur 13">
            <a:extLst>
              <a:ext uri="{FF2B5EF4-FFF2-40B4-BE49-F238E27FC236}">
                <a16:creationId xmlns:a16="http://schemas.microsoft.com/office/drawing/2014/main" id="{BF3F6142-697E-0C7A-F87A-17FA8964E7C3}"/>
              </a:ext>
            </a:extLst>
          </p:cNvPr>
          <p:cNvSpPr/>
          <p:nvPr/>
        </p:nvSpPr>
        <p:spPr>
          <a:xfrm>
            <a:off x="3053566" y="1954179"/>
            <a:ext cx="2668726" cy="1344978"/>
          </a:xfrm>
          <a:prstGeom prst="flowChartConnector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19959"/>
            <a:r>
              <a:rPr lang="fr-FR" b="1" dirty="0">
                <a:solidFill>
                  <a:prstClr val="white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Enseignants et enseignantes</a:t>
            </a:r>
            <a:endParaRPr lang="fr-BE" b="1" dirty="0">
              <a:solidFill>
                <a:prstClr val="white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BDC062EC-4871-44AD-EF00-9BF471F287D9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52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36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EBA30-4292-D1B9-7E0B-9B1C3506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F729CB0-4ADA-CDF8-040F-6947F5BBD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5049031D-8511-ACCD-C467-2EEFCF2D3EAA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Guide à visée des enseignants et enseignantes</a:t>
            </a:r>
            <a:endParaRPr lang="fr-B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FD15385C-51B2-6F6B-3C73-DAEFAA302D7F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0740814-7C90-1A39-FA18-C6045599DEEB}"/>
              </a:ext>
            </a:extLst>
          </p:cNvPr>
          <p:cNvSpPr/>
          <p:nvPr/>
        </p:nvSpPr>
        <p:spPr>
          <a:xfrm>
            <a:off x="916526" y="1498989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(constat diversité / obstacles à l’inclusion)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7FDAF5A-5896-38C6-79BA-72C5750299CC}"/>
              </a:ext>
            </a:extLst>
          </p:cNvPr>
          <p:cNvSpPr/>
          <p:nvPr/>
        </p:nvSpPr>
        <p:spPr>
          <a:xfrm>
            <a:off x="930702" y="1994417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inclusive : concepts clés et enjeux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F079973-84A3-5E4E-381F-E3F5DF81FFE3}"/>
              </a:ext>
            </a:extLst>
          </p:cNvPr>
          <p:cNvSpPr/>
          <p:nvPr/>
        </p:nvSpPr>
        <p:spPr>
          <a:xfrm>
            <a:off x="916523" y="2493100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légal : statut PEPS et aménagements raisonnables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918F67-04B0-2B7D-C065-7C70220FB1D6}"/>
              </a:ext>
            </a:extLst>
          </p:cNvPr>
          <p:cNvSpPr/>
          <p:nvPr/>
        </p:nvSpPr>
        <p:spPr>
          <a:xfrm>
            <a:off x="930702" y="2983771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D’une inclusion partielle (intégration) à une réelle inclusion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FB5BFE-A507-14C2-9097-F7956F05F8BE}"/>
              </a:ext>
            </a:extLst>
          </p:cNvPr>
          <p:cNvSpPr/>
          <p:nvPr/>
        </p:nvSpPr>
        <p:spPr>
          <a:xfrm>
            <a:off x="916523" y="3482454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puis-je faire en tant qu’enseignant ou enseignante ?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27B561-A9D6-750D-9B89-65AA7B2A448B}"/>
              </a:ext>
            </a:extLst>
          </p:cNvPr>
          <p:cNvSpPr/>
          <p:nvPr/>
        </p:nvSpPr>
        <p:spPr>
          <a:xfrm>
            <a:off x="916521" y="5500584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Annexe 2 : fiches pratiques pour chaque situation de handicap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40D5026-B62E-61E7-34C8-64575FC33F22}"/>
              </a:ext>
            </a:extLst>
          </p:cNvPr>
          <p:cNvSpPr/>
          <p:nvPr/>
        </p:nvSpPr>
        <p:spPr>
          <a:xfrm>
            <a:off x="930702" y="3970389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avant ? Et après ?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11D7410-B8C6-2F88-82DF-855C3322D02A}"/>
              </a:ext>
            </a:extLst>
          </p:cNvPr>
          <p:cNvSpPr/>
          <p:nvPr/>
        </p:nvSpPr>
        <p:spPr>
          <a:xfrm>
            <a:off x="919533" y="4464116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vie étudiante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40926F06-233F-C2AB-A541-BABFE9C29EE5}"/>
              </a:ext>
            </a:extLst>
          </p:cNvPr>
          <p:cNvSpPr/>
          <p:nvPr/>
        </p:nvSpPr>
        <p:spPr>
          <a:xfrm>
            <a:off x="916522" y="4982350"/>
            <a:ext cx="7310947" cy="44079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Annexe 1 : services et personnes ressources</a:t>
            </a:r>
          </a:p>
        </p:txBody>
      </p:sp>
      <p:sp>
        <p:nvSpPr>
          <p:cNvPr id="14" name="Espace réservé du numéro de diapositive 3">
            <a:extLst>
              <a:ext uri="{FF2B5EF4-FFF2-40B4-BE49-F238E27FC236}">
                <a16:creationId xmlns:a16="http://schemas.microsoft.com/office/drawing/2014/main" id="{CAA6B333-360F-78F7-E0BA-81FEBCB3E968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53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10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5CCEE-1D92-0302-FD77-CFB23A044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C2DA8E-E0AF-845D-702D-345AAFF7B013}"/>
              </a:ext>
            </a:extLst>
          </p:cNvPr>
          <p:cNvSpPr txBox="1">
            <a:spLocks/>
          </p:cNvSpPr>
          <p:nvPr/>
        </p:nvSpPr>
        <p:spPr>
          <a:xfrm>
            <a:off x="440529" y="2225706"/>
            <a:ext cx="8449472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Pour conclure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3CBA684-D29F-BEB7-A3FE-B180354B0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EB713FB8-9A60-03F1-DEAA-539CAA8D5177}"/>
              </a:ext>
            </a:extLst>
          </p:cNvPr>
          <p:cNvSpPr txBox="1">
            <a:spLocks/>
          </p:cNvSpPr>
          <p:nvPr/>
        </p:nvSpPr>
        <p:spPr>
          <a:xfrm>
            <a:off x="8538372" y="0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AF2EC16-EC22-DBA9-FC42-BA6D48E7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8018" y="3319975"/>
            <a:ext cx="70679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66079FE3-9B96-489F-9AC7-B39188329995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54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01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F24BD-8F78-D569-88E6-D84A1A210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FE0DD6B-58E1-F54E-C4DC-6CF50F6A0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76435F1A-F017-6A0B-A5D4-39CF50B2B336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DB554A6-6D87-31BD-B9EB-6654669FD1BB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85FC3F2-1BF7-D1EE-6F81-A69D34CCE705}"/>
              </a:ext>
            </a:extLst>
          </p:cNvPr>
          <p:cNvSpPr txBox="1"/>
          <p:nvPr/>
        </p:nvSpPr>
        <p:spPr>
          <a:xfrm>
            <a:off x="359248" y="1993064"/>
            <a:ext cx="7360901" cy="2738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Enseignants et enseignantes au cœur du processus d’inclusion mais n’en portent pas à eux-seuls la responsabilité ! 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fr-BE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 de la collaboration entre tous les acteurs et actrices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fr-BE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 « UNE » bonne pratique </a:t>
            </a: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diversité des pratiques permettant de répondre à la diversité ! </a:t>
            </a: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endParaRPr lang="fr-BE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lvl="0" indent="-285750" algn="just">
              <a:lnSpc>
                <a:spcPct val="107000"/>
              </a:lnSpc>
              <a:buFont typeface="Wingdings" panose="05000000000000000000" pitchFamily="2" charset="2"/>
              <a:buChar char="ü"/>
            </a:pPr>
            <a:r>
              <a:rPr lang="fr-B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Un petit changement peut faire une gr</a:t>
            </a:r>
            <a:r>
              <a:rPr lang="fr-BE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ande différence ! </a:t>
            </a:r>
            <a:endParaRPr lang="fr-BE" sz="18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BF580CAB-BAAE-0846-58D7-906C26DC9B03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55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16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64211-FBDD-7344-8BFB-8C1A12934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AC1A63A-10E3-5E90-3888-5C7CCE3D34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AF6D242B-9E16-E19D-B04A-9423ED215FEE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des projets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B84BB8C-79BC-6C11-8C00-1A157388CA7B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5FA9A865-A0C0-C17D-ECAA-E21918865D87}"/>
              </a:ext>
            </a:extLst>
          </p:cNvPr>
          <p:cNvSpPr txBox="1"/>
          <p:nvPr/>
        </p:nvSpPr>
        <p:spPr>
          <a:xfrm>
            <a:off x="2900816" y="6478356"/>
            <a:ext cx="33423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(Desmarais, 2019 ; ORES, 2023)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15DE55-092E-AFB9-F178-8C41C4E32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74" y="3429000"/>
            <a:ext cx="4431903" cy="29039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8AA1E77-3D77-C681-D807-00C6EF64CE1F}"/>
              </a:ext>
            </a:extLst>
          </p:cNvPr>
          <p:cNvSpPr txBox="1"/>
          <p:nvPr/>
        </p:nvSpPr>
        <p:spPr>
          <a:xfrm>
            <a:off x="87018" y="1691407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1990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Service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accompagnement</a:t>
            </a:r>
            <a:endParaRPr lang="fr-FR" sz="16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èche : droite à entaille 21">
            <a:extLst>
              <a:ext uri="{FF2B5EF4-FFF2-40B4-BE49-F238E27FC236}">
                <a16:creationId xmlns:a16="http://schemas.microsoft.com/office/drawing/2014/main" id="{83C1C0E5-589E-E2F0-626B-52AF69F8438F}"/>
              </a:ext>
            </a:extLst>
          </p:cNvPr>
          <p:cNvSpPr/>
          <p:nvPr/>
        </p:nvSpPr>
        <p:spPr>
          <a:xfrm>
            <a:off x="676847" y="2199836"/>
            <a:ext cx="8044405" cy="1330093"/>
          </a:xfrm>
          <a:prstGeom prst="notchedRightArrow">
            <a:avLst/>
          </a:prstGeom>
          <a:solidFill>
            <a:schemeClr val="accent1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C8DF445-72BC-E8C4-1B2C-C35B6A020101}"/>
              </a:ext>
            </a:extLst>
          </p:cNvPr>
          <p:cNvSpPr/>
          <p:nvPr/>
        </p:nvSpPr>
        <p:spPr>
          <a:xfrm>
            <a:off x="1320348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22C6846-D7F4-2FF2-2F21-103D78F22778}"/>
              </a:ext>
            </a:extLst>
          </p:cNvPr>
          <p:cNvSpPr/>
          <p:nvPr/>
        </p:nvSpPr>
        <p:spPr>
          <a:xfrm>
            <a:off x="3092787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D66A017-795F-5167-EB2B-6E982BAB5844}"/>
              </a:ext>
            </a:extLst>
          </p:cNvPr>
          <p:cNvSpPr/>
          <p:nvPr/>
        </p:nvSpPr>
        <p:spPr>
          <a:xfrm>
            <a:off x="5045706" y="2606748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A64CB68-B036-6358-D018-6BA480B4C4D7}"/>
              </a:ext>
            </a:extLst>
          </p:cNvPr>
          <p:cNvSpPr/>
          <p:nvPr/>
        </p:nvSpPr>
        <p:spPr>
          <a:xfrm>
            <a:off x="6943269" y="2606047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0CB8A5B-5464-CB8D-FFF6-194F3F5D82A2}"/>
              </a:ext>
            </a:extLst>
          </p:cNvPr>
          <p:cNvSpPr txBox="1"/>
          <p:nvPr/>
        </p:nvSpPr>
        <p:spPr>
          <a:xfrm>
            <a:off x="1826575" y="1697118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2011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Elargissement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Statut « PEPS »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515D864-64C3-D75A-B35B-822113361171}"/>
              </a:ext>
            </a:extLst>
          </p:cNvPr>
          <p:cNvSpPr txBox="1"/>
          <p:nvPr/>
        </p:nvSpPr>
        <p:spPr>
          <a:xfrm>
            <a:off x="3775566" y="1694916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2014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Décret « Enseignement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supérieur inclusif »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BAAD289-7731-CDC1-40BC-801C61E9938B}"/>
              </a:ext>
            </a:extLst>
          </p:cNvPr>
          <p:cNvSpPr txBox="1"/>
          <p:nvPr/>
        </p:nvSpPr>
        <p:spPr>
          <a:xfrm>
            <a:off x="5740879" y="1681813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Projet « Universal 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by Design »</a:t>
            </a:r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4A5C42D1-1BA0-BC50-0F2A-E7D2E34AC2B7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6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5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FD526-622F-ED1E-CF48-74F4FAB1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0331BA2-9D88-2776-452F-1489EE1E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C9E9DCE7-F57E-99B3-BECB-E010A3B4B8BE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des projets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B8022CF-F39C-1950-AB3B-2EDEA957178F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 : avec coins arrondis en diagonale 3">
            <a:extLst>
              <a:ext uri="{FF2B5EF4-FFF2-40B4-BE49-F238E27FC236}">
                <a16:creationId xmlns:a16="http://schemas.microsoft.com/office/drawing/2014/main" id="{7ABA4821-BDFD-CF79-28CE-4C1B4AD66039}"/>
              </a:ext>
            </a:extLst>
          </p:cNvPr>
          <p:cNvSpPr/>
          <p:nvPr/>
        </p:nvSpPr>
        <p:spPr>
          <a:xfrm>
            <a:off x="1687313" y="4858090"/>
            <a:ext cx="5793342" cy="636193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Diversification de la population étudiante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D38ED4-A6FE-AA5D-83D3-7FDF95966FE9}"/>
              </a:ext>
            </a:extLst>
          </p:cNvPr>
          <p:cNvSpPr txBox="1"/>
          <p:nvPr/>
        </p:nvSpPr>
        <p:spPr>
          <a:xfrm>
            <a:off x="87018" y="1691407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1990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Service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accompagnement</a:t>
            </a:r>
            <a:endParaRPr lang="fr-FR" sz="1600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èche : droite à entaille 21">
            <a:extLst>
              <a:ext uri="{FF2B5EF4-FFF2-40B4-BE49-F238E27FC236}">
                <a16:creationId xmlns:a16="http://schemas.microsoft.com/office/drawing/2014/main" id="{933EBA28-F358-8A39-5EFF-C1CF37EF1DC8}"/>
              </a:ext>
            </a:extLst>
          </p:cNvPr>
          <p:cNvSpPr/>
          <p:nvPr/>
        </p:nvSpPr>
        <p:spPr>
          <a:xfrm>
            <a:off x="676847" y="2199836"/>
            <a:ext cx="8044405" cy="1330093"/>
          </a:xfrm>
          <a:prstGeom prst="notchedRightArrow">
            <a:avLst/>
          </a:prstGeom>
          <a:solidFill>
            <a:schemeClr val="accent1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BE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5E01580-2E39-5F83-AD3E-70EBBC747F2E}"/>
              </a:ext>
            </a:extLst>
          </p:cNvPr>
          <p:cNvSpPr/>
          <p:nvPr/>
        </p:nvSpPr>
        <p:spPr>
          <a:xfrm>
            <a:off x="1320348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DDDF862-C1A9-54C3-B6AD-318320DF9D20}"/>
              </a:ext>
            </a:extLst>
          </p:cNvPr>
          <p:cNvSpPr/>
          <p:nvPr/>
        </p:nvSpPr>
        <p:spPr>
          <a:xfrm>
            <a:off x="3092787" y="2622952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C8EAC70-CACA-316B-6E61-0295AB335E79}"/>
              </a:ext>
            </a:extLst>
          </p:cNvPr>
          <p:cNvSpPr/>
          <p:nvPr/>
        </p:nvSpPr>
        <p:spPr>
          <a:xfrm>
            <a:off x="5045706" y="2606748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CB1CFA9-F212-45F6-373F-56756ED6E83A}"/>
              </a:ext>
            </a:extLst>
          </p:cNvPr>
          <p:cNvSpPr/>
          <p:nvPr/>
        </p:nvSpPr>
        <p:spPr>
          <a:xfrm>
            <a:off x="6943269" y="2606047"/>
            <a:ext cx="489905" cy="483860"/>
          </a:xfrm>
          <a:prstGeom prst="ellipse">
            <a:avLst/>
          </a:prstGeom>
          <a:solidFill>
            <a:srgbClr val="F5E3D7"/>
          </a:solidFill>
          <a:ln>
            <a:solidFill>
              <a:srgbClr val="F5E3D7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BE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BCA4AF5-24FD-15B5-9852-8229F1443D4F}"/>
              </a:ext>
            </a:extLst>
          </p:cNvPr>
          <p:cNvSpPr txBox="1"/>
          <p:nvPr/>
        </p:nvSpPr>
        <p:spPr>
          <a:xfrm>
            <a:off x="1826575" y="1697118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2011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Elargissement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Statut « PEPS »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2B7E26C-49F7-C763-90EB-E3CAB6972F2B}"/>
              </a:ext>
            </a:extLst>
          </p:cNvPr>
          <p:cNvSpPr txBox="1"/>
          <p:nvPr/>
        </p:nvSpPr>
        <p:spPr>
          <a:xfrm>
            <a:off x="3775566" y="1694916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2014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Décret « Enseignement </a:t>
            </a:r>
          </a:p>
          <a:p>
            <a:pPr lvl="0" algn="ctr"/>
            <a:r>
              <a:rPr lang="fr-FR" sz="1400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supérieur inclusif »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9208338-BBA0-D769-E035-E9D847FAF0FB}"/>
              </a:ext>
            </a:extLst>
          </p:cNvPr>
          <p:cNvSpPr txBox="1"/>
          <p:nvPr/>
        </p:nvSpPr>
        <p:spPr>
          <a:xfrm>
            <a:off x="5740879" y="1681813"/>
            <a:ext cx="29283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r-FR" sz="1600" b="1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2021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Projet « Universal </a:t>
            </a:r>
          </a:p>
          <a:p>
            <a:pPr lvl="0"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by Design »</a:t>
            </a:r>
          </a:p>
        </p:txBody>
      </p:sp>
      <p:sp>
        <p:nvSpPr>
          <p:cNvPr id="30" name="Espace réservé du numéro de diapositive 3">
            <a:extLst>
              <a:ext uri="{FF2B5EF4-FFF2-40B4-BE49-F238E27FC236}">
                <a16:creationId xmlns:a16="http://schemas.microsoft.com/office/drawing/2014/main" id="{9EE990A8-75BE-2D82-EC5F-9B1D57FF8586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7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3" name="Rectangle : avec coins arrondis en diagonale 2">
            <a:extLst>
              <a:ext uri="{FF2B5EF4-FFF2-40B4-BE49-F238E27FC236}">
                <a16:creationId xmlns:a16="http://schemas.microsoft.com/office/drawing/2014/main" id="{632296DE-6B14-4B71-C53E-2EB623DCEB40}"/>
              </a:ext>
            </a:extLst>
          </p:cNvPr>
          <p:cNvSpPr/>
          <p:nvPr/>
        </p:nvSpPr>
        <p:spPr>
          <a:xfrm>
            <a:off x="1146718" y="3945458"/>
            <a:ext cx="6850563" cy="670801"/>
          </a:xfrm>
          <a:prstGeom prst="round2DiagRect">
            <a:avLst>
              <a:gd name="adj1" fmla="val 16667"/>
              <a:gd name="adj2" fmla="val 821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Augmentation du nombre d’aménagements individuels</a:t>
            </a:r>
          </a:p>
        </p:txBody>
      </p:sp>
    </p:spTree>
    <p:extLst>
      <p:ext uri="{BB962C8B-B14F-4D97-AF65-F5344CB8AC3E}">
        <p14:creationId xmlns:p14="http://schemas.microsoft.com/office/powerpoint/2010/main" val="504023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FBB65-D831-C69F-3859-E771335C4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770E5A46-CC11-993B-CE47-5D55C28E5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2">
            <a:extLst>
              <a:ext uri="{FF2B5EF4-FFF2-40B4-BE49-F238E27FC236}">
                <a16:creationId xmlns:a16="http://schemas.microsoft.com/office/drawing/2014/main" id="{EE308E82-CA75-6E30-91FF-CC2378DF7BA4}"/>
              </a:ext>
            </a:extLst>
          </p:cNvPr>
          <p:cNvSpPr txBox="1">
            <a:spLocks/>
          </p:cNvSpPr>
          <p:nvPr/>
        </p:nvSpPr>
        <p:spPr>
          <a:xfrm>
            <a:off x="359248" y="0"/>
            <a:ext cx="8839199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 des projets</a:t>
            </a: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04C3E5B-5EF2-8184-6A37-FA2DA44244BC}"/>
              </a:ext>
            </a:extLst>
          </p:cNvPr>
          <p:cNvCxnSpPr>
            <a:cxnSpLocks/>
          </p:cNvCxnSpPr>
          <p:nvPr/>
        </p:nvCxnSpPr>
        <p:spPr>
          <a:xfrm>
            <a:off x="359248" y="1107440"/>
            <a:ext cx="84494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98945C0-51D7-26E6-1036-814BF6AA41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9937527"/>
              </p:ext>
            </p:extLst>
          </p:nvPr>
        </p:nvGraphicFramePr>
        <p:xfrm>
          <a:off x="3036502" y="2632890"/>
          <a:ext cx="2560092" cy="2363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4F2A8D0-23A7-0E44-B424-86155AA5CA3F}"/>
              </a:ext>
            </a:extLst>
          </p:cNvPr>
          <p:cNvSpPr/>
          <p:nvPr/>
        </p:nvSpPr>
        <p:spPr>
          <a:xfrm>
            <a:off x="845275" y="3780766"/>
            <a:ext cx="2158407" cy="670619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Pédagogie inclusive </a:t>
            </a:r>
            <a:b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universelle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6EB9B8C-569A-4E81-2028-68017069F861}"/>
              </a:ext>
            </a:extLst>
          </p:cNvPr>
          <p:cNvSpPr/>
          <p:nvPr/>
        </p:nvSpPr>
        <p:spPr>
          <a:xfrm>
            <a:off x="627977" y="2540344"/>
            <a:ext cx="2845774" cy="645724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 individualisées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(ex. aménagements)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8C7C137-3694-03C8-D1DA-716CD31B2E09}"/>
              </a:ext>
            </a:extLst>
          </p:cNvPr>
          <p:cNvSpPr/>
          <p:nvPr/>
        </p:nvSpPr>
        <p:spPr>
          <a:xfrm>
            <a:off x="5233172" y="2751469"/>
            <a:ext cx="3305200" cy="897616"/>
          </a:xfrm>
          <a:prstGeom prst="round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 ciblées pour certains groupes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Ex. dispositifs d’aide à la réussite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D7FCFEE0-40D1-D39E-9203-7055C8D866E4}"/>
              </a:ext>
            </a:extLst>
          </p:cNvPr>
          <p:cNvSpPr/>
          <p:nvPr/>
        </p:nvSpPr>
        <p:spPr>
          <a:xfrm rot="12971558">
            <a:off x="4697170" y="2852824"/>
            <a:ext cx="326657" cy="400724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2AB35EB-701D-0F9B-B439-FCB77C0AFC3E}"/>
              </a:ext>
            </a:extLst>
          </p:cNvPr>
          <p:cNvSpPr txBox="1"/>
          <p:nvPr/>
        </p:nvSpPr>
        <p:spPr>
          <a:xfrm>
            <a:off x="3036502" y="5066533"/>
            <a:ext cx="27378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100" dirty="0">
                <a:latin typeface="Arial" panose="020B0604020202020204" pitchFamily="34" charset="0"/>
                <a:cs typeface="Arial" panose="020B0604020202020204" pitchFamily="34" charset="0"/>
              </a:rPr>
              <a:t>Issu et adapté de ORES (2023)</a:t>
            </a:r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5249E910-4878-DBEF-7C7F-80F0531F627D}"/>
              </a:ext>
            </a:extLst>
          </p:cNvPr>
          <p:cNvSpPr/>
          <p:nvPr/>
        </p:nvSpPr>
        <p:spPr>
          <a:xfrm rot="18321541" flipV="1">
            <a:off x="3211062" y="3579652"/>
            <a:ext cx="339319" cy="442402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D6AE765F-A28D-7441-1DF1-A85DAF36A39E}"/>
              </a:ext>
            </a:extLst>
          </p:cNvPr>
          <p:cNvSpPr/>
          <p:nvPr/>
        </p:nvSpPr>
        <p:spPr>
          <a:xfrm rot="19428235" flipV="1">
            <a:off x="3719289" y="2471501"/>
            <a:ext cx="339319" cy="442402"/>
          </a:xfrm>
          <a:custGeom>
            <a:avLst/>
            <a:gdLst/>
            <a:ahLst/>
            <a:cxnLst/>
            <a:rect l="l" t="t" r="r" b="b"/>
            <a:pathLst>
              <a:path w="1705687" h="3374560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B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3ED54C94-0932-B181-181C-2FD3D8631C21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8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8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61C7F-3591-F98C-355D-6ABD6E85A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24B9D65-E134-8152-9515-0E5A311851C7}"/>
              </a:ext>
            </a:extLst>
          </p:cNvPr>
          <p:cNvSpPr txBox="1">
            <a:spLocks/>
          </p:cNvSpPr>
          <p:nvPr/>
        </p:nvSpPr>
        <p:spPr>
          <a:xfrm>
            <a:off x="393637" y="2225706"/>
            <a:ext cx="8449472" cy="13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Conception Universelle de l’Apprentissage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281D3BD4-BCF6-DA14-16F2-7C224C88B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90" y="6332929"/>
            <a:ext cx="1977283" cy="4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BCA5B2DC-1C5A-5232-8DC5-B9120E9C40E6}"/>
              </a:ext>
            </a:extLst>
          </p:cNvPr>
          <p:cNvSpPr txBox="1">
            <a:spLocks/>
          </p:cNvSpPr>
          <p:nvPr/>
        </p:nvSpPr>
        <p:spPr>
          <a:xfrm>
            <a:off x="8538372" y="0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9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BBBB9F7-8A66-CF9C-6192-AC0817E2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2708" y="3319975"/>
            <a:ext cx="818270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F2B48367-1886-9A1D-327F-B1086322DB22}"/>
              </a:ext>
            </a:extLst>
          </p:cNvPr>
          <p:cNvSpPr txBox="1">
            <a:spLocks/>
          </p:cNvSpPr>
          <p:nvPr/>
        </p:nvSpPr>
        <p:spPr>
          <a:xfrm>
            <a:off x="8487313" y="6340702"/>
            <a:ext cx="571500" cy="4519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9000" b="0" kern="120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A61E498-6075-41EE-97A3-CA54B4EB9F26}" type="slidenum">
              <a:rPr lang="fr-BE" sz="2400" b="1" smtClean="0">
                <a:solidFill>
                  <a:schemeClr val="tx1">
                    <a:alpha val="20000"/>
                  </a:schemeClr>
                </a:solidFill>
              </a:rPr>
              <a:pPr>
                <a:defRPr/>
              </a:pPr>
              <a:t>9</a:t>
            </a:fld>
            <a:endParaRPr lang="fr-BE" sz="2400" b="1" dirty="0">
              <a:solidFill>
                <a:schemeClr val="tx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745479"/>
      </p:ext>
    </p:extLst>
  </p:cSld>
  <p:clrMapOvr>
    <a:masterClrMapping/>
  </p:clrMapOvr>
</p:sld>
</file>

<file path=ppt/theme/theme1.xml><?xml version="1.0" encoding="utf-8"?>
<a:theme xmlns:a="http://schemas.openxmlformats.org/drawingml/2006/main" name="Métropolitain">
  <a:themeElements>
    <a:clrScheme name="Personnalisé 7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2A808C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17646</TotalTime>
  <Words>2060</Words>
  <Application>Microsoft Office PowerPoint</Application>
  <PresentationFormat>Affichage à l'écran (4:3)</PresentationFormat>
  <Paragraphs>590</Paragraphs>
  <Slides>55</Slides>
  <Notes>55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2" baseType="lpstr">
      <vt:lpstr>Aptos</vt:lpstr>
      <vt:lpstr>Arial</vt:lpstr>
      <vt:lpstr>Calibri</vt:lpstr>
      <vt:lpstr>Calibri Light</vt:lpstr>
      <vt:lpstr>Source Sans Pro</vt:lpstr>
      <vt:lpstr>Wingdings</vt:lpstr>
      <vt:lpstr>Métropolitain</vt:lpstr>
      <vt:lpstr>Pédagogie à visée inclusive et universelle  Exemple de deux projets mis en place à l’UCLouvain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Catholique de Louvain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Baccalauréat en sciences psychologiques et de l’éducation</dc:title>
  <dc:creator>Céline Gillis</dc:creator>
  <cp:lastModifiedBy>Emilie Collette</cp:lastModifiedBy>
  <cp:revision>463</cp:revision>
  <cp:lastPrinted>2025-01-10T11:00:34Z</cp:lastPrinted>
  <dcterms:created xsi:type="dcterms:W3CDTF">2012-09-18T10:08:03Z</dcterms:created>
  <dcterms:modified xsi:type="dcterms:W3CDTF">2025-04-10T15:47:42Z</dcterms:modified>
</cp:coreProperties>
</file>