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54" autoAdjust="0"/>
    <p:restoredTop sz="94660"/>
  </p:normalViewPr>
  <p:slideViewPr>
    <p:cSldViewPr snapToGrid="0">
      <p:cViewPr varScale="1">
        <p:scale>
          <a:sx n="50" d="100"/>
          <a:sy n="50" d="100"/>
        </p:scale>
        <p:origin x="3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clouvain-my.sharepoint.com/personal/murielle_sack_uclouvain_be/Documents/AIDE/CHESI/CHESI%20Louvain/2024-2025/Journ&#233;e%20du%2017%20avril%202025/Statistiques%20Chesi%20CES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BE" b="1"/>
              <a:t>Evolution nombre</a:t>
            </a:r>
            <a:r>
              <a:rPr lang="fr-BE" b="1" baseline="0"/>
              <a:t> EBS </a:t>
            </a:r>
            <a:endParaRPr lang="fr-BE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B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Feuil1!$A$19</c:f>
              <c:strCache>
                <c:ptCount val="1"/>
                <c:pt idx="0">
                  <c:v>EBS CHESI Pôle Louvain</c:v>
                </c:pt>
              </c:strCache>
            </c:strRef>
          </c:tx>
          <c:spPr>
            <a:ln w="28575" cap="rnd">
              <a:solidFill>
                <a:srgbClr val="FF3399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3399"/>
              </a:solidFill>
              <a:ln w="9525">
                <a:solidFill>
                  <a:srgbClr val="FF3399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FF3399">
                        <a:alpha val="99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Feuil1!$B$18:$J$18</c:f>
              <c:strCache>
                <c:ptCount val="9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  <c:pt idx="8">
                  <c:v>2023-2024</c:v>
                </c:pt>
              </c:strCache>
            </c:strRef>
          </c:cat>
          <c:val>
            <c:numRef>
              <c:f>Feuil1!$B$19:$J$19</c:f>
              <c:numCache>
                <c:formatCode>General</c:formatCode>
                <c:ptCount val="9"/>
                <c:pt idx="0">
                  <c:v>324</c:v>
                </c:pt>
                <c:pt idx="1">
                  <c:v>365</c:v>
                </c:pt>
                <c:pt idx="2">
                  <c:v>481</c:v>
                </c:pt>
                <c:pt idx="3">
                  <c:v>535</c:v>
                </c:pt>
                <c:pt idx="4">
                  <c:v>683</c:v>
                </c:pt>
                <c:pt idx="5">
                  <c:v>952</c:v>
                </c:pt>
                <c:pt idx="6">
                  <c:v>1128</c:v>
                </c:pt>
                <c:pt idx="7">
                  <c:v>1101</c:v>
                </c:pt>
                <c:pt idx="8">
                  <c:v>1218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2D0-4406-95D4-848D86B76AE8}"/>
            </c:ext>
          </c:extLst>
        </c:ser>
        <c:ser>
          <c:idx val="1"/>
          <c:order val="1"/>
          <c:tx>
            <c:strRef>
              <c:f>Feuil1!$A$20</c:f>
              <c:strCache>
                <c:ptCount val="1"/>
                <c:pt idx="0">
                  <c:v>EBS CESI </c:v>
                </c:pt>
              </c:strCache>
            </c:strRef>
          </c:tx>
          <c:spPr>
            <a:ln w="28575" cap="rnd">
              <a:solidFill>
                <a:srgbClr val="66FF3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66FF33"/>
              </a:solidFill>
              <a:ln w="9525">
                <a:solidFill>
                  <a:srgbClr val="66FF3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ln>
                      <a:noFill/>
                    </a:ln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Feuil1!$B$18:$J$18</c:f>
              <c:strCache>
                <c:ptCount val="9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  <c:pt idx="8">
                  <c:v>2023-2024</c:v>
                </c:pt>
              </c:strCache>
            </c:strRef>
          </c:cat>
          <c:val>
            <c:numRef>
              <c:f>Feuil1!$B$20:$J$20</c:f>
              <c:numCache>
                <c:formatCode>General</c:formatCode>
                <c:ptCount val="9"/>
                <c:pt idx="0">
                  <c:v>1307</c:v>
                </c:pt>
                <c:pt idx="1">
                  <c:v>1654</c:v>
                </c:pt>
                <c:pt idx="2">
                  <c:v>2184</c:v>
                </c:pt>
                <c:pt idx="3">
                  <c:v>2697</c:v>
                </c:pt>
                <c:pt idx="4">
                  <c:v>3446</c:v>
                </c:pt>
                <c:pt idx="5">
                  <c:v>4276</c:v>
                </c:pt>
                <c:pt idx="6">
                  <c:v>5201</c:v>
                </c:pt>
                <c:pt idx="7">
                  <c:v>5792</c:v>
                </c:pt>
                <c:pt idx="8">
                  <c:v>7098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2D0-4406-95D4-848D86B76A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47285952"/>
        <c:axId val="1547284512"/>
      </c:lineChart>
      <c:catAx>
        <c:axId val="1547285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547284512"/>
        <c:crossesAt val="500"/>
        <c:auto val="1"/>
        <c:lblAlgn val="ctr"/>
        <c:lblOffset val="100"/>
        <c:noMultiLvlLbl val="0"/>
      </c:catAx>
      <c:valAx>
        <c:axId val="1547284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547285952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solidFill>
            <a:schemeClr val="accent4">
              <a:lumMod val="20000"/>
              <a:lumOff val="80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50800" dir="5400000" sx="1000" sy="1000" algn="ctr" rotWithShape="0">
                  <a:schemeClr val="tx1"/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89C59B-5B66-B3DC-8447-CD64E89316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66F458-D3DE-6A9E-D4F5-8DD4CC35F0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728DD1-5B03-0C4A-8255-ECA2309B6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AFA3-EBF5-433E-BA90-71B9DBAFD8A8}" type="datetimeFigureOut">
              <a:rPr lang="fr-BE" smtClean="0"/>
              <a:t>17-04-25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57BE46-9387-7753-9973-BF4E94E22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A4032B-DA7E-2D7A-F04A-912F2E9C6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6911-F2A0-4E2C-BD66-D39660148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13521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90C4E4-2FBF-A01D-E798-A09AC2ED0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52113C6-6AEA-69BA-0E44-2537441FA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2B221E-740F-ED96-3FFF-2CB7F9E72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AFA3-EBF5-433E-BA90-71B9DBAFD8A8}" type="datetimeFigureOut">
              <a:rPr lang="fr-BE" smtClean="0"/>
              <a:t>17-04-25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87F9BC-A519-B4F4-8DBE-7D39A05D4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863AD8-F1C6-45C7-E0A7-B4385D9B5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6911-F2A0-4E2C-BD66-D39660148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89972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0697B34-3884-2205-0E7A-AB094C948E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3EB37F2-01A4-EEDC-783C-858F0BDCA0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C75D6D-7447-51A8-54A5-0C832B112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AFA3-EBF5-433E-BA90-71B9DBAFD8A8}" type="datetimeFigureOut">
              <a:rPr lang="fr-BE" smtClean="0"/>
              <a:t>17-04-25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2B36F0-0ABA-AE4B-E926-418A537B8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E3301C-EB9D-0FF5-E69E-9047BF038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6911-F2A0-4E2C-BD66-D39660148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97190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50FF0F-9A38-4351-3A77-9151EBA29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57E1D9-331C-4CBF-928D-38ED407C1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C5A161-7F2A-1173-D5DC-A33A83E8A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AFA3-EBF5-433E-BA90-71B9DBAFD8A8}" type="datetimeFigureOut">
              <a:rPr lang="fr-BE" smtClean="0"/>
              <a:t>17-04-25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E93308-F54C-2CD3-5F24-9D4375A5E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88B73F-4A53-6553-1E95-E76987402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6911-F2A0-4E2C-BD66-D39660148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85790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00381D-CDB5-B6D8-7133-756E25BF1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D1078EB-EE24-D267-2FE7-BE2997DDF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FCA3CE-EF0A-3635-1D7F-247AE7B03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AFA3-EBF5-433E-BA90-71B9DBAFD8A8}" type="datetimeFigureOut">
              <a:rPr lang="fr-BE" smtClean="0"/>
              <a:t>17-04-25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E6E390-E58D-A211-8EAC-CF82B8526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925692-DDEF-D5FA-9F89-F4DCCBBE6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6911-F2A0-4E2C-BD66-D39660148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81762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1ACF98-838B-D5E3-1D60-B26EA7D2C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91B015-711B-167D-BDCA-A5C49C8954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4D867B2-50C8-09C6-4DC5-19D5E1AAB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13B9E57-C751-AA8F-C9A3-C61C34E47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AFA3-EBF5-433E-BA90-71B9DBAFD8A8}" type="datetimeFigureOut">
              <a:rPr lang="fr-BE" smtClean="0"/>
              <a:t>17-04-25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276C77-A0EC-079A-62D3-9EEB51EEE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080377-7526-DAD6-8C7C-6BADD8F47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6911-F2A0-4E2C-BD66-D39660148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98713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845B02-6E37-1006-6912-5FB0866B5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97EC27A-0948-4AF0-86D8-C8C36E8425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785E8BD-7355-FD7B-8F59-9569AA02D1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3E6834A-0085-F0CB-618B-9D5A5EE838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5DD2861-8D1B-84CA-7008-4025FBA3F2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DBF3B14-2F94-3B6A-0E28-43B2D40ED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AFA3-EBF5-433E-BA90-71B9DBAFD8A8}" type="datetimeFigureOut">
              <a:rPr lang="fr-BE" smtClean="0"/>
              <a:t>17-04-25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3426734-1046-C44B-2733-C905A913A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C34E8FA-E93E-FAC4-D14D-6E24BC830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6911-F2A0-4E2C-BD66-D39660148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78032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22779F-4DDB-BC04-58D6-BFC182C6D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C531416-911A-0C22-0954-D13B5AD3A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AFA3-EBF5-433E-BA90-71B9DBAFD8A8}" type="datetimeFigureOut">
              <a:rPr lang="fr-BE" smtClean="0"/>
              <a:t>17-04-25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2438E30-88D2-8217-C7DF-F3A6915DA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B07E1D6-75A4-6093-EDA7-4448998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6911-F2A0-4E2C-BD66-D39660148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13939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7A3E6E7-3832-7102-E255-AEC0F3A3A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AFA3-EBF5-433E-BA90-71B9DBAFD8A8}" type="datetimeFigureOut">
              <a:rPr lang="fr-BE" smtClean="0"/>
              <a:t>17-04-25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7FEC767-2635-C2D9-1A40-C655109AE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CF55311-38B6-E7EA-6FD1-545A1B8B6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6911-F2A0-4E2C-BD66-D39660148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2400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B51CE5-11FC-686E-6071-4ACEE4B71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22A7CA-6EF1-5CB7-18D1-66FB2846C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E035191-8A98-2039-1F5D-EF6DFB3455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505959F-DA24-2D4C-B214-0E3EF0692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AFA3-EBF5-433E-BA90-71B9DBAFD8A8}" type="datetimeFigureOut">
              <a:rPr lang="fr-BE" smtClean="0"/>
              <a:t>17-04-25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111FA4-E420-B477-35C0-52C219B89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6D7B1F-4A91-4B0C-C245-822678FB2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6911-F2A0-4E2C-BD66-D39660148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9793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DF4302-86AC-EAC1-1B1D-17CA8AB9E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4CEB3CA-CE96-FBBB-C2F6-7800118A29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C06E978-42C5-0D61-C20D-8781A8E70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AC195EC-2583-7E4F-F225-A27AA465F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AFA3-EBF5-433E-BA90-71B9DBAFD8A8}" type="datetimeFigureOut">
              <a:rPr lang="fr-BE" smtClean="0"/>
              <a:t>17-04-25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399E244-DD2A-A874-1890-1CD5D21AF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032BBDA-292F-B0A9-8645-3BE44D251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6911-F2A0-4E2C-BD66-D39660148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5355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26D9DA4-4E94-7493-3EA0-A01E69A13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F25F90-74EA-5A36-0F40-AFACEA317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3F1DB6-300D-8B93-1208-302AB5470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B4AFA3-EBF5-433E-BA90-71B9DBAFD8A8}" type="datetimeFigureOut">
              <a:rPr lang="fr-BE" smtClean="0"/>
              <a:t>17-04-25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41A018-418D-FF9A-0020-F2E8A1213B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6648DD-649F-333F-7E42-066978A76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516911-F2A0-4E2C-BD66-D39660148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0340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8FA98AB-312C-1F2C-7C1D-455D5A6BD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pPr algn="ctr"/>
            <a:r>
              <a:rPr lang="fr-BE" sz="4200" b="1" dirty="0">
                <a:solidFill>
                  <a:srgbClr val="0070C0"/>
                </a:solidFill>
              </a:rPr>
              <a:t>Conception universelle des apprentissages</a:t>
            </a:r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3DB07D19-688A-5EC9-CABD-CFDB348BA4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60" r="1241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pic>
        <p:nvPicPr>
          <p:cNvPr id="5" name="Espace réservé du contenu 4" descr="Une image contenant texte, affiche, graphisme, dessin humoristique&#10;&#10;Le contenu généré par l’IA peut être incorrect.">
            <a:extLst>
              <a:ext uri="{FF2B5EF4-FFF2-40B4-BE49-F238E27FC236}">
                <a16:creationId xmlns:a16="http://schemas.microsoft.com/office/drawing/2014/main" id="{643B9E7C-74A7-D136-E66A-6144F4B212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47785" y="2817557"/>
            <a:ext cx="2416133" cy="350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669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A98749-BDB4-B080-FD38-B0218FECA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BE" b="1" dirty="0" err="1">
                <a:solidFill>
                  <a:srgbClr val="0070C0"/>
                </a:solidFill>
              </a:rPr>
              <a:t>Etudiant·e·s</a:t>
            </a:r>
            <a:r>
              <a:rPr lang="fr-BE" b="1" dirty="0">
                <a:solidFill>
                  <a:srgbClr val="0070C0"/>
                </a:solidFill>
              </a:rPr>
              <a:t> en situations de handicaps, troubles et maladies depuis 2015 en Communauté française</a:t>
            </a:r>
          </a:p>
        </p:txBody>
      </p:sp>
      <p:pic>
        <p:nvPicPr>
          <p:cNvPr id="4" name="Image 3" descr="Une image contenant texte, affiche, graphisme, dessin humoristique&#10;&#10;Le contenu généré par l’IA peut être incorrect.">
            <a:extLst>
              <a:ext uri="{FF2B5EF4-FFF2-40B4-BE49-F238E27FC236}">
                <a16:creationId xmlns:a16="http://schemas.microsoft.com/office/drawing/2014/main" id="{61A2034E-6B12-1B19-C2AC-28857D0A2C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8240" y="1"/>
            <a:ext cx="913760" cy="1325564"/>
          </a:xfrm>
          <a:prstGeom prst="rect">
            <a:avLst/>
          </a:prstGeom>
        </p:spPr>
      </p:pic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289F1F1B-20F0-8E20-18B5-7A81600D12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1947622"/>
              </p:ext>
            </p:extLst>
          </p:nvPr>
        </p:nvGraphicFramePr>
        <p:xfrm>
          <a:off x="603739" y="2141537"/>
          <a:ext cx="10181492" cy="395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507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1">
        <p:bldSub>
          <a:bldChart bld="series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CD304A-28DA-8C96-EC2D-DC2F78FD5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BB3FA42F-DA13-3FF5-30DB-204F30B857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6663" y="1514794"/>
            <a:ext cx="9218673" cy="4978081"/>
          </a:xfrm>
        </p:spPr>
      </p:pic>
    </p:spTree>
    <p:extLst>
      <p:ext uri="{BB962C8B-B14F-4D97-AF65-F5344CB8AC3E}">
        <p14:creationId xmlns:p14="http://schemas.microsoft.com/office/powerpoint/2010/main" val="2828272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D77218-2275-54E8-F781-D9A90954D9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58A114-34C8-32DC-E666-9AB1496205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 dirty="0"/>
          </a:p>
        </p:txBody>
      </p:sp>
      <p:pic>
        <p:nvPicPr>
          <p:cNvPr id="4" name="Picture 2" descr="C:\Users\Lemay_Sy\Pictures\772ff8ea-cf35-4afe-adae-b387877d260e-medium[1].jpg">
            <a:extLst>
              <a:ext uri="{FF2B5EF4-FFF2-40B4-BE49-F238E27FC236}">
                <a16:creationId xmlns:a16="http://schemas.microsoft.com/office/drawing/2014/main" id="{4942D0EA-DF49-54F5-288D-53C290905D00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831" y="0"/>
            <a:ext cx="61663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8315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25</Words>
  <Application>Microsoft Office PowerPoint</Application>
  <PresentationFormat>Grand écran</PresentationFormat>
  <Paragraphs>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Thème Office</vt:lpstr>
      <vt:lpstr>Conception universelle des apprentissages</vt:lpstr>
      <vt:lpstr>Etudiant·e·s en situations de handicaps, troubles et maladies depuis 2015 en Communauté française</vt:lpstr>
      <vt:lpstr>Présentation PowerPoint</vt:lpstr>
      <vt:lpstr>Présentation PowerPoint</vt:lpstr>
    </vt:vector>
  </TitlesOfParts>
  <Company>UCLouvain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Murielle Sack</dc:creator>
  <cp:lastModifiedBy>Murielle Sack</cp:lastModifiedBy>
  <cp:revision>1</cp:revision>
  <dcterms:created xsi:type="dcterms:W3CDTF">2025-04-17T06:01:48Z</dcterms:created>
  <dcterms:modified xsi:type="dcterms:W3CDTF">2025-04-17T06:17:06Z</dcterms:modified>
</cp:coreProperties>
</file>