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59"/>
  </p:notesMasterIdLst>
  <p:handoutMasterIdLst>
    <p:handoutMasterId r:id="rId60"/>
  </p:handoutMasterIdLst>
  <p:sldIdLst>
    <p:sldId id="256" r:id="rId5"/>
    <p:sldId id="731" r:id="rId6"/>
    <p:sldId id="713" r:id="rId7"/>
    <p:sldId id="714" r:id="rId8"/>
    <p:sldId id="719" r:id="rId9"/>
    <p:sldId id="725" r:id="rId10"/>
    <p:sldId id="708" r:id="rId11"/>
    <p:sldId id="747" r:id="rId12"/>
    <p:sldId id="748" r:id="rId13"/>
    <p:sldId id="726" r:id="rId14"/>
    <p:sldId id="724" r:id="rId15"/>
    <p:sldId id="723" r:id="rId16"/>
    <p:sldId id="742" r:id="rId17"/>
    <p:sldId id="749" r:id="rId18"/>
    <p:sldId id="741" r:id="rId19"/>
    <p:sldId id="736" r:id="rId20"/>
    <p:sldId id="737" r:id="rId21"/>
    <p:sldId id="738" r:id="rId22"/>
    <p:sldId id="727" r:id="rId23"/>
    <p:sldId id="601" r:id="rId24"/>
    <p:sldId id="280" r:id="rId25"/>
    <p:sldId id="734" r:id="rId26"/>
    <p:sldId id="735" r:id="rId27"/>
    <p:sldId id="739" r:id="rId28"/>
    <p:sldId id="740" r:id="rId29"/>
    <p:sldId id="594" r:id="rId30"/>
    <p:sldId id="616" r:id="rId31"/>
    <p:sldId id="617" r:id="rId32"/>
    <p:sldId id="638" r:id="rId33"/>
    <p:sldId id="639" r:id="rId34"/>
    <p:sldId id="681" r:id="rId35"/>
    <p:sldId id="743" r:id="rId36"/>
    <p:sldId id="744" r:id="rId37"/>
    <p:sldId id="732" r:id="rId38"/>
    <p:sldId id="733" r:id="rId39"/>
    <p:sldId id="745" r:id="rId40"/>
    <p:sldId id="746" r:id="rId41"/>
    <p:sldId id="720" r:id="rId42"/>
    <p:sldId id="704" r:id="rId43"/>
    <p:sldId id="705" r:id="rId44"/>
    <p:sldId id="728" r:id="rId45"/>
    <p:sldId id="729" r:id="rId46"/>
    <p:sldId id="730" r:id="rId47"/>
    <p:sldId id="609" r:id="rId48"/>
    <p:sldId id="560" r:id="rId49"/>
    <p:sldId id="563" r:id="rId50"/>
    <p:sldId id="567" r:id="rId51"/>
    <p:sldId id="595" r:id="rId52"/>
    <p:sldId id="596" r:id="rId53"/>
    <p:sldId id="597" r:id="rId54"/>
    <p:sldId id="598" r:id="rId55"/>
    <p:sldId id="644" r:id="rId56"/>
    <p:sldId id="662" r:id="rId57"/>
    <p:sldId id="602" r:id="rId58"/>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0865F"/>
    <a:srgbClr val="BE006E"/>
    <a:srgbClr val="00639C"/>
    <a:srgbClr val="8FBC13"/>
    <a:srgbClr val="EC7405"/>
    <a:srgbClr val="2DE176"/>
    <a:srgbClr val="5F5587"/>
    <a:srgbClr val="008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0D8A93-AF61-804D-9E99-600804F54961}" v="100" dt="2025-11-24T15:47:38.83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34" autoAdjust="0"/>
    <p:restoredTop sz="79178" autoAdjust="0"/>
  </p:normalViewPr>
  <p:slideViewPr>
    <p:cSldViewPr snapToGrid="0">
      <p:cViewPr varScale="1">
        <p:scale>
          <a:sx n="99" d="100"/>
          <a:sy n="99" d="100"/>
        </p:scale>
        <p:origin x="536" y="184"/>
      </p:cViewPr>
      <p:guideLst>
        <p:guide orient="horz" pos="2160"/>
        <p:guide pos="3840"/>
      </p:guideLst>
    </p:cSldViewPr>
  </p:slideViewPr>
  <p:outlineViewPr>
    <p:cViewPr>
      <p:scale>
        <a:sx n="33" d="100"/>
        <a:sy n="33" d="100"/>
      </p:scale>
      <p:origin x="0" y="-892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9" d="100"/>
          <a:sy n="89" d="100"/>
        </p:scale>
        <p:origin x="-4027" y="6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313"/>
          </a:xfrm>
          <a:prstGeom prst="rect">
            <a:avLst/>
          </a:prstGeom>
        </p:spPr>
        <p:txBody>
          <a:bodyPr vert="horz" lIns="95582" tIns="47791" rIns="95582" bIns="47791" rtlCol="0"/>
          <a:lstStyle>
            <a:lvl1pPr algn="l" fontAlgn="auto">
              <a:spcBef>
                <a:spcPts val="0"/>
              </a:spcBef>
              <a:spcAft>
                <a:spcPts val="0"/>
              </a:spcAft>
              <a:defRPr sz="1300">
                <a:latin typeface="+mn-lt"/>
                <a:cs typeface="+mn-cs"/>
              </a:defRPr>
            </a:lvl1pPr>
          </a:lstStyle>
          <a:p>
            <a:pPr>
              <a:defRPr/>
            </a:pPr>
            <a:endParaRPr lang="fr-BE"/>
          </a:p>
        </p:txBody>
      </p:sp>
      <p:sp>
        <p:nvSpPr>
          <p:cNvPr id="3" name="Espace réservé de la date 2"/>
          <p:cNvSpPr>
            <a:spLocks noGrp="1"/>
          </p:cNvSpPr>
          <p:nvPr>
            <p:ph type="dt" sz="quarter" idx="1"/>
          </p:nvPr>
        </p:nvSpPr>
        <p:spPr>
          <a:xfrm>
            <a:off x="4021294" y="0"/>
            <a:ext cx="3076363" cy="511313"/>
          </a:xfrm>
          <a:prstGeom prst="rect">
            <a:avLst/>
          </a:prstGeom>
        </p:spPr>
        <p:txBody>
          <a:bodyPr vert="horz" lIns="95582" tIns="47791" rIns="95582" bIns="47791" rtlCol="0"/>
          <a:lstStyle>
            <a:lvl1pPr algn="r" fontAlgn="auto">
              <a:spcBef>
                <a:spcPts val="0"/>
              </a:spcBef>
              <a:spcAft>
                <a:spcPts val="0"/>
              </a:spcAft>
              <a:defRPr sz="1300" smtClean="0">
                <a:latin typeface="+mn-lt"/>
                <a:cs typeface="+mn-cs"/>
              </a:defRPr>
            </a:lvl1pPr>
          </a:lstStyle>
          <a:p>
            <a:pPr>
              <a:defRPr/>
            </a:pPr>
            <a:fld id="{D39A138B-1198-43DF-A856-367D835E1A11}" type="datetimeFigureOut">
              <a:rPr lang="fr-BE"/>
              <a:pPr>
                <a:defRPr/>
              </a:pPr>
              <a:t>25/11/25</a:t>
            </a:fld>
            <a:endParaRPr lang="fr-BE"/>
          </a:p>
        </p:txBody>
      </p:sp>
      <p:sp>
        <p:nvSpPr>
          <p:cNvPr id="4" name="Espace réservé du pied de page 3"/>
          <p:cNvSpPr>
            <a:spLocks noGrp="1"/>
          </p:cNvSpPr>
          <p:nvPr>
            <p:ph type="ftr" sz="quarter" idx="2"/>
          </p:nvPr>
        </p:nvSpPr>
        <p:spPr>
          <a:xfrm>
            <a:off x="0" y="9721629"/>
            <a:ext cx="3076363" cy="511313"/>
          </a:xfrm>
          <a:prstGeom prst="rect">
            <a:avLst/>
          </a:prstGeom>
        </p:spPr>
        <p:txBody>
          <a:bodyPr vert="horz" lIns="95582" tIns="47791" rIns="95582" bIns="47791" rtlCol="0" anchor="b"/>
          <a:lstStyle>
            <a:lvl1pPr algn="l" fontAlgn="auto">
              <a:spcBef>
                <a:spcPts val="0"/>
              </a:spcBef>
              <a:spcAft>
                <a:spcPts val="0"/>
              </a:spcAft>
              <a:defRPr sz="1300">
                <a:latin typeface="+mn-lt"/>
                <a:cs typeface="+mn-cs"/>
              </a:defRPr>
            </a:lvl1pPr>
          </a:lstStyle>
          <a:p>
            <a:pPr>
              <a:defRPr/>
            </a:pPr>
            <a:endParaRPr lang="fr-BE"/>
          </a:p>
        </p:txBody>
      </p:sp>
      <p:sp>
        <p:nvSpPr>
          <p:cNvPr id="5" name="Espace réservé du numéro de diapositive 4"/>
          <p:cNvSpPr>
            <a:spLocks noGrp="1"/>
          </p:cNvSpPr>
          <p:nvPr>
            <p:ph type="sldNum" sz="quarter" idx="3"/>
          </p:nvPr>
        </p:nvSpPr>
        <p:spPr>
          <a:xfrm>
            <a:off x="4021294" y="9721629"/>
            <a:ext cx="3076363" cy="511313"/>
          </a:xfrm>
          <a:prstGeom prst="rect">
            <a:avLst/>
          </a:prstGeom>
        </p:spPr>
        <p:txBody>
          <a:bodyPr vert="horz" lIns="95582" tIns="47791" rIns="95582" bIns="47791" rtlCol="0" anchor="b"/>
          <a:lstStyle>
            <a:lvl1pPr algn="r" fontAlgn="auto">
              <a:spcBef>
                <a:spcPts val="0"/>
              </a:spcBef>
              <a:spcAft>
                <a:spcPts val="0"/>
              </a:spcAft>
              <a:defRPr sz="1300" smtClean="0">
                <a:latin typeface="+mn-lt"/>
                <a:cs typeface="+mn-cs"/>
              </a:defRPr>
            </a:lvl1pPr>
          </a:lstStyle>
          <a:p>
            <a:pPr>
              <a:defRPr/>
            </a:pPr>
            <a:fld id="{3C568909-3739-4CA0-AAFC-0F28AA6748DE}" type="slidenum">
              <a:rPr lang="fr-BE"/>
              <a:pPr>
                <a:defRPr/>
              </a:pPr>
              <a:t>‹N°›</a:t>
            </a:fld>
            <a:endParaRPr lang="fr-BE"/>
          </a:p>
        </p:txBody>
      </p:sp>
    </p:spTree>
    <p:extLst>
      <p:ext uri="{BB962C8B-B14F-4D97-AF65-F5344CB8AC3E}">
        <p14:creationId xmlns:p14="http://schemas.microsoft.com/office/powerpoint/2010/main" val="1868416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313"/>
          </a:xfrm>
          <a:prstGeom prst="rect">
            <a:avLst/>
          </a:prstGeom>
        </p:spPr>
        <p:txBody>
          <a:bodyPr vert="horz" lIns="95582" tIns="47791" rIns="95582" bIns="47791" rtlCol="0"/>
          <a:lstStyle>
            <a:lvl1pPr algn="l" fontAlgn="auto">
              <a:spcBef>
                <a:spcPts val="0"/>
              </a:spcBef>
              <a:spcAft>
                <a:spcPts val="0"/>
              </a:spcAft>
              <a:defRPr sz="1300">
                <a:latin typeface="+mn-lt"/>
                <a:cs typeface="+mn-cs"/>
              </a:defRPr>
            </a:lvl1pPr>
          </a:lstStyle>
          <a:p>
            <a:pPr>
              <a:defRPr/>
            </a:pPr>
            <a:endParaRPr lang="fr-BE"/>
          </a:p>
        </p:txBody>
      </p:sp>
      <p:sp>
        <p:nvSpPr>
          <p:cNvPr id="3" name="Date Placeholder 2"/>
          <p:cNvSpPr>
            <a:spLocks noGrp="1"/>
          </p:cNvSpPr>
          <p:nvPr>
            <p:ph type="dt" idx="1"/>
          </p:nvPr>
        </p:nvSpPr>
        <p:spPr>
          <a:xfrm>
            <a:off x="4021294" y="0"/>
            <a:ext cx="3076363" cy="511313"/>
          </a:xfrm>
          <a:prstGeom prst="rect">
            <a:avLst/>
          </a:prstGeom>
        </p:spPr>
        <p:txBody>
          <a:bodyPr vert="horz" lIns="95582" tIns="47791" rIns="95582" bIns="47791" rtlCol="0"/>
          <a:lstStyle>
            <a:lvl1pPr algn="r" fontAlgn="auto">
              <a:spcBef>
                <a:spcPts val="0"/>
              </a:spcBef>
              <a:spcAft>
                <a:spcPts val="0"/>
              </a:spcAft>
              <a:defRPr sz="1300" smtClean="0">
                <a:latin typeface="+mn-lt"/>
                <a:cs typeface="+mn-cs"/>
              </a:defRPr>
            </a:lvl1pPr>
          </a:lstStyle>
          <a:p>
            <a:pPr>
              <a:defRPr/>
            </a:pPr>
            <a:fld id="{65FE4062-CC6D-442E-8434-EC6F0ABF824A}" type="datetimeFigureOut">
              <a:rPr lang="fr-BE"/>
              <a:pPr>
                <a:defRPr/>
              </a:pPr>
              <a:t>25/11/25</a:t>
            </a:fld>
            <a:endParaRPr lang="fr-BE"/>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582" tIns="47791" rIns="95582" bIns="47791" rtlCol="0" anchor="ctr"/>
          <a:lstStyle/>
          <a:p>
            <a:pPr lvl="0"/>
            <a:endParaRPr lang="fr-BE" noProof="0"/>
          </a:p>
        </p:txBody>
      </p:sp>
      <p:sp>
        <p:nvSpPr>
          <p:cNvPr id="5" name="Notes Placeholder 4"/>
          <p:cNvSpPr>
            <a:spLocks noGrp="1"/>
          </p:cNvSpPr>
          <p:nvPr>
            <p:ph type="body" sz="quarter" idx="3"/>
          </p:nvPr>
        </p:nvSpPr>
        <p:spPr>
          <a:xfrm>
            <a:off x="709930" y="4860816"/>
            <a:ext cx="5679440" cy="4606828"/>
          </a:xfrm>
          <a:prstGeom prst="rect">
            <a:avLst/>
          </a:prstGeom>
        </p:spPr>
        <p:txBody>
          <a:bodyPr vert="horz" lIns="95582" tIns="47791" rIns="95582" bIns="4779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r-BE" noProof="0" dirty="0"/>
          </a:p>
        </p:txBody>
      </p:sp>
      <p:sp>
        <p:nvSpPr>
          <p:cNvPr id="6" name="Footer Placeholder 5"/>
          <p:cNvSpPr>
            <a:spLocks noGrp="1"/>
          </p:cNvSpPr>
          <p:nvPr>
            <p:ph type="ftr" sz="quarter" idx="4"/>
          </p:nvPr>
        </p:nvSpPr>
        <p:spPr>
          <a:xfrm>
            <a:off x="0" y="9721629"/>
            <a:ext cx="3076363" cy="511313"/>
          </a:xfrm>
          <a:prstGeom prst="rect">
            <a:avLst/>
          </a:prstGeom>
        </p:spPr>
        <p:txBody>
          <a:bodyPr vert="horz" lIns="95582" tIns="47791" rIns="95582" bIns="47791" rtlCol="0" anchor="b"/>
          <a:lstStyle>
            <a:lvl1pPr algn="l" fontAlgn="auto">
              <a:spcBef>
                <a:spcPts val="0"/>
              </a:spcBef>
              <a:spcAft>
                <a:spcPts val="0"/>
              </a:spcAft>
              <a:defRPr sz="13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4021294" y="9721629"/>
            <a:ext cx="3076363" cy="511313"/>
          </a:xfrm>
          <a:prstGeom prst="rect">
            <a:avLst/>
          </a:prstGeom>
        </p:spPr>
        <p:txBody>
          <a:bodyPr vert="horz" lIns="95582" tIns="47791" rIns="95582" bIns="47791" rtlCol="0" anchor="b"/>
          <a:lstStyle>
            <a:lvl1pPr algn="r" fontAlgn="auto">
              <a:spcBef>
                <a:spcPts val="0"/>
              </a:spcBef>
              <a:spcAft>
                <a:spcPts val="0"/>
              </a:spcAft>
              <a:defRPr sz="1300" smtClean="0">
                <a:latin typeface="+mn-lt"/>
                <a:cs typeface="+mn-cs"/>
              </a:defRPr>
            </a:lvl1pPr>
          </a:lstStyle>
          <a:p>
            <a:pPr>
              <a:defRPr/>
            </a:pPr>
            <a:fld id="{FFA71FD2-C3C3-4873-84E9-64B7AADEDA6C}" type="slidenum">
              <a:rPr lang="fr-BE"/>
              <a:pPr>
                <a:defRPr/>
              </a:pPr>
              <a:t>‹N°›</a:t>
            </a:fld>
            <a:endParaRPr lang="fr-BE"/>
          </a:p>
        </p:txBody>
      </p:sp>
    </p:spTree>
    <p:extLst>
      <p:ext uri="{BB962C8B-B14F-4D97-AF65-F5344CB8AC3E}">
        <p14:creationId xmlns:p14="http://schemas.microsoft.com/office/powerpoint/2010/main" val="23541087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dirty="0"/>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76606" indent="-298694">
              <a:defRPr>
                <a:solidFill>
                  <a:schemeClr val="tx1"/>
                </a:solidFill>
                <a:latin typeface="Calibri" pitchFamily="34" charset="0"/>
                <a:cs typeface="Arial" charset="0"/>
              </a:defRPr>
            </a:lvl2pPr>
            <a:lvl3pPr marL="1194778" indent="-238956">
              <a:defRPr>
                <a:solidFill>
                  <a:schemeClr val="tx1"/>
                </a:solidFill>
                <a:latin typeface="Calibri" pitchFamily="34" charset="0"/>
                <a:cs typeface="Arial" charset="0"/>
              </a:defRPr>
            </a:lvl3pPr>
            <a:lvl4pPr marL="1672689" indent="-238956">
              <a:defRPr>
                <a:solidFill>
                  <a:schemeClr val="tx1"/>
                </a:solidFill>
                <a:latin typeface="Calibri" pitchFamily="34" charset="0"/>
                <a:cs typeface="Arial" charset="0"/>
              </a:defRPr>
            </a:lvl4pPr>
            <a:lvl5pPr marL="2150600" indent="-238956">
              <a:defRPr>
                <a:solidFill>
                  <a:schemeClr val="tx1"/>
                </a:solidFill>
                <a:latin typeface="Calibri" pitchFamily="34" charset="0"/>
                <a:cs typeface="Arial" charset="0"/>
              </a:defRPr>
            </a:lvl5pPr>
            <a:lvl6pPr marL="2628511" indent="-238956" fontAlgn="base">
              <a:spcBef>
                <a:spcPct val="0"/>
              </a:spcBef>
              <a:spcAft>
                <a:spcPct val="0"/>
              </a:spcAft>
              <a:defRPr>
                <a:solidFill>
                  <a:schemeClr val="tx1"/>
                </a:solidFill>
                <a:latin typeface="Calibri" pitchFamily="34" charset="0"/>
                <a:cs typeface="Arial" charset="0"/>
              </a:defRPr>
            </a:lvl6pPr>
            <a:lvl7pPr marL="3106423" indent="-238956" fontAlgn="base">
              <a:spcBef>
                <a:spcPct val="0"/>
              </a:spcBef>
              <a:spcAft>
                <a:spcPct val="0"/>
              </a:spcAft>
              <a:defRPr>
                <a:solidFill>
                  <a:schemeClr val="tx1"/>
                </a:solidFill>
                <a:latin typeface="Calibri" pitchFamily="34" charset="0"/>
                <a:cs typeface="Arial" charset="0"/>
              </a:defRPr>
            </a:lvl7pPr>
            <a:lvl8pPr marL="3584334" indent="-238956" fontAlgn="base">
              <a:spcBef>
                <a:spcPct val="0"/>
              </a:spcBef>
              <a:spcAft>
                <a:spcPct val="0"/>
              </a:spcAft>
              <a:defRPr>
                <a:solidFill>
                  <a:schemeClr val="tx1"/>
                </a:solidFill>
                <a:latin typeface="Calibri" pitchFamily="34" charset="0"/>
                <a:cs typeface="Arial" charset="0"/>
              </a:defRPr>
            </a:lvl8pPr>
            <a:lvl9pPr marL="4062245" indent="-238956"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00D62C55-3CC6-4008-85F4-F79A5D8B01D5}" type="slidenum">
              <a:rPr lang="fr-BE"/>
              <a:pPr fontAlgn="base">
                <a:spcBef>
                  <a:spcPct val="0"/>
                </a:spcBef>
                <a:spcAft>
                  <a:spcPct val="0"/>
                </a:spcAft>
              </a:pPr>
              <a:t>1</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FA71FD2-C3C3-4873-84E9-64B7AADEDA6C}" type="slidenum">
              <a:rPr lang="fr-BE" smtClean="0"/>
              <a:pPr>
                <a:defRPr/>
              </a:pPr>
              <a:t>2</a:t>
            </a:fld>
            <a:endParaRPr lang="fr-BE"/>
          </a:p>
        </p:txBody>
      </p:sp>
    </p:spTree>
    <p:extLst>
      <p:ext uri="{BB962C8B-B14F-4D97-AF65-F5344CB8AC3E}">
        <p14:creationId xmlns:p14="http://schemas.microsoft.com/office/powerpoint/2010/main" val="3890889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F8AA1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381239" y="1499012"/>
            <a:ext cx="7429523" cy="2387600"/>
          </a:xfrm>
        </p:spPr>
        <p:txBody>
          <a:bodyPr anchor="b"/>
          <a:lstStyle>
            <a:lvl1pPr algn="ctr">
              <a:defRPr sz="4500" b="1" spc="225" baseline="0">
                <a:solidFill>
                  <a:schemeClr val="bg1"/>
                </a:solidFill>
              </a:defRPr>
            </a:lvl1pPr>
          </a:lstStyle>
          <a:p>
            <a:r>
              <a:rPr lang="fr-FR" dirty="0"/>
              <a:t>CLIQUEZ POUR AJOUTER UN TITRE</a:t>
            </a:r>
            <a:endParaRPr lang="fr-BE" dirty="0"/>
          </a:p>
        </p:txBody>
      </p:sp>
      <p:sp>
        <p:nvSpPr>
          <p:cNvPr id="3" name="Sous-titre 2"/>
          <p:cNvSpPr>
            <a:spLocks noGrp="1"/>
          </p:cNvSpPr>
          <p:nvPr>
            <p:ph type="subTitle" idx="1"/>
          </p:nvPr>
        </p:nvSpPr>
        <p:spPr>
          <a:xfrm>
            <a:off x="1524000" y="4346938"/>
            <a:ext cx="9144000" cy="1655762"/>
          </a:xfrm>
        </p:spPr>
        <p:txBody>
          <a:bodyPr>
            <a:normAutofit/>
          </a:bodyPr>
          <a:lstStyle>
            <a:lvl1pPr marL="0" indent="0" algn="ctr">
              <a:buNone/>
              <a:defRPr sz="21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BE" dirty="0"/>
          </a:p>
        </p:txBody>
      </p:sp>
      <p:sp>
        <p:nvSpPr>
          <p:cNvPr id="4" name="Organigramme : Délai 3"/>
          <p:cNvSpPr/>
          <p:nvPr/>
        </p:nvSpPr>
        <p:spPr>
          <a:xfrm>
            <a:off x="1" y="-247527"/>
            <a:ext cx="3471345" cy="1216546"/>
          </a:xfrm>
          <a:custGeom>
            <a:avLst/>
            <a:gdLst>
              <a:gd name="connsiteX0" fmla="*/ 0 w 3136875"/>
              <a:gd name="connsiteY0" fmla="*/ 0 h 2509094"/>
              <a:gd name="connsiteX1" fmla="*/ 1568438 w 3136875"/>
              <a:gd name="connsiteY1" fmla="*/ 0 h 2509094"/>
              <a:gd name="connsiteX2" fmla="*/ 3136876 w 3136875"/>
              <a:gd name="connsiteY2" fmla="*/ 1254547 h 2509094"/>
              <a:gd name="connsiteX3" fmla="*/ 1568438 w 3136875"/>
              <a:gd name="connsiteY3" fmla="*/ 2509094 h 2509094"/>
              <a:gd name="connsiteX4" fmla="*/ 0 w 3136875"/>
              <a:gd name="connsiteY4" fmla="*/ 2509094 h 2509094"/>
              <a:gd name="connsiteX5" fmla="*/ 0 w 3136875"/>
              <a:gd name="connsiteY5" fmla="*/ 0 h 2509094"/>
              <a:gd name="connsiteX0" fmla="*/ 8878 w 3145754"/>
              <a:gd name="connsiteY0" fmla="*/ 0 h 2509094"/>
              <a:gd name="connsiteX1" fmla="*/ 1577316 w 3145754"/>
              <a:gd name="connsiteY1" fmla="*/ 0 h 2509094"/>
              <a:gd name="connsiteX2" fmla="*/ 3145754 w 3145754"/>
              <a:gd name="connsiteY2" fmla="*/ 1254547 h 2509094"/>
              <a:gd name="connsiteX3" fmla="*/ 1577316 w 3145754"/>
              <a:gd name="connsiteY3" fmla="*/ 2509094 h 2509094"/>
              <a:gd name="connsiteX4" fmla="*/ 8878 w 3145754"/>
              <a:gd name="connsiteY4" fmla="*/ 2509094 h 2509094"/>
              <a:gd name="connsiteX5" fmla="*/ 0 w 3145754"/>
              <a:gd name="connsiteY5" fmla="*/ 1213443 h 2509094"/>
              <a:gd name="connsiteX6" fmla="*/ 8878 w 3145754"/>
              <a:gd name="connsiteY6" fmla="*/ 0 h 2509094"/>
              <a:gd name="connsiteX0" fmla="*/ 8878 w 3145754"/>
              <a:gd name="connsiteY0" fmla="*/ 0 h 2509094"/>
              <a:gd name="connsiteX1" fmla="*/ 3145754 w 3145754"/>
              <a:gd name="connsiteY1" fmla="*/ 1254547 h 2509094"/>
              <a:gd name="connsiteX2" fmla="*/ 1577316 w 3145754"/>
              <a:gd name="connsiteY2" fmla="*/ 2509094 h 2509094"/>
              <a:gd name="connsiteX3" fmla="*/ 8878 w 3145754"/>
              <a:gd name="connsiteY3" fmla="*/ 2509094 h 2509094"/>
              <a:gd name="connsiteX4" fmla="*/ 0 w 3145754"/>
              <a:gd name="connsiteY4" fmla="*/ 1213443 h 2509094"/>
              <a:gd name="connsiteX5" fmla="*/ 8878 w 3145754"/>
              <a:gd name="connsiteY5" fmla="*/ 0 h 2509094"/>
              <a:gd name="connsiteX0" fmla="*/ 0 w 3145754"/>
              <a:gd name="connsiteY0" fmla="*/ 140083 h 1435734"/>
              <a:gd name="connsiteX1" fmla="*/ 3145754 w 3145754"/>
              <a:gd name="connsiteY1" fmla="*/ 181187 h 1435734"/>
              <a:gd name="connsiteX2" fmla="*/ 1577316 w 3145754"/>
              <a:gd name="connsiteY2" fmla="*/ 1435734 h 1435734"/>
              <a:gd name="connsiteX3" fmla="*/ 8878 w 3145754"/>
              <a:gd name="connsiteY3" fmla="*/ 1435734 h 1435734"/>
              <a:gd name="connsiteX4" fmla="*/ 0 w 3145754"/>
              <a:gd name="connsiteY4" fmla="*/ 140083 h 1435734"/>
              <a:gd name="connsiteX0" fmla="*/ 0 w 3145754"/>
              <a:gd name="connsiteY0" fmla="*/ 70636 h 1366287"/>
              <a:gd name="connsiteX1" fmla="*/ 3145754 w 3145754"/>
              <a:gd name="connsiteY1" fmla="*/ 111740 h 1366287"/>
              <a:gd name="connsiteX2" fmla="*/ 1577316 w 3145754"/>
              <a:gd name="connsiteY2" fmla="*/ 1366287 h 1366287"/>
              <a:gd name="connsiteX3" fmla="*/ 8878 w 3145754"/>
              <a:gd name="connsiteY3" fmla="*/ 1366287 h 1366287"/>
              <a:gd name="connsiteX4" fmla="*/ 0 w 3145754"/>
              <a:gd name="connsiteY4" fmla="*/ 70636 h 1366287"/>
              <a:gd name="connsiteX0" fmla="*/ 233347 w 3379101"/>
              <a:gd name="connsiteY0" fmla="*/ 70636 h 1366287"/>
              <a:gd name="connsiteX1" fmla="*/ 3379101 w 3379101"/>
              <a:gd name="connsiteY1" fmla="*/ 111740 h 1366287"/>
              <a:gd name="connsiteX2" fmla="*/ 1810663 w 3379101"/>
              <a:gd name="connsiteY2" fmla="*/ 1366287 h 1366287"/>
              <a:gd name="connsiteX3" fmla="*/ 242225 w 3379101"/>
              <a:gd name="connsiteY3" fmla="*/ 1366287 h 1366287"/>
              <a:gd name="connsiteX4" fmla="*/ 233347 w 3379101"/>
              <a:gd name="connsiteY4" fmla="*/ 345018 h 1366287"/>
              <a:gd name="connsiteX5" fmla="*/ 233347 w 3379101"/>
              <a:gd name="connsiteY5" fmla="*/ 70636 h 1366287"/>
              <a:gd name="connsiteX0" fmla="*/ 298911 w 3444665"/>
              <a:gd name="connsiteY0" fmla="*/ 298301 h 1319570"/>
              <a:gd name="connsiteX1" fmla="*/ 3444665 w 3444665"/>
              <a:gd name="connsiteY1" fmla="*/ 65023 h 1319570"/>
              <a:gd name="connsiteX2" fmla="*/ 1876227 w 3444665"/>
              <a:gd name="connsiteY2" fmla="*/ 1319570 h 1319570"/>
              <a:gd name="connsiteX3" fmla="*/ 307789 w 3444665"/>
              <a:gd name="connsiteY3" fmla="*/ 1319570 h 1319570"/>
              <a:gd name="connsiteX4" fmla="*/ 298911 w 3444665"/>
              <a:gd name="connsiteY4" fmla="*/ 298301 h 1319570"/>
              <a:gd name="connsiteX0" fmla="*/ 298911 w 3444665"/>
              <a:gd name="connsiteY0" fmla="*/ 277227 h 1298496"/>
              <a:gd name="connsiteX1" fmla="*/ 3444665 w 3444665"/>
              <a:gd name="connsiteY1" fmla="*/ 43949 h 1298496"/>
              <a:gd name="connsiteX2" fmla="*/ 1876227 w 3444665"/>
              <a:gd name="connsiteY2" fmla="*/ 1298496 h 1298496"/>
              <a:gd name="connsiteX3" fmla="*/ 307789 w 3444665"/>
              <a:gd name="connsiteY3" fmla="*/ 1298496 h 1298496"/>
              <a:gd name="connsiteX4" fmla="*/ 298911 w 3444665"/>
              <a:gd name="connsiteY4" fmla="*/ 277227 h 1298496"/>
              <a:gd name="connsiteX0" fmla="*/ 109560 w 3255314"/>
              <a:gd name="connsiteY0" fmla="*/ 277227 h 1298496"/>
              <a:gd name="connsiteX1" fmla="*/ 3255314 w 3255314"/>
              <a:gd name="connsiteY1" fmla="*/ 43949 h 1298496"/>
              <a:gd name="connsiteX2" fmla="*/ 1686876 w 3255314"/>
              <a:gd name="connsiteY2" fmla="*/ 1298496 h 1298496"/>
              <a:gd name="connsiteX3" fmla="*/ 118438 w 3255314"/>
              <a:gd name="connsiteY3" fmla="*/ 1298496 h 1298496"/>
              <a:gd name="connsiteX4" fmla="*/ 109560 w 3255314"/>
              <a:gd name="connsiteY4" fmla="*/ 277227 h 1298496"/>
              <a:gd name="connsiteX0" fmla="*/ 0 w 3145754"/>
              <a:gd name="connsiteY0" fmla="*/ 277227 h 1298496"/>
              <a:gd name="connsiteX1" fmla="*/ 3145754 w 3145754"/>
              <a:gd name="connsiteY1" fmla="*/ 43949 h 1298496"/>
              <a:gd name="connsiteX2" fmla="*/ 1577316 w 3145754"/>
              <a:gd name="connsiteY2" fmla="*/ 1298496 h 1298496"/>
              <a:gd name="connsiteX3" fmla="*/ 8878 w 3145754"/>
              <a:gd name="connsiteY3" fmla="*/ 1298496 h 1298496"/>
              <a:gd name="connsiteX4" fmla="*/ 0 w 3145754"/>
              <a:gd name="connsiteY4" fmla="*/ 277227 h 1298496"/>
              <a:gd name="connsiteX0" fmla="*/ 0 w 3138017"/>
              <a:gd name="connsiteY0" fmla="*/ 390500 h 1289849"/>
              <a:gd name="connsiteX1" fmla="*/ 3138017 w 3138017"/>
              <a:gd name="connsiteY1" fmla="*/ 35302 h 1289849"/>
              <a:gd name="connsiteX2" fmla="*/ 1569579 w 3138017"/>
              <a:gd name="connsiteY2" fmla="*/ 1289849 h 1289849"/>
              <a:gd name="connsiteX3" fmla="*/ 1141 w 3138017"/>
              <a:gd name="connsiteY3" fmla="*/ 1289849 h 1289849"/>
              <a:gd name="connsiteX4" fmla="*/ 0 w 3138017"/>
              <a:gd name="connsiteY4" fmla="*/ 390500 h 1289849"/>
              <a:gd name="connsiteX0" fmla="*/ 0 w 3138017"/>
              <a:gd name="connsiteY0" fmla="*/ 309189 h 1295624"/>
              <a:gd name="connsiteX1" fmla="*/ 3138017 w 3138017"/>
              <a:gd name="connsiteY1" fmla="*/ 41077 h 1295624"/>
              <a:gd name="connsiteX2" fmla="*/ 1569579 w 3138017"/>
              <a:gd name="connsiteY2" fmla="*/ 1295624 h 1295624"/>
              <a:gd name="connsiteX3" fmla="*/ 1141 w 3138017"/>
              <a:gd name="connsiteY3" fmla="*/ 1295624 h 1295624"/>
              <a:gd name="connsiteX4" fmla="*/ 0 w 3138017"/>
              <a:gd name="connsiteY4" fmla="*/ 309189 h 1295624"/>
              <a:gd name="connsiteX0" fmla="*/ 0 w 3138017"/>
              <a:gd name="connsiteY0" fmla="*/ 309189 h 1295624"/>
              <a:gd name="connsiteX1" fmla="*/ 3138017 w 3138017"/>
              <a:gd name="connsiteY1" fmla="*/ 41077 h 1295624"/>
              <a:gd name="connsiteX2" fmla="*/ 1569579 w 3138017"/>
              <a:gd name="connsiteY2" fmla="*/ 1295624 h 1295624"/>
              <a:gd name="connsiteX3" fmla="*/ 1141 w 3138017"/>
              <a:gd name="connsiteY3" fmla="*/ 1295624 h 1295624"/>
              <a:gd name="connsiteX4" fmla="*/ 0 w 3138017"/>
              <a:gd name="connsiteY4" fmla="*/ 309189 h 1295624"/>
              <a:gd name="connsiteX0" fmla="*/ 0 w 3083862"/>
              <a:gd name="connsiteY0" fmla="*/ 230111 h 1216546"/>
              <a:gd name="connsiteX1" fmla="*/ 3083862 w 3083862"/>
              <a:gd name="connsiteY1" fmla="*/ 49085 h 1216546"/>
              <a:gd name="connsiteX2" fmla="*/ 1569579 w 3083862"/>
              <a:gd name="connsiteY2" fmla="*/ 1216546 h 1216546"/>
              <a:gd name="connsiteX3" fmla="*/ 1141 w 3083862"/>
              <a:gd name="connsiteY3" fmla="*/ 1216546 h 1216546"/>
              <a:gd name="connsiteX4" fmla="*/ 0 w 3083862"/>
              <a:gd name="connsiteY4" fmla="*/ 230111 h 121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862" h="1216546">
                <a:moveTo>
                  <a:pt x="0" y="230111"/>
                </a:moveTo>
                <a:cubicBezTo>
                  <a:pt x="460922" y="203900"/>
                  <a:pt x="2820976" y="-121127"/>
                  <a:pt x="3083862" y="49085"/>
                </a:cubicBezTo>
                <a:cubicBezTo>
                  <a:pt x="3083862" y="741952"/>
                  <a:pt x="2435803" y="1216546"/>
                  <a:pt x="1569579" y="1216546"/>
                </a:cubicBezTo>
                <a:lnTo>
                  <a:pt x="1141" y="1216546"/>
                </a:lnTo>
                <a:cubicBezTo>
                  <a:pt x="1295" y="872164"/>
                  <a:pt x="3269" y="552414"/>
                  <a:pt x="0" y="23011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22" y="208580"/>
            <a:ext cx="2583757" cy="519391"/>
          </a:xfrm>
          <a:prstGeom prst="rect">
            <a:avLst/>
          </a:prstGeom>
        </p:spPr>
      </p:pic>
    </p:spTree>
    <p:extLst>
      <p:ext uri="{BB962C8B-B14F-4D97-AF65-F5344CB8AC3E}">
        <p14:creationId xmlns:p14="http://schemas.microsoft.com/office/powerpoint/2010/main" val="11502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2304213" y="365127"/>
            <a:ext cx="9049587" cy="1325563"/>
          </a:xfrm>
        </p:spPr>
        <p:txBody>
          <a:bodyPr/>
          <a:lstStyle>
            <a:lvl1pPr>
              <a:defRPr b="1">
                <a:solidFill>
                  <a:schemeClr val="tx1"/>
                </a:solidFill>
              </a:defRPr>
            </a:lvl1pPr>
          </a:lstStyle>
          <a:p>
            <a:r>
              <a:rPr lang="fr-FR"/>
              <a:t>Modifiez le style du titre</a:t>
            </a:r>
            <a:endParaRPr lang="fr-BE"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solidFill>
                  <a:srgbClr val="F8AA12"/>
                </a:solidFill>
              </a:defRPr>
            </a:lvl1pPr>
          </a:lstStyle>
          <a:p>
            <a:pPr>
              <a:defRPr/>
            </a:pPr>
            <a:fld id="{5AF2BCD9-8C1E-4E66-8775-30E9A29A7B19}"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9" name="Rectangle 8"/>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12855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lvl1pPr>
              <a:defRPr b="1">
                <a:solidFill>
                  <a:schemeClr val="tx1"/>
                </a:solidFill>
              </a:defRPr>
            </a:lvl1pPr>
          </a:lstStyle>
          <a:p>
            <a:r>
              <a:rPr lang="fr-FR"/>
              <a:t>Modifiez le style du titre</a:t>
            </a:r>
            <a:endParaRPr lang="fr-BE" dirty="0"/>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solidFill>
                  <a:srgbClr val="F8AA12"/>
                </a:solidFill>
              </a:defRPr>
            </a:lvl1pPr>
          </a:lstStyle>
          <a:p>
            <a:pPr>
              <a:defRPr/>
            </a:pPr>
            <a:fld id="{5D90FDF0-E9BD-4C4D-9DF9-BB7129EC213D}"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9" name="Rectangle 8"/>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47544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F8AA1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381239" y="1499012"/>
            <a:ext cx="7429523" cy="2387600"/>
          </a:xfrm>
        </p:spPr>
        <p:txBody>
          <a:bodyPr anchor="b"/>
          <a:lstStyle>
            <a:lvl1pPr algn="ctr">
              <a:defRPr sz="4500" b="1" spc="225" baseline="0">
                <a:solidFill>
                  <a:schemeClr val="bg1"/>
                </a:solidFill>
              </a:defRPr>
            </a:lvl1pPr>
          </a:lstStyle>
          <a:p>
            <a:r>
              <a:rPr lang="fr-FR" dirty="0"/>
              <a:t>CLIQUEZ POUR AJOUTER UN TITRE</a:t>
            </a:r>
            <a:endParaRPr lang="fr-BE" dirty="0"/>
          </a:p>
        </p:txBody>
      </p:sp>
      <p:sp>
        <p:nvSpPr>
          <p:cNvPr id="3" name="Sous-titre 2"/>
          <p:cNvSpPr>
            <a:spLocks noGrp="1"/>
          </p:cNvSpPr>
          <p:nvPr>
            <p:ph type="subTitle" idx="1"/>
          </p:nvPr>
        </p:nvSpPr>
        <p:spPr>
          <a:xfrm>
            <a:off x="1524000" y="4346938"/>
            <a:ext cx="9144000" cy="1655762"/>
          </a:xfrm>
        </p:spPr>
        <p:txBody>
          <a:bodyPr>
            <a:normAutofit/>
          </a:bodyPr>
          <a:lstStyle>
            <a:lvl1pPr marL="0" indent="0" algn="ctr">
              <a:buNone/>
              <a:defRPr sz="21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BE" dirty="0"/>
          </a:p>
        </p:txBody>
      </p:sp>
      <p:sp>
        <p:nvSpPr>
          <p:cNvPr id="4" name="Organigramme : Délai 3"/>
          <p:cNvSpPr/>
          <p:nvPr/>
        </p:nvSpPr>
        <p:spPr>
          <a:xfrm>
            <a:off x="1" y="-247527"/>
            <a:ext cx="3471345" cy="1216546"/>
          </a:xfrm>
          <a:custGeom>
            <a:avLst/>
            <a:gdLst>
              <a:gd name="connsiteX0" fmla="*/ 0 w 3136875"/>
              <a:gd name="connsiteY0" fmla="*/ 0 h 2509094"/>
              <a:gd name="connsiteX1" fmla="*/ 1568438 w 3136875"/>
              <a:gd name="connsiteY1" fmla="*/ 0 h 2509094"/>
              <a:gd name="connsiteX2" fmla="*/ 3136876 w 3136875"/>
              <a:gd name="connsiteY2" fmla="*/ 1254547 h 2509094"/>
              <a:gd name="connsiteX3" fmla="*/ 1568438 w 3136875"/>
              <a:gd name="connsiteY3" fmla="*/ 2509094 h 2509094"/>
              <a:gd name="connsiteX4" fmla="*/ 0 w 3136875"/>
              <a:gd name="connsiteY4" fmla="*/ 2509094 h 2509094"/>
              <a:gd name="connsiteX5" fmla="*/ 0 w 3136875"/>
              <a:gd name="connsiteY5" fmla="*/ 0 h 2509094"/>
              <a:gd name="connsiteX0" fmla="*/ 8878 w 3145754"/>
              <a:gd name="connsiteY0" fmla="*/ 0 h 2509094"/>
              <a:gd name="connsiteX1" fmla="*/ 1577316 w 3145754"/>
              <a:gd name="connsiteY1" fmla="*/ 0 h 2509094"/>
              <a:gd name="connsiteX2" fmla="*/ 3145754 w 3145754"/>
              <a:gd name="connsiteY2" fmla="*/ 1254547 h 2509094"/>
              <a:gd name="connsiteX3" fmla="*/ 1577316 w 3145754"/>
              <a:gd name="connsiteY3" fmla="*/ 2509094 h 2509094"/>
              <a:gd name="connsiteX4" fmla="*/ 8878 w 3145754"/>
              <a:gd name="connsiteY4" fmla="*/ 2509094 h 2509094"/>
              <a:gd name="connsiteX5" fmla="*/ 0 w 3145754"/>
              <a:gd name="connsiteY5" fmla="*/ 1213443 h 2509094"/>
              <a:gd name="connsiteX6" fmla="*/ 8878 w 3145754"/>
              <a:gd name="connsiteY6" fmla="*/ 0 h 2509094"/>
              <a:gd name="connsiteX0" fmla="*/ 8878 w 3145754"/>
              <a:gd name="connsiteY0" fmla="*/ 0 h 2509094"/>
              <a:gd name="connsiteX1" fmla="*/ 3145754 w 3145754"/>
              <a:gd name="connsiteY1" fmla="*/ 1254547 h 2509094"/>
              <a:gd name="connsiteX2" fmla="*/ 1577316 w 3145754"/>
              <a:gd name="connsiteY2" fmla="*/ 2509094 h 2509094"/>
              <a:gd name="connsiteX3" fmla="*/ 8878 w 3145754"/>
              <a:gd name="connsiteY3" fmla="*/ 2509094 h 2509094"/>
              <a:gd name="connsiteX4" fmla="*/ 0 w 3145754"/>
              <a:gd name="connsiteY4" fmla="*/ 1213443 h 2509094"/>
              <a:gd name="connsiteX5" fmla="*/ 8878 w 3145754"/>
              <a:gd name="connsiteY5" fmla="*/ 0 h 2509094"/>
              <a:gd name="connsiteX0" fmla="*/ 0 w 3145754"/>
              <a:gd name="connsiteY0" fmla="*/ 140083 h 1435734"/>
              <a:gd name="connsiteX1" fmla="*/ 3145754 w 3145754"/>
              <a:gd name="connsiteY1" fmla="*/ 181187 h 1435734"/>
              <a:gd name="connsiteX2" fmla="*/ 1577316 w 3145754"/>
              <a:gd name="connsiteY2" fmla="*/ 1435734 h 1435734"/>
              <a:gd name="connsiteX3" fmla="*/ 8878 w 3145754"/>
              <a:gd name="connsiteY3" fmla="*/ 1435734 h 1435734"/>
              <a:gd name="connsiteX4" fmla="*/ 0 w 3145754"/>
              <a:gd name="connsiteY4" fmla="*/ 140083 h 1435734"/>
              <a:gd name="connsiteX0" fmla="*/ 0 w 3145754"/>
              <a:gd name="connsiteY0" fmla="*/ 70636 h 1366287"/>
              <a:gd name="connsiteX1" fmla="*/ 3145754 w 3145754"/>
              <a:gd name="connsiteY1" fmla="*/ 111740 h 1366287"/>
              <a:gd name="connsiteX2" fmla="*/ 1577316 w 3145754"/>
              <a:gd name="connsiteY2" fmla="*/ 1366287 h 1366287"/>
              <a:gd name="connsiteX3" fmla="*/ 8878 w 3145754"/>
              <a:gd name="connsiteY3" fmla="*/ 1366287 h 1366287"/>
              <a:gd name="connsiteX4" fmla="*/ 0 w 3145754"/>
              <a:gd name="connsiteY4" fmla="*/ 70636 h 1366287"/>
              <a:gd name="connsiteX0" fmla="*/ 233347 w 3379101"/>
              <a:gd name="connsiteY0" fmla="*/ 70636 h 1366287"/>
              <a:gd name="connsiteX1" fmla="*/ 3379101 w 3379101"/>
              <a:gd name="connsiteY1" fmla="*/ 111740 h 1366287"/>
              <a:gd name="connsiteX2" fmla="*/ 1810663 w 3379101"/>
              <a:gd name="connsiteY2" fmla="*/ 1366287 h 1366287"/>
              <a:gd name="connsiteX3" fmla="*/ 242225 w 3379101"/>
              <a:gd name="connsiteY3" fmla="*/ 1366287 h 1366287"/>
              <a:gd name="connsiteX4" fmla="*/ 233347 w 3379101"/>
              <a:gd name="connsiteY4" fmla="*/ 345018 h 1366287"/>
              <a:gd name="connsiteX5" fmla="*/ 233347 w 3379101"/>
              <a:gd name="connsiteY5" fmla="*/ 70636 h 1366287"/>
              <a:gd name="connsiteX0" fmla="*/ 298911 w 3444665"/>
              <a:gd name="connsiteY0" fmla="*/ 298301 h 1319570"/>
              <a:gd name="connsiteX1" fmla="*/ 3444665 w 3444665"/>
              <a:gd name="connsiteY1" fmla="*/ 65023 h 1319570"/>
              <a:gd name="connsiteX2" fmla="*/ 1876227 w 3444665"/>
              <a:gd name="connsiteY2" fmla="*/ 1319570 h 1319570"/>
              <a:gd name="connsiteX3" fmla="*/ 307789 w 3444665"/>
              <a:gd name="connsiteY3" fmla="*/ 1319570 h 1319570"/>
              <a:gd name="connsiteX4" fmla="*/ 298911 w 3444665"/>
              <a:gd name="connsiteY4" fmla="*/ 298301 h 1319570"/>
              <a:gd name="connsiteX0" fmla="*/ 298911 w 3444665"/>
              <a:gd name="connsiteY0" fmla="*/ 277227 h 1298496"/>
              <a:gd name="connsiteX1" fmla="*/ 3444665 w 3444665"/>
              <a:gd name="connsiteY1" fmla="*/ 43949 h 1298496"/>
              <a:gd name="connsiteX2" fmla="*/ 1876227 w 3444665"/>
              <a:gd name="connsiteY2" fmla="*/ 1298496 h 1298496"/>
              <a:gd name="connsiteX3" fmla="*/ 307789 w 3444665"/>
              <a:gd name="connsiteY3" fmla="*/ 1298496 h 1298496"/>
              <a:gd name="connsiteX4" fmla="*/ 298911 w 3444665"/>
              <a:gd name="connsiteY4" fmla="*/ 277227 h 1298496"/>
              <a:gd name="connsiteX0" fmla="*/ 109560 w 3255314"/>
              <a:gd name="connsiteY0" fmla="*/ 277227 h 1298496"/>
              <a:gd name="connsiteX1" fmla="*/ 3255314 w 3255314"/>
              <a:gd name="connsiteY1" fmla="*/ 43949 h 1298496"/>
              <a:gd name="connsiteX2" fmla="*/ 1686876 w 3255314"/>
              <a:gd name="connsiteY2" fmla="*/ 1298496 h 1298496"/>
              <a:gd name="connsiteX3" fmla="*/ 118438 w 3255314"/>
              <a:gd name="connsiteY3" fmla="*/ 1298496 h 1298496"/>
              <a:gd name="connsiteX4" fmla="*/ 109560 w 3255314"/>
              <a:gd name="connsiteY4" fmla="*/ 277227 h 1298496"/>
              <a:gd name="connsiteX0" fmla="*/ 0 w 3145754"/>
              <a:gd name="connsiteY0" fmla="*/ 277227 h 1298496"/>
              <a:gd name="connsiteX1" fmla="*/ 3145754 w 3145754"/>
              <a:gd name="connsiteY1" fmla="*/ 43949 h 1298496"/>
              <a:gd name="connsiteX2" fmla="*/ 1577316 w 3145754"/>
              <a:gd name="connsiteY2" fmla="*/ 1298496 h 1298496"/>
              <a:gd name="connsiteX3" fmla="*/ 8878 w 3145754"/>
              <a:gd name="connsiteY3" fmla="*/ 1298496 h 1298496"/>
              <a:gd name="connsiteX4" fmla="*/ 0 w 3145754"/>
              <a:gd name="connsiteY4" fmla="*/ 277227 h 1298496"/>
              <a:gd name="connsiteX0" fmla="*/ 0 w 3138017"/>
              <a:gd name="connsiteY0" fmla="*/ 390500 h 1289849"/>
              <a:gd name="connsiteX1" fmla="*/ 3138017 w 3138017"/>
              <a:gd name="connsiteY1" fmla="*/ 35302 h 1289849"/>
              <a:gd name="connsiteX2" fmla="*/ 1569579 w 3138017"/>
              <a:gd name="connsiteY2" fmla="*/ 1289849 h 1289849"/>
              <a:gd name="connsiteX3" fmla="*/ 1141 w 3138017"/>
              <a:gd name="connsiteY3" fmla="*/ 1289849 h 1289849"/>
              <a:gd name="connsiteX4" fmla="*/ 0 w 3138017"/>
              <a:gd name="connsiteY4" fmla="*/ 390500 h 1289849"/>
              <a:gd name="connsiteX0" fmla="*/ 0 w 3138017"/>
              <a:gd name="connsiteY0" fmla="*/ 309189 h 1295624"/>
              <a:gd name="connsiteX1" fmla="*/ 3138017 w 3138017"/>
              <a:gd name="connsiteY1" fmla="*/ 41077 h 1295624"/>
              <a:gd name="connsiteX2" fmla="*/ 1569579 w 3138017"/>
              <a:gd name="connsiteY2" fmla="*/ 1295624 h 1295624"/>
              <a:gd name="connsiteX3" fmla="*/ 1141 w 3138017"/>
              <a:gd name="connsiteY3" fmla="*/ 1295624 h 1295624"/>
              <a:gd name="connsiteX4" fmla="*/ 0 w 3138017"/>
              <a:gd name="connsiteY4" fmla="*/ 309189 h 1295624"/>
              <a:gd name="connsiteX0" fmla="*/ 0 w 3138017"/>
              <a:gd name="connsiteY0" fmla="*/ 309189 h 1295624"/>
              <a:gd name="connsiteX1" fmla="*/ 3138017 w 3138017"/>
              <a:gd name="connsiteY1" fmla="*/ 41077 h 1295624"/>
              <a:gd name="connsiteX2" fmla="*/ 1569579 w 3138017"/>
              <a:gd name="connsiteY2" fmla="*/ 1295624 h 1295624"/>
              <a:gd name="connsiteX3" fmla="*/ 1141 w 3138017"/>
              <a:gd name="connsiteY3" fmla="*/ 1295624 h 1295624"/>
              <a:gd name="connsiteX4" fmla="*/ 0 w 3138017"/>
              <a:gd name="connsiteY4" fmla="*/ 309189 h 1295624"/>
              <a:gd name="connsiteX0" fmla="*/ 0 w 3083862"/>
              <a:gd name="connsiteY0" fmla="*/ 230111 h 1216546"/>
              <a:gd name="connsiteX1" fmla="*/ 3083862 w 3083862"/>
              <a:gd name="connsiteY1" fmla="*/ 49085 h 1216546"/>
              <a:gd name="connsiteX2" fmla="*/ 1569579 w 3083862"/>
              <a:gd name="connsiteY2" fmla="*/ 1216546 h 1216546"/>
              <a:gd name="connsiteX3" fmla="*/ 1141 w 3083862"/>
              <a:gd name="connsiteY3" fmla="*/ 1216546 h 1216546"/>
              <a:gd name="connsiteX4" fmla="*/ 0 w 3083862"/>
              <a:gd name="connsiteY4" fmla="*/ 230111 h 121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862" h="1216546">
                <a:moveTo>
                  <a:pt x="0" y="230111"/>
                </a:moveTo>
                <a:cubicBezTo>
                  <a:pt x="460922" y="203900"/>
                  <a:pt x="2820976" y="-121127"/>
                  <a:pt x="3083862" y="49085"/>
                </a:cubicBezTo>
                <a:cubicBezTo>
                  <a:pt x="3083862" y="741952"/>
                  <a:pt x="2435803" y="1216546"/>
                  <a:pt x="1569579" y="1216546"/>
                </a:cubicBezTo>
                <a:lnTo>
                  <a:pt x="1141" y="1216546"/>
                </a:lnTo>
                <a:cubicBezTo>
                  <a:pt x="1295" y="872164"/>
                  <a:pt x="3269" y="552414"/>
                  <a:pt x="0" y="23011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22" y="208580"/>
            <a:ext cx="2583757" cy="519391"/>
          </a:xfrm>
          <a:prstGeom prst="rect">
            <a:avLst/>
          </a:prstGeom>
        </p:spPr>
      </p:pic>
    </p:spTree>
    <p:extLst>
      <p:ext uri="{BB962C8B-B14F-4D97-AF65-F5344CB8AC3E}">
        <p14:creationId xmlns:p14="http://schemas.microsoft.com/office/powerpoint/2010/main" val="186521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304213" y="365127"/>
            <a:ext cx="9049587" cy="1325563"/>
          </a:xfrm>
        </p:spPr>
        <p:txBody>
          <a:bodyPr/>
          <a:lstStyle>
            <a:lvl1pPr>
              <a:defRPr b="1">
                <a:solidFill>
                  <a:schemeClr val="tx1"/>
                </a:solidFill>
              </a:defRPr>
            </a:lvl1pPr>
          </a:lstStyle>
          <a:p>
            <a:r>
              <a:rPr lang="fr-FR"/>
              <a:t>Modifiez le style du titre</a:t>
            </a:r>
            <a:endParaRPr lang="fr-BE"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solidFill>
                  <a:srgbClr val="F8AA12"/>
                </a:solidFill>
              </a:defRPr>
            </a:lvl1pPr>
          </a:lstStyle>
          <a:p>
            <a:pPr>
              <a:defRPr/>
            </a:pPr>
            <a:fld id="{0A44AFF3-37E8-42A4-9A11-0ED47FA70E14}"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solidFill>
                  <a:srgbClr val="F8AA12"/>
                </a:solidFill>
              </a:defRPr>
            </a:lvl1pPr>
          </a:lstStyle>
          <a:p>
            <a:pPr>
              <a:defRPr/>
            </a:pPr>
            <a:fld id="{D53F7FD8-3AB7-4ADC-999C-BF5BBF1834F1}" type="slidenum">
              <a:rPr lang="fr-BE" smtClean="0"/>
              <a:pPr/>
              <a:t>‹N°›</a:t>
            </a:fld>
            <a:endParaRPr lang="fr-BE" dirty="0"/>
          </a:p>
        </p:txBody>
      </p:sp>
      <p:sp>
        <p:nvSpPr>
          <p:cNvPr id="9" name="Rectangle 8"/>
          <p:cNvSpPr/>
          <p:nvPr/>
        </p:nvSpPr>
        <p:spPr>
          <a:xfrm>
            <a:off x="0" y="6721476"/>
            <a:ext cx="12192000" cy="136525"/>
          </a:xfrm>
          <a:prstGeom prst="rect">
            <a:avLst/>
          </a:prstGeom>
          <a:solidFill>
            <a:srgbClr val="058AAE"/>
          </a:solidFill>
          <a:ln>
            <a:solidFill>
              <a:srgbClr val="058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Rectangle 9"/>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3503469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b="1">
                <a:solidFill>
                  <a:schemeClr val="tx1"/>
                </a:solidFill>
              </a:defRPr>
            </a:lvl1pPr>
          </a:lstStyle>
          <a:p>
            <a:r>
              <a:rPr lang="fr-FR"/>
              <a:t>Modifiez le style du titre</a:t>
            </a:r>
            <a:endParaRPr lang="fr-BE" dirty="0"/>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solidFill>
                  <a:srgbClr val="F8AA12"/>
                </a:solidFill>
              </a:defRPr>
            </a:lvl1pPr>
          </a:lstStyle>
          <a:p>
            <a:pPr>
              <a:defRPr/>
            </a:pPr>
            <a:fld id="{2D7AF2A9-1AEF-4F6B-8ED4-6D67EAE748CC}"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9" name="Rectangle 8"/>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308064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304216" y="365127"/>
            <a:ext cx="9049585" cy="1325563"/>
          </a:xfrm>
        </p:spPr>
        <p:txBody>
          <a:bodyPr/>
          <a:lstStyle>
            <a:lvl1pPr>
              <a:defRPr b="1">
                <a:solidFill>
                  <a:schemeClr val="tx1"/>
                </a:solidFill>
              </a:defRPr>
            </a:lvl1pPr>
          </a:lstStyle>
          <a:p>
            <a:r>
              <a:rPr lang="fr-FR"/>
              <a:t>Modifiez le style du titre</a:t>
            </a:r>
            <a:endParaRPr lang="fr-BE" dirty="0"/>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lvl1pPr>
              <a:defRPr>
                <a:solidFill>
                  <a:srgbClr val="F8AA12"/>
                </a:solidFill>
              </a:defRPr>
            </a:lvl1pPr>
          </a:lstStyle>
          <a:p>
            <a:pPr>
              <a:defRPr/>
            </a:pPr>
            <a:fld id="{CE6A2DED-1355-4313-AD4D-F8381FBCDE09}" type="datetime1">
              <a:rPr lang="fr-BE" smtClean="0"/>
              <a:t>25/11/25</a:t>
            </a:fld>
            <a:endParaRPr lang="fr-BE"/>
          </a:p>
        </p:txBody>
      </p:sp>
      <p:sp>
        <p:nvSpPr>
          <p:cNvPr id="6" name="Espace réservé du pied de page 5"/>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7" name="Espace réservé du numéro de diapositive 6"/>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10" name="Rectangle 9"/>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215040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78839" y="365127"/>
            <a:ext cx="8876548" cy="1325563"/>
          </a:xfrm>
        </p:spPr>
        <p:txBody>
          <a:bodyPr/>
          <a:lstStyle>
            <a:lvl1pPr>
              <a:defRPr b="1">
                <a:solidFill>
                  <a:schemeClr val="tx1"/>
                </a:solidFill>
              </a:defRPr>
            </a:lvl1pPr>
          </a:lstStyle>
          <a:p>
            <a:r>
              <a:rPr lang="fr-FR"/>
              <a:t>Modifiez le style du titre</a:t>
            </a:r>
            <a:endParaRPr lang="fr-BE" dirty="0"/>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lvl1pPr>
              <a:defRPr>
                <a:solidFill>
                  <a:srgbClr val="F8AA12"/>
                </a:solidFill>
              </a:defRPr>
            </a:lvl1pPr>
          </a:lstStyle>
          <a:p>
            <a:pPr>
              <a:defRPr/>
            </a:pPr>
            <a:fld id="{613E3508-B604-4433-B905-CAD1F30DFDDE}" type="datetime1">
              <a:rPr lang="fr-BE" smtClean="0"/>
              <a:t>25/11/25</a:t>
            </a:fld>
            <a:endParaRPr lang="fr-BE"/>
          </a:p>
        </p:txBody>
      </p:sp>
      <p:sp>
        <p:nvSpPr>
          <p:cNvPr id="8" name="Espace réservé du pied de page 7"/>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9" name="Espace réservé du numéro de diapositive 8"/>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12" name="Rectangle 11"/>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230129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304216" y="365127"/>
            <a:ext cx="9049585" cy="1325563"/>
          </a:xfrm>
        </p:spPr>
        <p:txBody>
          <a:bodyPr/>
          <a:lstStyle>
            <a:lvl1pPr>
              <a:defRPr b="1">
                <a:solidFill>
                  <a:schemeClr val="tx1"/>
                </a:solidFill>
              </a:defRPr>
            </a:lvl1pPr>
          </a:lstStyle>
          <a:p>
            <a:r>
              <a:rPr lang="fr-FR"/>
              <a:t>Modifiez le style du titre</a:t>
            </a:r>
            <a:endParaRPr lang="fr-BE" dirty="0"/>
          </a:p>
        </p:txBody>
      </p:sp>
      <p:sp>
        <p:nvSpPr>
          <p:cNvPr id="3" name="Espace réservé de la date 2"/>
          <p:cNvSpPr>
            <a:spLocks noGrp="1"/>
          </p:cNvSpPr>
          <p:nvPr>
            <p:ph type="dt" sz="half" idx="10"/>
          </p:nvPr>
        </p:nvSpPr>
        <p:spPr/>
        <p:txBody>
          <a:bodyPr/>
          <a:lstStyle>
            <a:lvl1pPr>
              <a:defRPr>
                <a:solidFill>
                  <a:srgbClr val="F8AA12"/>
                </a:solidFill>
              </a:defRPr>
            </a:lvl1pPr>
          </a:lstStyle>
          <a:p>
            <a:pPr>
              <a:defRPr/>
            </a:pPr>
            <a:fld id="{81820003-4E08-4886-A83D-6B744FD6676A}" type="datetime1">
              <a:rPr lang="fr-BE" smtClean="0"/>
              <a:t>25/11/25</a:t>
            </a:fld>
            <a:endParaRPr lang="fr-BE"/>
          </a:p>
        </p:txBody>
      </p:sp>
      <p:sp>
        <p:nvSpPr>
          <p:cNvPr id="4" name="Espace réservé du pied de page 3"/>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5" name="Espace réservé du numéro de diapositive 4"/>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8" name="Rectangle 7"/>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880283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rgbClr val="F8AA12"/>
                </a:solidFill>
              </a:defRPr>
            </a:lvl1pPr>
          </a:lstStyle>
          <a:p>
            <a:pPr>
              <a:defRPr/>
            </a:pPr>
            <a:fld id="{296BDB27-B9FA-4AE3-921D-9BB41BB814E9}" type="datetime1">
              <a:rPr lang="fr-BE" smtClean="0"/>
              <a:t>25/11/25</a:t>
            </a:fld>
            <a:endParaRPr lang="fr-BE"/>
          </a:p>
        </p:txBody>
      </p:sp>
      <p:sp>
        <p:nvSpPr>
          <p:cNvPr id="3" name="Espace réservé du pied de page 2"/>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4" name="Espace réservé du numéro de diapositive 3"/>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7" name="Rectangle 6"/>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2011626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1043610"/>
            <a:ext cx="3932237" cy="1333831"/>
          </a:xfrm>
        </p:spPr>
        <p:txBody>
          <a:bodyPr anchor="b"/>
          <a:lstStyle>
            <a:lvl1pPr>
              <a:defRPr sz="2400" b="1">
                <a:solidFill>
                  <a:schemeClr val="tx1"/>
                </a:solidFill>
              </a:defRPr>
            </a:lvl1pPr>
          </a:lstStyle>
          <a:p>
            <a:r>
              <a:rPr lang="fr-FR"/>
              <a:t>Modifiez le style du titre</a:t>
            </a:r>
            <a:endParaRPr lang="fr-BE" dirty="0"/>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377440"/>
            <a:ext cx="3932237" cy="34915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solidFill>
                  <a:srgbClr val="F8AA12"/>
                </a:solidFill>
              </a:defRPr>
            </a:lvl1pPr>
          </a:lstStyle>
          <a:p>
            <a:pPr>
              <a:defRPr/>
            </a:pPr>
            <a:fld id="{82AE085C-E0C3-4F6E-B0D5-CB71BE366D59}" type="datetime1">
              <a:rPr lang="fr-BE" smtClean="0"/>
              <a:t>25/11/25</a:t>
            </a:fld>
            <a:endParaRPr lang="fr-BE"/>
          </a:p>
        </p:txBody>
      </p:sp>
      <p:sp>
        <p:nvSpPr>
          <p:cNvPr id="6" name="Espace réservé du pied de page 5"/>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7" name="Espace réservé du numéro de diapositive 6"/>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10" name="Rectangle 9"/>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102699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304213" y="365127"/>
            <a:ext cx="9049587" cy="1325563"/>
          </a:xfrm>
        </p:spPr>
        <p:txBody>
          <a:bodyPr/>
          <a:lstStyle>
            <a:lvl1pPr>
              <a:defRPr b="1">
                <a:solidFill>
                  <a:schemeClr val="tx1"/>
                </a:solidFill>
              </a:defRPr>
            </a:lvl1pPr>
          </a:lstStyle>
          <a:p>
            <a:r>
              <a:rPr lang="fr-FR"/>
              <a:t>Modifiez le style du titre</a:t>
            </a:r>
            <a:endParaRPr lang="fr-BE"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solidFill>
                  <a:srgbClr val="F8AA12"/>
                </a:solidFill>
              </a:defRPr>
            </a:lvl1pPr>
          </a:lstStyle>
          <a:p>
            <a:pPr>
              <a:defRPr/>
            </a:pPr>
            <a:fld id="{0A44AFF3-37E8-42A4-9A11-0ED47FA70E14}"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solidFill>
                  <a:srgbClr val="F8AA12"/>
                </a:solidFill>
              </a:defRPr>
            </a:lvl1pPr>
          </a:lstStyle>
          <a:p>
            <a:pPr>
              <a:defRPr/>
            </a:pPr>
            <a:fld id="{D53F7FD8-3AB7-4ADC-999C-BF5BBF1834F1}" type="slidenum">
              <a:rPr lang="fr-BE" smtClean="0"/>
              <a:pPr>
                <a:defRPr/>
              </a:pPr>
              <a:t>‹N°›</a:t>
            </a:fld>
            <a:endParaRPr lang="fr-BE" dirty="0"/>
          </a:p>
        </p:txBody>
      </p:sp>
      <p:sp>
        <p:nvSpPr>
          <p:cNvPr id="9" name="Rectangle 8"/>
          <p:cNvSpPr/>
          <p:nvPr/>
        </p:nvSpPr>
        <p:spPr>
          <a:xfrm>
            <a:off x="0" y="6721476"/>
            <a:ext cx="12192000" cy="136525"/>
          </a:xfrm>
          <a:prstGeom prst="rect">
            <a:avLst/>
          </a:prstGeom>
          <a:solidFill>
            <a:srgbClr val="058AAE"/>
          </a:solidFill>
          <a:ln>
            <a:solidFill>
              <a:srgbClr val="058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10" name="Rectangle 9"/>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1935606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1051560"/>
            <a:ext cx="3932237" cy="1600200"/>
          </a:xfrm>
        </p:spPr>
        <p:txBody>
          <a:bodyPr anchor="b"/>
          <a:lstStyle>
            <a:lvl1pPr>
              <a:defRPr sz="2400" b="1">
                <a:solidFill>
                  <a:schemeClr val="tx1"/>
                </a:solidFill>
              </a:defRPr>
            </a:lvl1pPr>
          </a:lstStyle>
          <a:p>
            <a:r>
              <a:rPr lang="fr-FR"/>
              <a:t>Modifiez le style du titre</a:t>
            </a:r>
            <a:endParaRPr lang="fr-BE" dirty="0"/>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BE"/>
          </a:p>
        </p:txBody>
      </p:sp>
      <p:sp>
        <p:nvSpPr>
          <p:cNvPr id="4" name="Espace réservé du texte 3"/>
          <p:cNvSpPr>
            <a:spLocks noGrp="1"/>
          </p:cNvSpPr>
          <p:nvPr>
            <p:ph type="body" sz="half" idx="2"/>
          </p:nvPr>
        </p:nvSpPr>
        <p:spPr>
          <a:xfrm>
            <a:off x="839788" y="2651760"/>
            <a:ext cx="3932237" cy="321722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solidFill>
                  <a:srgbClr val="F8AA12"/>
                </a:solidFill>
              </a:defRPr>
            </a:lvl1pPr>
          </a:lstStyle>
          <a:p>
            <a:pPr>
              <a:defRPr/>
            </a:pPr>
            <a:fld id="{535F10FF-C5CC-4E16-98D8-770C654C92D7}" type="datetime1">
              <a:rPr lang="fr-BE" smtClean="0"/>
              <a:t>25/11/25</a:t>
            </a:fld>
            <a:endParaRPr lang="fr-BE"/>
          </a:p>
        </p:txBody>
      </p:sp>
      <p:sp>
        <p:nvSpPr>
          <p:cNvPr id="6" name="Espace réservé du pied de page 5"/>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7" name="Espace réservé du numéro de diapositive 6"/>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10" name="Rectangle 9"/>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1187516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2304213" y="365127"/>
            <a:ext cx="9049587" cy="1325563"/>
          </a:xfrm>
        </p:spPr>
        <p:txBody>
          <a:bodyPr/>
          <a:lstStyle>
            <a:lvl1pPr>
              <a:defRPr b="1">
                <a:solidFill>
                  <a:schemeClr val="tx1"/>
                </a:solidFill>
              </a:defRPr>
            </a:lvl1pPr>
          </a:lstStyle>
          <a:p>
            <a:r>
              <a:rPr lang="fr-FR"/>
              <a:t>Modifiez le style du titre</a:t>
            </a:r>
            <a:endParaRPr lang="fr-BE"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solidFill>
                  <a:srgbClr val="F8AA12"/>
                </a:solidFill>
              </a:defRPr>
            </a:lvl1pPr>
          </a:lstStyle>
          <a:p>
            <a:pPr>
              <a:defRPr/>
            </a:pPr>
            <a:fld id="{5AF2BCD9-8C1E-4E66-8775-30E9A29A7B19}"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9" name="Rectangle 8"/>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3412978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lvl1pPr>
              <a:defRPr b="1">
                <a:solidFill>
                  <a:schemeClr val="tx1"/>
                </a:solidFill>
              </a:defRPr>
            </a:lvl1pPr>
          </a:lstStyle>
          <a:p>
            <a:r>
              <a:rPr lang="fr-FR"/>
              <a:t>Modifiez le style du titre</a:t>
            </a:r>
            <a:endParaRPr lang="fr-BE" dirty="0"/>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solidFill>
                  <a:srgbClr val="F8AA12"/>
                </a:solidFill>
              </a:defRPr>
            </a:lvl1pPr>
          </a:lstStyle>
          <a:p>
            <a:pPr>
              <a:defRPr/>
            </a:pPr>
            <a:fld id="{5D90FDF0-E9BD-4C4D-9DF9-BB7129EC213D}"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9" name="Rectangle 8"/>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82336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Espace réservé de la date 3"/>
          <p:cNvSpPr>
            <a:spLocks noGrp="1"/>
          </p:cNvSpPr>
          <p:nvPr>
            <p:ph type="dt" sz="half" idx="10"/>
          </p:nvPr>
        </p:nvSpPr>
        <p:spPr/>
        <p:txBody>
          <a:bodyPr/>
          <a:lstStyle>
            <a:lvl1pPr>
              <a:defRPr/>
            </a:lvl1pPr>
          </a:lstStyle>
          <a:p>
            <a:pPr>
              <a:defRPr/>
            </a:pPr>
            <a:fld id="{9945C565-8033-487A-964E-5CF1AE4C8B83}"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BE" dirty="0"/>
              <a:t>CE 25 mars 2011– </a:t>
            </a:r>
            <a:r>
              <a:rPr lang="fr-BE" dirty="0" err="1"/>
              <a:t>draft</a:t>
            </a:r>
            <a:r>
              <a:rPr lang="fr-BE" dirty="0"/>
              <a:t> 1</a:t>
            </a:r>
          </a:p>
        </p:txBody>
      </p:sp>
      <p:sp>
        <p:nvSpPr>
          <p:cNvPr id="6" name="Espace réservé du numéro de diapositive 5"/>
          <p:cNvSpPr>
            <a:spLocks noGrp="1"/>
          </p:cNvSpPr>
          <p:nvPr>
            <p:ph type="sldNum" sz="quarter" idx="12"/>
          </p:nvPr>
        </p:nvSpPr>
        <p:spPr/>
        <p:txBody>
          <a:bodyPr/>
          <a:lstStyle>
            <a:lvl1pPr>
              <a:defRPr/>
            </a:lvl1pPr>
          </a:lstStyle>
          <a:p>
            <a:pPr>
              <a:defRPr/>
            </a:pPr>
            <a:endParaRPr lang="fr-BE" dirty="0"/>
          </a:p>
        </p:txBody>
      </p:sp>
    </p:spTree>
    <p:extLst>
      <p:ext uri="{BB962C8B-B14F-4D97-AF65-F5344CB8AC3E}">
        <p14:creationId xmlns:p14="http://schemas.microsoft.com/office/powerpoint/2010/main" val="223894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b="1">
                <a:solidFill>
                  <a:schemeClr val="tx1"/>
                </a:solidFill>
              </a:defRPr>
            </a:lvl1pPr>
          </a:lstStyle>
          <a:p>
            <a:r>
              <a:rPr lang="fr-FR"/>
              <a:t>Modifiez le style du titre</a:t>
            </a:r>
            <a:endParaRPr lang="fr-BE" dirty="0"/>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solidFill>
                  <a:srgbClr val="F8AA12"/>
                </a:solidFill>
              </a:defRPr>
            </a:lvl1pPr>
          </a:lstStyle>
          <a:p>
            <a:pPr>
              <a:defRPr/>
            </a:pPr>
            <a:fld id="{2D7AF2A9-1AEF-4F6B-8ED4-6D67EAE748CC}" type="datetime1">
              <a:rPr lang="fr-BE" smtClean="0"/>
              <a:t>25/11/25</a:t>
            </a:fld>
            <a:endParaRPr lang="fr-BE"/>
          </a:p>
        </p:txBody>
      </p:sp>
      <p:sp>
        <p:nvSpPr>
          <p:cNvPr id="5" name="Espace réservé du pied de page 4"/>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9" name="Rectangle 8"/>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219536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304216" y="365127"/>
            <a:ext cx="9049585" cy="1325563"/>
          </a:xfrm>
        </p:spPr>
        <p:txBody>
          <a:bodyPr/>
          <a:lstStyle>
            <a:lvl1pPr>
              <a:defRPr b="1">
                <a:solidFill>
                  <a:schemeClr val="tx1"/>
                </a:solidFill>
              </a:defRPr>
            </a:lvl1pPr>
          </a:lstStyle>
          <a:p>
            <a:r>
              <a:rPr lang="fr-FR"/>
              <a:t>Modifiez le style du titre</a:t>
            </a:r>
            <a:endParaRPr lang="fr-BE" dirty="0"/>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lvl1pPr>
              <a:defRPr>
                <a:solidFill>
                  <a:srgbClr val="F8AA12"/>
                </a:solidFill>
              </a:defRPr>
            </a:lvl1pPr>
          </a:lstStyle>
          <a:p>
            <a:pPr>
              <a:defRPr/>
            </a:pPr>
            <a:fld id="{CE6A2DED-1355-4313-AD4D-F8381FBCDE09}" type="datetime1">
              <a:rPr lang="fr-BE" smtClean="0"/>
              <a:t>25/11/25</a:t>
            </a:fld>
            <a:endParaRPr lang="fr-BE"/>
          </a:p>
        </p:txBody>
      </p:sp>
      <p:sp>
        <p:nvSpPr>
          <p:cNvPr id="6" name="Espace réservé du pied de page 5"/>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7" name="Espace réservé du numéro de diapositive 6"/>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10" name="Rectangle 9"/>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182296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78839" y="365127"/>
            <a:ext cx="8876548" cy="1325563"/>
          </a:xfrm>
        </p:spPr>
        <p:txBody>
          <a:bodyPr/>
          <a:lstStyle>
            <a:lvl1pPr>
              <a:defRPr b="1">
                <a:solidFill>
                  <a:schemeClr val="tx1"/>
                </a:solidFill>
              </a:defRPr>
            </a:lvl1pPr>
          </a:lstStyle>
          <a:p>
            <a:r>
              <a:rPr lang="fr-FR"/>
              <a:t>Modifiez le style du titre</a:t>
            </a:r>
            <a:endParaRPr lang="fr-BE" dirty="0"/>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lvl1pPr>
              <a:defRPr>
                <a:solidFill>
                  <a:srgbClr val="F8AA12"/>
                </a:solidFill>
              </a:defRPr>
            </a:lvl1pPr>
          </a:lstStyle>
          <a:p>
            <a:pPr>
              <a:defRPr/>
            </a:pPr>
            <a:fld id="{613E3508-B604-4433-B905-CAD1F30DFDDE}" type="datetime1">
              <a:rPr lang="fr-BE" smtClean="0"/>
              <a:t>25/11/25</a:t>
            </a:fld>
            <a:endParaRPr lang="fr-BE"/>
          </a:p>
        </p:txBody>
      </p:sp>
      <p:sp>
        <p:nvSpPr>
          <p:cNvPr id="8" name="Espace réservé du pied de page 7"/>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9" name="Espace réservé du numéro de diapositive 8"/>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12" name="Rectangle 11"/>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343622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304216" y="365127"/>
            <a:ext cx="9049585" cy="1325563"/>
          </a:xfrm>
        </p:spPr>
        <p:txBody>
          <a:bodyPr/>
          <a:lstStyle>
            <a:lvl1pPr>
              <a:defRPr b="1">
                <a:solidFill>
                  <a:schemeClr val="tx1"/>
                </a:solidFill>
              </a:defRPr>
            </a:lvl1pPr>
          </a:lstStyle>
          <a:p>
            <a:r>
              <a:rPr lang="fr-FR"/>
              <a:t>Modifiez le style du titre</a:t>
            </a:r>
            <a:endParaRPr lang="fr-BE" dirty="0"/>
          </a:p>
        </p:txBody>
      </p:sp>
      <p:sp>
        <p:nvSpPr>
          <p:cNvPr id="3" name="Espace réservé de la date 2"/>
          <p:cNvSpPr>
            <a:spLocks noGrp="1"/>
          </p:cNvSpPr>
          <p:nvPr>
            <p:ph type="dt" sz="half" idx="10"/>
          </p:nvPr>
        </p:nvSpPr>
        <p:spPr/>
        <p:txBody>
          <a:bodyPr/>
          <a:lstStyle>
            <a:lvl1pPr>
              <a:defRPr>
                <a:solidFill>
                  <a:srgbClr val="F8AA12"/>
                </a:solidFill>
              </a:defRPr>
            </a:lvl1pPr>
          </a:lstStyle>
          <a:p>
            <a:pPr>
              <a:defRPr/>
            </a:pPr>
            <a:fld id="{81820003-4E08-4886-A83D-6B744FD6676A}" type="datetime1">
              <a:rPr lang="fr-BE" smtClean="0"/>
              <a:t>25/11/25</a:t>
            </a:fld>
            <a:endParaRPr lang="fr-BE"/>
          </a:p>
        </p:txBody>
      </p:sp>
      <p:sp>
        <p:nvSpPr>
          <p:cNvPr id="4" name="Espace réservé du pied de page 3"/>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5" name="Espace réservé du numéro de diapositive 4"/>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8" name="Rectangle 7"/>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235706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rgbClr val="F8AA12"/>
                </a:solidFill>
              </a:defRPr>
            </a:lvl1pPr>
          </a:lstStyle>
          <a:p>
            <a:pPr>
              <a:defRPr/>
            </a:pPr>
            <a:fld id="{296BDB27-B9FA-4AE3-921D-9BB41BB814E9}" type="datetime1">
              <a:rPr lang="fr-BE" smtClean="0"/>
              <a:t>25/11/25</a:t>
            </a:fld>
            <a:endParaRPr lang="fr-BE"/>
          </a:p>
        </p:txBody>
      </p:sp>
      <p:sp>
        <p:nvSpPr>
          <p:cNvPr id="3" name="Espace réservé du pied de page 2"/>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4" name="Espace réservé du numéro de diapositive 3"/>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7" name="Rectangle 6"/>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216058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1043610"/>
            <a:ext cx="3932237" cy="1333831"/>
          </a:xfrm>
        </p:spPr>
        <p:txBody>
          <a:bodyPr anchor="b"/>
          <a:lstStyle>
            <a:lvl1pPr>
              <a:defRPr sz="2400" b="1">
                <a:solidFill>
                  <a:schemeClr val="tx1"/>
                </a:solidFill>
              </a:defRPr>
            </a:lvl1pPr>
          </a:lstStyle>
          <a:p>
            <a:r>
              <a:rPr lang="fr-FR"/>
              <a:t>Modifiez le style du titre</a:t>
            </a:r>
            <a:endParaRPr lang="fr-BE" dirty="0"/>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377440"/>
            <a:ext cx="3932237" cy="34915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solidFill>
                  <a:srgbClr val="F8AA12"/>
                </a:solidFill>
              </a:defRPr>
            </a:lvl1pPr>
          </a:lstStyle>
          <a:p>
            <a:pPr>
              <a:defRPr/>
            </a:pPr>
            <a:fld id="{82AE085C-E0C3-4F6E-B0D5-CB71BE366D59}" type="datetime1">
              <a:rPr lang="fr-BE" smtClean="0"/>
              <a:t>25/11/25</a:t>
            </a:fld>
            <a:endParaRPr lang="fr-BE"/>
          </a:p>
        </p:txBody>
      </p:sp>
      <p:sp>
        <p:nvSpPr>
          <p:cNvPr id="6" name="Espace réservé du pied de page 5"/>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7" name="Espace réservé du numéro de diapositive 6"/>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10" name="Rectangle 9"/>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262076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1051560"/>
            <a:ext cx="3932237" cy="1600200"/>
          </a:xfrm>
        </p:spPr>
        <p:txBody>
          <a:bodyPr anchor="b"/>
          <a:lstStyle>
            <a:lvl1pPr>
              <a:defRPr sz="2400" b="1">
                <a:solidFill>
                  <a:schemeClr val="tx1"/>
                </a:solidFill>
              </a:defRPr>
            </a:lvl1pPr>
          </a:lstStyle>
          <a:p>
            <a:r>
              <a:rPr lang="fr-FR"/>
              <a:t>Modifiez le style du titre</a:t>
            </a:r>
            <a:endParaRPr lang="fr-BE" dirty="0"/>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BE"/>
          </a:p>
        </p:txBody>
      </p:sp>
      <p:sp>
        <p:nvSpPr>
          <p:cNvPr id="4" name="Espace réservé du texte 3"/>
          <p:cNvSpPr>
            <a:spLocks noGrp="1"/>
          </p:cNvSpPr>
          <p:nvPr>
            <p:ph type="body" sz="half" idx="2"/>
          </p:nvPr>
        </p:nvSpPr>
        <p:spPr>
          <a:xfrm>
            <a:off x="839788" y="2651760"/>
            <a:ext cx="3932237" cy="321722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solidFill>
                  <a:srgbClr val="F8AA12"/>
                </a:solidFill>
              </a:defRPr>
            </a:lvl1pPr>
          </a:lstStyle>
          <a:p>
            <a:pPr>
              <a:defRPr/>
            </a:pPr>
            <a:fld id="{535F10FF-C5CC-4E16-98D8-770C654C92D7}" type="datetime1">
              <a:rPr lang="fr-BE" smtClean="0"/>
              <a:t>25/11/25</a:t>
            </a:fld>
            <a:endParaRPr lang="fr-BE"/>
          </a:p>
        </p:txBody>
      </p:sp>
      <p:sp>
        <p:nvSpPr>
          <p:cNvPr id="6" name="Espace réservé du pied de page 5"/>
          <p:cNvSpPr>
            <a:spLocks noGrp="1"/>
          </p:cNvSpPr>
          <p:nvPr>
            <p:ph type="ftr" sz="quarter" idx="11"/>
          </p:nvPr>
        </p:nvSpPr>
        <p:spPr/>
        <p:txBody>
          <a:bodyPr/>
          <a:lstStyle>
            <a:lvl1pPr>
              <a:defRPr>
                <a:solidFill>
                  <a:srgbClr val="F8AA12"/>
                </a:solidFill>
              </a:defRPr>
            </a:lvl1pPr>
          </a:lstStyle>
          <a:p>
            <a:pPr>
              <a:defRPr/>
            </a:pPr>
            <a:r>
              <a:rPr lang="fr-BE"/>
              <a:t>CE 25 mars 2011– draft 1</a:t>
            </a:r>
            <a:endParaRPr lang="fr-BE" dirty="0"/>
          </a:p>
        </p:txBody>
      </p:sp>
      <p:sp>
        <p:nvSpPr>
          <p:cNvPr id="7" name="Espace réservé du numéro de diapositive 6"/>
          <p:cNvSpPr>
            <a:spLocks noGrp="1"/>
          </p:cNvSpPr>
          <p:nvPr>
            <p:ph type="sldNum" sz="quarter" idx="12"/>
          </p:nvPr>
        </p:nvSpPr>
        <p:spPr/>
        <p:txBody>
          <a:bodyPr/>
          <a:lstStyle>
            <a:lvl1pPr>
              <a:defRPr>
                <a:solidFill>
                  <a:srgbClr val="F8AA12"/>
                </a:solidFill>
              </a:defRPr>
            </a:lvl1pPr>
          </a:lstStyle>
          <a:p>
            <a:pPr>
              <a:defRPr/>
            </a:pPr>
            <a:endParaRPr lang="fr-BE"/>
          </a:p>
        </p:txBody>
      </p:sp>
      <p:sp>
        <p:nvSpPr>
          <p:cNvPr id="10" name="Rectangle 9"/>
          <p:cNvSpPr/>
          <p:nvPr/>
        </p:nvSpPr>
        <p:spPr>
          <a:xfrm>
            <a:off x="0" y="6721476"/>
            <a:ext cx="12192000" cy="136525"/>
          </a:xfrm>
          <a:prstGeom prst="rect">
            <a:avLst/>
          </a:prstGeom>
          <a:solidFill>
            <a:srgbClr val="F8AA12"/>
          </a:solidFill>
          <a:ln>
            <a:solidFill>
              <a:srgbClr val="F8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7" y="167639"/>
            <a:ext cx="3336011" cy="670610"/>
          </a:xfrm>
          <a:prstGeom prst="rect">
            <a:avLst/>
          </a:prstGeom>
        </p:spPr>
      </p:pic>
    </p:spTree>
    <p:extLst>
      <p:ext uri="{BB962C8B-B14F-4D97-AF65-F5344CB8AC3E}">
        <p14:creationId xmlns:p14="http://schemas.microsoft.com/office/powerpoint/2010/main" val="105447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6C575B7-FF6E-452D-B9B2-359780976C1E}" type="datetime1">
              <a:rPr lang="fr-BE" smtClean="0"/>
              <a:t>25/11/25</a:t>
            </a:fld>
            <a:endParaRPr lang="fr-BE"/>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53F7FD8-3AB7-4ADC-999C-BF5BBF1834F1}" type="slidenum">
              <a:rPr lang="fr-BE" smtClean="0"/>
              <a:pPr/>
              <a:t>‹N°›</a:t>
            </a:fld>
            <a:endParaRPr lang="fr-BE" dirty="0"/>
          </a:p>
        </p:txBody>
      </p:sp>
    </p:spTree>
    <p:extLst>
      <p:ext uri="{BB962C8B-B14F-4D97-AF65-F5344CB8AC3E}">
        <p14:creationId xmlns:p14="http://schemas.microsoft.com/office/powerpoint/2010/main" val="36660738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83" r:id="rId2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inyurl.com/29jn2anw"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yberlearn.h5p.com/content/1292259469990109017"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yberlearn.h5p.com/content/1292259469990109017"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conseils-orientation.uclouvain.be/eleve-du-secondaire/sinformer-sur-les-professions/quels-sont-les-metiers-davenir-.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yberlearn.h5p.com/content/1292259469990109017"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yberlearn.h5p.com/content/1292259469990109017"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nyurl.com/yxprczwp"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cyberlearn.h5p.com/content/1292259469990109017"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773125" y="1477240"/>
            <a:ext cx="7429523" cy="2387600"/>
          </a:xfrm>
        </p:spPr>
        <p:txBody>
          <a:bodyPr>
            <a:normAutofit fontScale="90000"/>
          </a:bodyPr>
          <a:lstStyle/>
          <a:p>
            <a:r>
              <a:rPr lang="fr-BE" dirty="0">
                <a:solidFill>
                  <a:schemeClr val="tx1">
                    <a:lumMod val="95000"/>
                    <a:lumOff val="5000"/>
                  </a:schemeClr>
                </a:solidFill>
              </a:rPr>
              <a:t>L’art de converser avec son chat</a:t>
            </a:r>
            <a:br>
              <a:rPr lang="fr-BE" dirty="0">
                <a:solidFill>
                  <a:schemeClr val="tx1">
                    <a:lumMod val="95000"/>
                    <a:lumOff val="5000"/>
                  </a:schemeClr>
                </a:solidFill>
              </a:rPr>
            </a:br>
            <a:br>
              <a:rPr lang="fr-BE" dirty="0">
                <a:solidFill>
                  <a:schemeClr val="tx1">
                    <a:lumMod val="95000"/>
                    <a:lumOff val="5000"/>
                  </a:schemeClr>
                </a:solidFill>
              </a:rPr>
            </a:br>
            <a:endParaRPr lang="fr-BE" dirty="0">
              <a:solidFill>
                <a:schemeClr val="tx1">
                  <a:lumMod val="95000"/>
                  <a:lumOff val="5000"/>
                </a:schemeClr>
              </a:solidFill>
            </a:endParaRPr>
          </a:p>
        </p:txBody>
      </p:sp>
      <p:sp>
        <p:nvSpPr>
          <p:cNvPr id="3" name="Subtitle 2"/>
          <p:cNvSpPr>
            <a:spLocks noGrp="1"/>
          </p:cNvSpPr>
          <p:nvPr>
            <p:ph type="subTitle" idx="1"/>
          </p:nvPr>
        </p:nvSpPr>
        <p:spPr>
          <a:xfrm>
            <a:off x="3009392" y="4683154"/>
            <a:ext cx="6400800" cy="1752600"/>
          </a:xfrm>
        </p:spPr>
        <p:txBody>
          <a:bodyPr>
            <a:normAutofit/>
          </a:bodyPr>
          <a:lstStyle/>
          <a:p>
            <a:pPr>
              <a:defRPr/>
            </a:pPr>
            <a:r>
              <a:rPr lang="fr-BE" dirty="0"/>
              <a:t>Grégory Seront</a:t>
            </a:r>
          </a:p>
          <a:p>
            <a:pPr>
              <a:defRPr/>
            </a:pPr>
            <a:r>
              <a:rPr lang="fr-BE" dirty="0"/>
              <a:t>Haute Ecole Léonard de Vinci</a:t>
            </a:r>
          </a:p>
          <a:p>
            <a:pPr>
              <a:defRPr/>
            </a:pPr>
            <a:endParaRPr lang="fr-BE" dirty="0"/>
          </a:p>
          <a:p>
            <a:pPr>
              <a:defRPr/>
            </a:pPr>
            <a:endParaRPr lang="fr-BE" dirty="0"/>
          </a:p>
        </p:txBody>
      </p:sp>
      <p:pic>
        <p:nvPicPr>
          <p:cNvPr id="5" name="Image 4" descr="Une image contenant mammifère, dessin, dessin humoristique, illustration&#10;&#10;Le contenu généré par l’IA peut être incorrect.">
            <a:extLst>
              <a:ext uri="{FF2B5EF4-FFF2-40B4-BE49-F238E27FC236}">
                <a16:creationId xmlns:a16="http://schemas.microsoft.com/office/drawing/2014/main" id="{62A279CB-18A3-A4A4-80AB-040E461F5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9542"/>
            <a:ext cx="4528457" cy="45284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97577-2F7D-67C4-E870-2E2A790377E0}"/>
              </a:ext>
            </a:extLst>
          </p:cNvPr>
          <p:cNvSpPr>
            <a:spLocks noGrp="1"/>
          </p:cNvSpPr>
          <p:nvPr>
            <p:ph type="ctrTitle"/>
          </p:nvPr>
        </p:nvSpPr>
        <p:spPr/>
        <p:txBody>
          <a:bodyPr/>
          <a:lstStyle/>
          <a:p>
            <a:r>
              <a:rPr lang="fr-FR" dirty="0"/>
              <a:t>L’IA comme partenaire de débat / brainstorming</a:t>
            </a:r>
          </a:p>
        </p:txBody>
      </p:sp>
      <p:sp>
        <p:nvSpPr>
          <p:cNvPr id="3" name="Sous-titre 2">
            <a:extLst>
              <a:ext uri="{FF2B5EF4-FFF2-40B4-BE49-F238E27FC236}">
                <a16:creationId xmlns:a16="http://schemas.microsoft.com/office/drawing/2014/main" id="{9F175F29-F5C2-88A3-628A-A75226AE3FF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41514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FF927-27BA-1155-8FA3-6A99AD6769D3}"/>
              </a:ext>
            </a:extLst>
          </p:cNvPr>
          <p:cNvSpPr>
            <a:spLocks noGrp="1"/>
          </p:cNvSpPr>
          <p:nvPr>
            <p:ph type="title"/>
          </p:nvPr>
        </p:nvSpPr>
        <p:spPr/>
        <p:txBody>
          <a:bodyPr/>
          <a:lstStyle/>
          <a:p>
            <a:r>
              <a:rPr lang="fr-FR" dirty="0"/>
              <a:t>L’IA comme partenaire de débat</a:t>
            </a:r>
          </a:p>
        </p:txBody>
      </p:sp>
      <p:sp>
        <p:nvSpPr>
          <p:cNvPr id="3" name="Espace réservé du contenu 2">
            <a:extLst>
              <a:ext uri="{FF2B5EF4-FFF2-40B4-BE49-F238E27FC236}">
                <a16:creationId xmlns:a16="http://schemas.microsoft.com/office/drawing/2014/main" id="{848DB785-3B1F-C3DE-0AB9-9CC5DF82C7B2}"/>
              </a:ext>
            </a:extLst>
          </p:cNvPr>
          <p:cNvSpPr>
            <a:spLocks noGrp="1"/>
          </p:cNvSpPr>
          <p:nvPr>
            <p:ph idx="1"/>
          </p:nvPr>
        </p:nvSpPr>
        <p:spPr/>
        <p:txBody>
          <a:bodyPr/>
          <a:lstStyle/>
          <a:p>
            <a:r>
              <a:rPr lang="fr-FR" dirty="0"/>
              <a:t>Débattons avec le chat</a:t>
            </a:r>
          </a:p>
          <a:p>
            <a:r>
              <a:rPr lang="fr-FR" dirty="0"/>
              <a:t>Allez dans votre browser et entrez </a:t>
            </a:r>
            <a:r>
              <a:rPr lang="fr-FR" dirty="0" err="1"/>
              <a:t>lechat.ai</a:t>
            </a:r>
            <a:r>
              <a:rPr lang="fr-FR" dirty="0"/>
              <a:t> dans la barre d’adresse	</a:t>
            </a:r>
          </a:p>
          <a:p>
            <a:endParaRPr lang="fr-FR" dirty="0"/>
          </a:p>
        </p:txBody>
      </p:sp>
      <p:sp>
        <p:nvSpPr>
          <p:cNvPr id="4" name="Espace réservé du numéro de diapositive 3">
            <a:extLst>
              <a:ext uri="{FF2B5EF4-FFF2-40B4-BE49-F238E27FC236}">
                <a16:creationId xmlns:a16="http://schemas.microsoft.com/office/drawing/2014/main" id="{4CD06CF3-D849-3A3C-5C58-B16DE2FD4095}"/>
              </a:ext>
            </a:extLst>
          </p:cNvPr>
          <p:cNvSpPr>
            <a:spLocks noGrp="1"/>
          </p:cNvSpPr>
          <p:nvPr>
            <p:ph type="sldNum" sz="quarter" idx="12"/>
          </p:nvPr>
        </p:nvSpPr>
        <p:spPr/>
        <p:txBody>
          <a:bodyPr/>
          <a:lstStyle/>
          <a:p>
            <a:pPr>
              <a:defRPr/>
            </a:pPr>
            <a:fld id="{D53F7FD8-3AB7-4ADC-999C-BF5BBF1834F1}" type="slidenum">
              <a:rPr lang="fr-BE" smtClean="0"/>
              <a:pPr>
                <a:defRPr/>
              </a:pPr>
              <a:t>11</a:t>
            </a:fld>
            <a:endParaRPr lang="fr-BE" dirty="0"/>
          </a:p>
        </p:txBody>
      </p:sp>
      <p:pic>
        <p:nvPicPr>
          <p:cNvPr id="5" name="Image 4">
            <a:extLst>
              <a:ext uri="{FF2B5EF4-FFF2-40B4-BE49-F238E27FC236}">
                <a16:creationId xmlns:a16="http://schemas.microsoft.com/office/drawing/2014/main" id="{9DAB7717-C665-7649-7E5C-6649FF8FC678}"/>
              </a:ext>
            </a:extLst>
          </p:cNvPr>
          <p:cNvPicPr>
            <a:picLocks noChangeAspect="1"/>
          </p:cNvPicPr>
          <p:nvPr/>
        </p:nvPicPr>
        <p:blipFill>
          <a:blip r:embed="rId2"/>
          <a:stretch>
            <a:fillRect/>
          </a:stretch>
        </p:blipFill>
        <p:spPr>
          <a:xfrm>
            <a:off x="838200" y="3501946"/>
            <a:ext cx="7772400" cy="3356054"/>
          </a:xfrm>
          <a:prstGeom prst="rect">
            <a:avLst/>
          </a:prstGeom>
        </p:spPr>
      </p:pic>
      <p:pic>
        <p:nvPicPr>
          <p:cNvPr id="6" name="Image 5">
            <a:extLst>
              <a:ext uri="{FF2B5EF4-FFF2-40B4-BE49-F238E27FC236}">
                <a16:creationId xmlns:a16="http://schemas.microsoft.com/office/drawing/2014/main" id="{EAFE3148-746E-C34F-DD12-A08E934BBB20}"/>
              </a:ext>
            </a:extLst>
          </p:cNvPr>
          <p:cNvPicPr>
            <a:picLocks noChangeAspect="1"/>
          </p:cNvPicPr>
          <p:nvPr/>
        </p:nvPicPr>
        <p:blipFill>
          <a:blip r:embed="rId3"/>
          <a:stretch>
            <a:fillRect/>
          </a:stretch>
        </p:blipFill>
        <p:spPr>
          <a:xfrm>
            <a:off x="838199" y="2600245"/>
            <a:ext cx="7734101" cy="1721383"/>
          </a:xfrm>
          <a:prstGeom prst="rect">
            <a:avLst/>
          </a:prstGeom>
        </p:spPr>
      </p:pic>
    </p:spTree>
    <p:extLst>
      <p:ext uri="{BB962C8B-B14F-4D97-AF65-F5344CB8AC3E}">
        <p14:creationId xmlns:p14="http://schemas.microsoft.com/office/powerpoint/2010/main" val="72201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A294E-F00D-76DD-C21D-D722F4F2611B}"/>
              </a:ext>
            </a:extLst>
          </p:cNvPr>
          <p:cNvSpPr>
            <a:spLocks noGrp="1"/>
          </p:cNvSpPr>
          <p:nvPr>
            <p:ph type="title"/>
          </p:nvPr>
        </p:nvSpPr>
        <p:spPr/>
        <p:txBody>
          <a:bodyPr/>
          <a:lstStyle/>
          <a:p>
            <a:r>
              <a:rPr lang="fr-FR" dirty="0"/>
              <a:t>L’IA comme partenaire de débat</a:t>
            </a:r>
          </a:p>
        </p:txBody>
      </p:sp>
      <p:sp>
        <p:nvSpPr>
          <p:cNvPr id="3" name="Espace réservé du contenu 2">
            <a:extLst>
              <a:ext uri="{FF2B5EF4-FFF2-40B4-BE49-F238E27FC236}">
                <a16:creationId xmlns:a16="http://schemas.microsoft.com/office/drawing/2014/main" id="{E66A22F2-B4A6-C605-7D1B-E0B2314569BD}"/>
              </a:ext>
            </a:extLst>
          </p:cNvPr>
          <p:cNvSpPr>
            <a:spLocks noGrp="1"/>
          </p:cNvSpPr>
          <p:nvPr>
            <p:ph idx="1"/>
          </p:nvPr>
        </p:nvSpPr>
        <p:spPr>
          <a:xfrm>
            <a:off x="838200" y="1825625"/>
            <a:ext cx="5693229" cy="4351338"/>
          </a:xfrm>
        </p:spPr>
        <p:txBody>
          <a:bodyPr/>
          <a:lstStyle/>
          <a:p>
            <a:r>
              <a:rPr lang="fr-FR" sz="2800" dirty="0"/>
              <a:t>Sujet : « les études sont-elles inutiles à l’ère de l’IA ? »</a:t>
            </a:r>
          </a:p>
          <a:p>
            <a:r>
              <a:rPr lang="fr-FR" sz="2800" dirty="0"/>
              <a:t>Aller sur </a:t>
            </a:r>
            <a:r>
              <a:rPr lang="fr-FR" sz="2800" dirty="0" err="1"/>
              <a:t>lechat.ai</a:t>
            </a:r>
            <a:endParaRPr lang="fr-FR" sz="2800" dirty="0"/>
          </a:p>
          <a:p>
            <a:r>
              <a:rPr lang="fr-FR" sz="2800" dirty="0"/>
              <a:t>Ouvrez le dossier ici:</a:t>
            </a:r>
          </a:p>
          <a:p>
            <a:pPr lvl="1"/>
            <a:r>
              <a:rPr lang="fr-FR" sz="2800" dirty="0">
                <a:hlinkClick r:id="rId2"/>
              </a:rPr>
              <a:t>https://tinyurl.com/29jn2anw</a:t>
            </a:r>
            <a:endParaRPr lang="fr-FR" sz="2800" dirty="0"/>
          </a:p>
          <a:p>
            <a:r>
              <a:rPr lang="fr-FR" sz="2800" dirty="0"/>
              <a:t>Ouvrez un des fichiers « débat études »</a:t>
            </a:r>
          </a:p>
          <a:p>
            <a:r>
              <a:rPr lang="fr-FR" sz="2800" dirty="0"/>
              <a:t>Copier coller le texte dans la boite de dialogue du chat</a:t>
            </a:r>
          </a:p>
          <a:p>
            <a:endParaRPr lang="fr-FR" dirty="0"/>
          </a:p>
        </p:txBody>
      </p:sp>
      <p:sp>
        <p:nvSpPr>
          <p:cNvPr id="4" name="Espace réservé du numéro de diapositive 3">
            <a:extLst>
              <a:ext uri="{FF2B5EF4-FFF2-40B4-BE49-F238E27FC236}">
                <a16:creationId xmlns:a16="http://schemas.microsoft.com/office/drawing/2014/main" id="{A6180E5F-1473-FE10-EFB0-26CDFC8C79BE}"/>
              </a:ext>
            </a:extLst>
          </p:cNvPr>
          <p:cNvSpPr>
            <a:spLocks noGrp="1"/>
          </p:cNvSpPr>
          <p:nvPr>
            <p:ph type="sldNum" sz="quarter" idx="12"/>
          </p:nvPr>
        </p:nvSpPr>
        <p:spPr/>
        <p:txBody>
          <a:bodyPr/>
          <a:lstStyle/>
          <a:p>
            <a:pPr>
              <a:defRPr/>
            </a:pPr>
            <a:fld id="{D53F7FD8-3AB7-4ADC-999C-BF5BBF1834F1}" type="slidenum">
              <a:rPr lang="fr-BE" smtClean="0"/>
              <a:pPr>
                <a:defRPr/>
              </a:pPr>
              <a:t>12</a:t>
            </a:fld>
            <a:endParaRPr lang="fr-BE" dirty="0"/>
          </a:p>
        </p:txBody>
      </p:sp>
      <p:pic>
        <p:nvPicPr>
          <p:cNvPr id="5" name="Graphique 4">
            <a:extLst>
              <a:ext uri="{FF2B5EF4-FFF2-40B4-BE49-F238E27FC236}">
                <a16:creationId xmlns:a16="http://schemas.microsoft.com/office/drawing/2014/main" id="{CF90AA41-136E-2E40-EF58-64061F3456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9006" y="1283466"/>
            <a:ext cx="4949458" cy="4949458"/>
          </a:xfrm>
          <a:prstGeom prst="rect">
            <a:avLst/>
          </a:prstGeom>
        </p:spPr>
      </p:pic>
    </p:spTree>
    <p:extLst>
      <p:ext uri="{BB962C8B-B14F-4D97-AF65-F5344CB8AC3E}">
        <p14:creationId xmlns:p14="http://schemas.microsoft.com/office/powerpoint/2010/main" val="7458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F889A-0518-6E16-066C-BF84B63627D1}"/>
              </a:ext>
            </a:extLst>
          </p:cNvPr>
          <p:cNvSpPr>
            <a:spLocks noGrp="1"/>
          </p:cNvSpPr>
          <p:nvPr>
            <p:ph type="title"/>
          </p:nvPr>
        </p:nvSpPr>
        <p:spPr/>
        <p:txBody>
          <a:bodyPr/>
          <a:lstStyle/>
          <a:p>
            <a:r>
              <a:rPr lang="fr-FR" dirty="0"/>
              <a:t>Des choses à partager ?</a:t>
            </a:r>
          </a:p>
        </p:txBody>
      </p:sp>
      <p:sp>
        <p:nvSpPr>
          <p:cNvPr id="3" name="Espace réservé du contenu 2">
            <a:extLst>
              <a:ext uri="{FF2B5EF4-FFF2-40B4-BE49-F238E27FC236}">
                <a16:creationId xmlns:a16="http://schemas.microsoft.com/office/drawing/2014/main" id="{041D28B4-49E6-64FB-9FD9-4B6AB9C37F3C}"/>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AF5F51E-B6E7-D5BD-BD38-3C20039AA93E}"/>
              </a:ext>
            </a:extLst>
          </p:cNvPr>
          <p:cNvSpPr>
            <a:spLocks noGrp="1"/>
          </p:cNvSpPr>
          <p:nvPr>
            <p:ph type="sldNum" sz="quarter" idx="12"/>
          </p:nvPr>
        </p:nvSpPr>
        <p:spPr/>
        <p:txBody>
          <a:bodyPr/>
          <a:lstStyle/>
          <a:p>
            <a:pPr>
              <a:defRPr/>
            </a:pPr>
            <a:fld id="{D53F7FD8-3AB7-4ADC-999C-BF5BBF1834F1}" type="slidenum">
              <a:rPr lang="fr-BE" smtClean="0"/>
              <a:pPr>
                <a:defRPr/>
              </a:pPr>
              <a:t>13</a:t>
            </a:fld>
            <a:endParaRPr lang="fr-BE" dirty="0"/>
          </a:p>
        </p:txBody>
      </p:sp>
    </p:spTree>
    <p:extLst>
      <p:ext uri="{BB962C8B-B14F-4D97-AF65-F5344CB8AC3E}">
        <p14:creationId xmlns:p14="http://schemas.microsoft.com/office/powerpoint/2010/main" val="317187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2CBF0-5AF7-D9A8-A3F8-9E1B3C82B760}"/>
              </a:ext>
            </a:extLst>
          </p:cNvPr>
          <p:cNvSpPr>
            <a:spLocks noGrp="1"/>
          </p:cNvSpPr>
          <p:nvPr>
            <p:ph type="title"/>
          </p:nvPr>
        </p:nvSpPr>
        <p:spPr/>
        <p:txBody>
          <a:bodyPr/>
          <a:lstStyle/>
          <a:p>
            <a:r>
              <a:rPr lang="fr-BE" dirty="0"/>
              <a:t>Mettre l’IAG en mode interrogatif</a:t>
            </a:r>
          </a:p>
        </p:txBody>
      </p:sp>
      <p:sp>
        <p:nvSpPr>
          <p:cNvPr id="4" name="Espace réservé du numéro de diapositive 3">
            <a:extLst>
              <a:ext uri="{FF2B5EF4-FFF2-40B4-BE49-F238E27FC236}">
                <a16:creationId xmlns:a16="http://schemas.microsoft.com/office/drawing/2014/main" id="{04656893-6DEF-EE7F-4001-F611CF2A322E}"/>
              </a:ext>
            </a:extLst>
          </p:cNvPr>
          <p:cNvSpPr>
            <a:spLocks noGrp="1"/>
          </p:cNvSpPr>
          <p:nvPr>
            <p:ph type="sldNum" sz="quarter" idx="12"/>
          </p:nvPr>
        </p:nvSpPr>
        <p:spPr/>
        <p:txBody>
          <a:bodyPr/>
          <a:lstStyle/>
          <a:p>
            <a:pPr>
              <a:defRPr/>
            </a:pPr>
            <a:fld id="{D53F7FD8-3AB7-4ADC-999C-BF5BBF1834F1}" type="slidenum">
              <a:rPr lang="fr-BE" smtClean="0"/>
              <a:pPr>
                <a:defRPr/>
              </a:pPr>
              <a:t>14</a:t>
            </a:fld>
            <a:endParaRPr lang="fr-BE" dirty="0"/>
          </a:p>
        </p:txBody>
      </p:sp>
      <p:pic>
        <p:nvPicPr>
          <p:cNvPr id="6" name="Image 5">
            <a:extLst>
              <a:ext uri="{FF2B5EF4-FFF2-40B4-BE49-F238E27FC236}">
                <a16:creationId xmlns:a16="http://schemas.microsoft.com/office/drawing/2014/main" id="{07A752DC-9443-DCAF-D010-4DBA16F46F8C}"/>
              </a:ext>
            </a:extLst>
          </p:cNvPr>
          <p:cNvPicPr>
            <a:picLocks noChangeAspect="1"/>
          </p:cNvPicPr>
          <p:nvPr/>
        </p:nvPicPr>
        <p:blipFill>
          <a:blip r:embed="rId2"/>
          <a:stretch>
            <a:fillRect/>
          </a:stretch>
        </p:blipFill>
        <p:spPr>
          <a:xfrm>
            <a:off x="633004" y="1597494"/>
            <a:ext cx="8326012" cy="3000794"/>
          </a:xfrm>
          <a:prstGeom prst="rect">
            <a:avLst/>
          </a:prstGeom>
        </p:spPr>
      </p:pic>
      <p:pic>
        <p:nvPicPr>
          <p:cNvPr id="8" name="Image 7">
            <a:extLst>
              <a:ext uri="{FF2B5EF4-FFF2-40B4-BE49-F238E27FC236}">
                <a16:creationId xmlns:a16="http://schemas.microsoft.com/office/drawing/2014/main" id="{AE20D438-DFF1-9C98-5BBF-115BA9261776}"/>
              </a:ext>
            </a:extLst>
          </p:cNvPr>
          <p:cNvPicPr>
            <a:picLocks noChangeAspect="1"/>
          </p:cNvPicPr>
          <p:nvPr/>
        </p:nvPicPr>
        <p:blipFill>
          <a:blip r:embed="rId3"/>
          <a:stretch>
            <a:fillRect/>
          </a:stretch>
        </p:blipFill>
        <p:spPr>
          <a:xfrm>
            <a:off x="633004" y="1597494"/>
            <a:ext cx="8154538" cy="2572109"/>
          </a:xfrm>
          <a:prstGeom prst="rect">
            <a:avLst/>
          </a:prstGeom>
        </p:spPr>
      </p:pic>
      <p:cxnSp>
        <p:nvCxnSpPr>
          <p:cNvPr id="11" name="Connecteur droit avec flèche 10">
            <a:extLst>
              <a:ext uri="{FF2B5EF4-FFF2-40B4-BE49-F238E27FC236}">
                <a16:creationId xmlns:a16="http://schemas.microsoft.com/office/drawing/2014/main" id="{AEBB1925-F85D-6333-413B-95223B5FE640}"/>
              </a:ext>
            </a:extLst>
          </p:cNvPr>
          <p:cNvCxnSpPr>
            <a:cxnSpLocks/>
          </p:cNvCxnSpPr>
          <p:nvPr/>
        </p:nvCxnSpPr>
        <p:spPr>
          <a:xfrm flipH="1" flipV="1">
            <a:off x="8337706" y="3630532"/>
            <a:ext cx="1434255" cy="57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 name="Groupe 15">
            <a:extLst>
              <a:ext uri="{FF2B5EF4-FFF2-40B4-BE49-F238E27FC236}">
                <a16:creationId xmlns:a16="http://schemas.microsoft.com/office/drawing/2014/main" id="{88206832-F249-7CFD-FD75-495B7AC9BF7D}"/>
              </a:ext>
            </a:extLst>
          </p:cNvPr>
          <p:cNvGrpSpPr/>
          <p:nvPr/>
        </p:nvGrpSpPr>
        <p:grpSpPr>
          <a:xfrm>
            <a:off x="8163499" y="2203373"/>
            <a:ext cx="2492102" cy="517368"/>
            <a:chOff x="8163499" y="2203373"/>
            <a:chExt cx="2492102" cy="517368"/>
          </a:xfrm>
        </p:grpSpPr>
        <p:cxnSp>
          <p:nvCxnSpPr>
            <p:cNvPr id="10" name="Connecteur droit avec flèche 9">
              <a:extLst>
                <a:ext uri="{FF2B5EF4-FFF2-40B4-BE49-F238E27FC236}">
                  <a16:creationId xmlns:a16="http://schemas.microsoft.com/office/drawing/2014/main" id="{21CB2AC4-80AD-379B-689D-78C0B466C164}"/>
                </a:ext>
              </a:extLst>
            </p:cNvPr>
            <p:cNvCxnSpPr>
              <a:cxnSpLocks/>
            </p:cNvCxnSpPr>
            <p:nvPr/>
          </p:nvCxnSpPr>
          <p:spPr>
            <a:xfrm flipH="1" flipV="1">
              <a:off x="8163499" y="2203373"/>
              <a:ext cx="1608462" cy="2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C24AE49E-7D71-C929-94D0-96A260C693A3}"/>
                </a:ext>
              </a:extLst>
            </p:cNvPr>
            <p:cNvSpPr txBox="1"/>
            <p:nvPr/>
          </p:nvSpPr>
          <p:spPr>
            <a:xfrm>
              <a:off x="9771961" y="2351409"/>
              <a:ext cx="883640" cy="369332"/>
            </a:xfrm>
            <a:prstGeom prst="rect">
              <a:avLst/>
            </a:prstGeom>
            <a:noFill/>
          </p:spPr>
          <p:txBody>
            <a:bodyPr wrap="none" rtlCol="0">
              <a:spAutoFit/>
            </a:bodyPr>
            <a:lstStyle/>
            <a:p>
              <a:r>
                <a:rPr lang="fr-BE" dirty="0"/>
                <a:t>Prompt</a:t>
              </a:r>
            </a:p>
          </p:txBody>
        </p:sp>
      </p:grpSp>
      <p:sp>
        <p:nvSpPr>
          <p:cNvPr id="15" name="ZoneTexte 14">
            <a:extLst>
              <a:ext uri="{FF2B5EF4-FFF2-40B4-BE49-F238E27FC236}">
                <a16:creationId xmlns:a16="http://schemas.microsoft.com/office/drawing/2014/main" id="{89F82328-71EA-14EC-3A43-8E1E09A980B3}"/>
              </a:ext>
            </a:extLst>
          </p:cNvPr>
          <p:cNvSpPr txBox="1"/>
          <p:nvPr/>
        </p:nvSpPr>
        <p:spPr>
          <a:xfrm>
            <a:off x="9939277" y="4017501"/>
            <a:ext cx="991746" cy="369332"/>
          </a:xfrm>
          <a:prstGeom prst="rect">
            <a:avLst/>
          </a:prstGeom>
          <a:noFill/>
        </p:spPr>
        <p:txBody>
          <a:bodyPr wrap="none" rtlCol="0">
            <a:spAutoFit/>
          </a:bodyPr>
          <a:lstStyle/>
          <a:p>
            <a:r>
              <a:rPr lang="fr-BE" dirty="0"/>
              <a:t>Réponse</a:t>
            </a:r>
          </a:p>
        </p:txBody>
      </p:sp>
      <p:sp>
        <p:nvSpPr>
          <p:cNvPr id="17" name="ZoneTexte 16">
            <a:extLst>
              <a:ext uri="{FF2B5EF4-FFF2-40B4-BE49-F238E27FC236}">
                <a16:creationId xmlns:a16="http://schemas.microsoft.com/office/drawing/2014/main" id="{61330F6F-DE99-3EE8-64AC-72B5768B5F38}"/>
              </a:ext>
            </a:extLst>
          </p:cNvPr>
          <p:cNvSpPr txBox="1"/>
          <p:nvPr/>
        </p:nvSpPr>
        <p:spPr>
          <a:xfrm>
            <a:off x="9767803" y="4079020"/>
            <a:ext cx="1038105" cy="369332"/>
          </a:xfrm>
          <a:prstGeom prst="rect">
            <a:avLst/>
          </a:prstGeom>
          <a:noFill/>
        </p:spPr>
        <p:txBody>
          <a:bodyPr wrap="none" rtlCol="0">
            <a:spAutoFit/>
          </a:bodyPr>
          <a:lstStyle/>
          <a:p>
            <a:r>
              <a:rPr lang="fr-BE" dirty="0"/>
              <a:t>Question</a:t>
            </a:r>
          </a:p>
        </p:txBody>
      </p:sp>
    </p:spTree>
    <p:extLst>
      <p:ext uri="{BB962C8B-B14F-4D97-AF65-F5344CB8AC3E}">
        <p14:creationId xmlns:p14="http://schemas.microsoft.com/office/powerpoint/2010/main" val="24849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2A44C-7F93-9D90-2BBB-B601EE02DB0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47BBFC8-3BBC-3B4F-7EAA-0BCD26D13CF2}"/>
              </a:ext>
            </a:extLst>
          </p:cNvPr>
          <p:cNvSpPr>
            <a:spLocks noGrp="1"/>
          </p:cNvSpPr>
          <p:nvPr>
            <p:ph type="sldNum" sz="quarter" idx="12"/>
          </p:nvPr>
        </p:nvSpPr>
        <p:spPr/>
        <p:txBody>
          <a:bodyPr/>
          <a:lstStyle/>
          <a:p>
            <a:pPr>
              <a:defRPr/>
            </a:pPr>
            <a:endParaRPr lang="fr-BE"/>
          </a:p>
        </p:txBody>
      </p:sp>
      <p:pic>
        <p:nvPicPr>
          <p:cNvPr id="5" name="Image 4" descr="Une image contenant texte, capture d’écran, diagramme, Police&#10;&#10;Description générée automatiquement">
            <a:hlinkClick r:id="rId2"/>
            <a:extLst>
              <a:ext uri="{FF2B5EF4-FFF2-40B4-BE49-F238E27FC236}">
                <a16:creationId xmlns:a16="http://schemas.microsoft.com/office/drawing/2014/main" id="{063ADCDA-AD1A-ECE6-90D2-07A3A06B2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29" y="0"/>
            <a:ext cx="10326481" cy="6721477"/>
          </a:xfrm>
          <a:prstGeom prst="rect">
            <a:avLst/>
          </a:prstGeom>
        </p:spPr>
      </p:pic>
    </p:spTree>
    <p:extLst>
      <p:ext uri="{BB962C8B-B14F-4D97-AF65-F5344CB8AC3E}">
        <p14:creationId xmlns:p14="http://schemas.microsoft.com/office/powerpoint/2010/main" val="64340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9A15FB-5981-8A32-5411-025E3BB42921}"/>
              </a:ext>
            </a:extLst>
          </p:cNvPr>
          <p:cNvSpPr>
            <a:spLocks noGrp="1"/>
          </p:cNvSpPr>
          <p:nvPr>
            <p:ph type="ctrTitle"/>
          </p:nvPr>
        </p:nvSpPr>
        <p:spPr/>
        <p:txBody>
          <a:bodyPr/>
          <a:lstStyle/>
          <a:p>
            <a:r>
              <a:rPr lang="fr-FR" dirty="0"/>
              <a:t>L’IA comme critique</a:t>
            </a:r>
          </a:p>
        </p:txBody>
      </p:sp>
      <p:sp>
        <p:nvSpPr>
          <p:cNvPr id="3" name="Sous-titre 2">
            <a:extLst>
              <a:ext uri="{FF2B5EF4-FFF2-40B4-BE49-F238E27FC236}">
                <a16:creationId xmlns:a16="http://schemas.microsoft.com/office/drawing/2014/main" id="{4446C15A-38AD-AE36-B584-E9C474BBE396}"/>
              </a:ext>
            </a:extLst>
          </p:cNvPr>
          <p:cNvSpPr>
            <a:spLocks noGrp="1"/>
          </p:cNvSpPr>
          <p:nvPr>
            <p:ph type="subTitle" idx="1"/>
          </p:nvPr>
        </p:nvSpPr>
        <p:spPr/>
        <p:txBody>
          <a:bodyPr/>
          <a:lstStyle/>
          <a:p>
            <a:r>
              <a:rPr lang="fr-FR" dirty="0"/>
              <a:t>Honnête et bienveillante</a:t>
            </a:r>
          </a:p>
        </p:txBody>
      </p:sp>
    </p:spTree>
    <p:extLst>
      <p:ext uri="{BB962C8B-B14F-4D97-AF65-F5344CB8AC3E}">
        <p14:creationId xmlns:p14="http://schemas.microsoft.com/office/powerpoint/2010/main" val="150889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557F4-0E57-0B08-A295-7E0BC92CD0C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805B9FE-0037-00E0-2264-B2A682A9E365}"/>
              </a:ext>
            </a:extLst>
          </p:cNvPr>
          <p:cNvSpPr>
            <a:spLocks noGrp="1"/>
          </p:cNvSpPr>
          <p:nvPr>
            <p:ph type="sldNum" sz="quarter" idx="12"/>
          </p:nvPr>
        </p:nvSpPr>
        <p:spPr/>
        <p:txBody>
          <a:bodyPr/>
          <a:lstStyle/>
          <a:p>
            <a:pPr>
              <a:defRPr/>
            </a:pPr>
            <a:endParaRPr lang="fr-BE"/>
          </a:p>
        </p:txBody>
      </p:sp>
      <p:pic>
        <p:nvPicPr>
          <p:cNvPr id="5" name="Image 4" descr="Une image contenant texte, capture d’écran, diagramme, Police&#10;&#10;Description générée automatiquement">
            <a:hlinkClick r:id="rId2"/>
            <a:extLst>
              <a:ext uri="{FF2B5EF4-FFF2-40B4-BE49-F238E27FC236}">
                <a16:creationId xmlns:a16="http://schemas.microsoft.com/office/drawing/2014/main" id="{5AF9CD45-2CFC-E915-02C8-15425B37E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29" y="0"/>
            <a:ext cx="10326481" cy="6721477"/>
          </a:xfrm>
          <a:prstGeom prst="rect">
            <a:avLst/>
          </a:prstGeom>
        </p:spPr>
      </p:pic>
    </p:spTree>
    <p:extLst>
      <p:ext uri="{BB962C8B-B14F-4D97-AF65-F5344CB8AC3E}">
        <p14:creationId xmlns:p14="http://schemas.microsoft.com/office/powerpoint/2010/main" val="134997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F693D-9BA7-5B34-C63A-6940AD90153C}"/>
              </a:ext>
            </a:extLst>
          </p:cNvPr>
          <p:cNvSpPr>
            <a:spLocks noGrp="1"/>
          </p:cNvSpPr>
          <p:nvPr>
            <p:ph type="title"/>
          </p:nvPr>
        </p:nvSpPr>
        <p:spPr/>
        <p:txBody>
          <a:bodyPr/>
          <a:lstStyle/>
          <a:p>
            <a:r>
              <a:rPr lang="fr-FR" dirty="0"/>
              <a:t>Mise en pratique</a:t>
            </a:r>
            <a:br>
              <a:rPr lang="fr-FR" dirty="0"/>
            </a:br>
            <a:r>
              <a:rPr lang="fr-BE" dirty="0"/>
              <a:t>Utiliser l’IA comme critique selon différents rôles</a:t>
            </a:r>
            <a:endParaRPr lang="fr-FR" dirty="0"/>
          </a:p>
        </p:txBody>
      </p:sp>
      <p:sp>
        <p:nvSpPr>
          <p:cNvPr id="3" name="Espace réservé du contenu 2">
            <a:extLst>
              <a:ext uri="{FF2B5EF4-FFF2-40B4-BE49-F238E27FC236}">
                <a16:creationId xmlns:a16="http://schemas.microsoft.com/office/drawing/2014/main" id="{3D6F2F9D-8729-ECF4-0714-E6BE168EB021}"/>
              </a:ext>
            </a:extLst>
          </p:cNvPr>
          <p:cNvSpPr>
            <a:spLocks noGrp="1"/>
          </p:cNvSpPr>
          <p:nvPr>
            <p:ph idx="1"/>
          </p:nvPr>
        </p:nvSpPr>
        <p:spPr/>
        <p:txBody>
          <a:bodyPr/>
          <a:lstStyle/>
          <a:p>
            <a:r>
              <a:rPr lang="fr-BE" b="1" dirty="0"/>
              <a:t>But de l’exercice</a:t>
            </a:r>
          </a:p>
          <a:p>
            <a:pPr lvl="1"/>
            <a:r>
              <a:rPr lang="fr-BE" dirty="0"/>
              <a:t>Rédigez trois prompts différents </a:t>
            </a:r>
          </a:p>
          <a:p>
            <a:pPr lvl="1"/>
            <a:r>
              <a:rPr lang="fr-BE" dirty="0"/>
              <a:t>Observer comment la critique produite par l’IA change selon le rôle qu’on lui attribue.</a:t>
            </a:r>
          </a:p>
          <a:p>
            <a:r>
              <a:rPr lang="fr-BE" b="1" dirty="0"/>
              <a:t>Consignes</a:t>
            </a:r>
            <a:endParaRPr lang="fr-BE" dirty="0"/>
          </a:p>
          <a:p>
            <a:r>
              <a:rPr lang="fr-BE" dirty="0"/>
              <a:t>Regardez la page suivante sur les </a:t>
            </a:r>
            <a:r>
              <a:rPr lang="fr-BE" dirty="0">
                <a:hlinkClick r:id="rId2"/>
              </a:rPr>
              <a:t>métiers d’avenir</a:t>
            </a:r>
            <a:endParaRPr lang="fr-BE" dirty="0"/>
          </a:p>
          <a:p>
            <a:r>
              <a:rPr lang="fr-BE" dirty="0"/>
              <a:t>Demander 3 critiques du texte, en donnant à l’IA chaque fois un rôle différent :</a:t>
            </a:r>
            <a:br>
              <a:rPr lang="fr-BE" dirty="0"/>
            </a:br>
            <a:r>
              <a:rPr lang="fr-BE" dirty="0"/>
              <a:t>•Parent d’élève du secondaire,</a:t>
            </a:r>
            <a:br>
              <a:rPr lang="fr-BE" dirty="0"/>
            </a:br>
            <a:r>
              <a:rPr lang="fr-BE" dirty="0"/>
              <a:t>• Expert en communication,</a:t>
            </a:r>
            <a:br>
              <a:rPr lang="fr-BE" dirty="0"/>
            </a:br>
            <a:r>
              <a:rPr lang="fr-BE" dirty="0"/>
              <a:t>• Conseiller en orientation.</a:t>
            </a:r>
          </a:p>
          <a:p>
            <a:r>
              <a:rPr lang="fr-BE" dirty="0"/>
              <a:t>Relancer une nouvelle conversation à chaque demande</a:t>
            </a:r>
          </a:p>
          <a:p>
            <a:r>
              <a:rPr lang="fr-BE" dirty="0"/>
              <a:t>Comparez les trois critiques obtenues.</a:t>
            </a:r>
          </a:p>
          <a:p>
            <a:r>
              <a:rPr lang="fr-BE" dirty="0"/>
              <a:t>Notez les différences de contenu, de ton et de priorités mises en avant.</a:t>
            </a:r>
          </a:p>
          <a:p>
            <a:pPr marL="0" indent="0">
              <a:buNone/>
            </a:pPr>
            <a:endParaRPr lang="fr-FR" dirty="0"/>
          </a:p>
        </p:txBody>
      </p:sp>
      <p:sp>
        <p:nvSpPr>
          <p:cNvPr id="4" name="Espace réservé du numéro de diapositive 3">
            <a:extLst>
              <a:ext uri="{FF2B5EF4-FFF2-40B4-BE49-F238E27FC236}">
                <a16:creationId xmlns:a16="http://schemas.microsoft.com/office/drawing/2014/main" id="{2906CB4A-FE63-1DCC-5CBC-6214CE8F64C8}"/>
              </a:ext>
            </a:extLst>
          </p:cNvPr>
          <p:cNvSpPr>
            <a:spLocks noGrp="1"/>
          </p:cNvSpPr>
          <p:nvPr>
            <p:ph type="sldNum" sz="quarter" idx="12"/>
          </p:nvPr>
        </p:nvSpPr>
        <p:spPr/>
        <p:txBody>
          <a:bodyPr/>
          <a:lstStyle/>
          <a:p>
            <a:pPr>
              <a:defRPr/>
            </a:pPr>
            <a:fld id="{D53F7FD8-3AB7-4ADC-999C-BF5BBF1834F1}" type="slidenum">
              <a:rPr lang="fr-BE" smtClean="0"/>
              <a:pPr>
                <a:defRPr/>
              </a:pPr>
              <a:t>18</a:t>
            </a:fld>
            <a:endParaRPr lang="fr-BE" dirty="0"/>
          </a:p>
        </p:txBody>
      </p:sp>
      <p:sp>
        <p:nvSpPr>
          <p:cNvPr id="5" name="ZoneTexte 4">
            <a:extLst>
              <a:ext uri="{FF2B5EF4-FFF2-40B4-BE49-F238E27FC236}">
                <a16:creationId xmlns:a16="http://schemas.microsoft.com/office/drawing/2014/main" id="{D2F8B7CF-3EAF-07E9-A442-E8122183B20D}"/>
              </a:ext>
            </a:extLst>
          </p:cNvPr>
          <p:cNvSpPr txBox="1"/>
          <p:nvPr/>
        </p:nvSpPr>
        <p:spPr>
          <a:xfrm>
            <a:off x="-2554014" y="-1166648"/>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99351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3A79C-7FA5-75D5-B727-960C3ED493E1}"/>
              </a:ext>
            </a:extLst>
          </p:cNvPr>
          <p:cNvSpPr>
            <a:spLocks noGrp="1"/>
          </p:cNvSpPr>
          <p:nvPr>
            <p:ph type="ctrTitle"/>
          </p:nvPr>
        </p:nvSpPr>
        <p:spPr/>
        <p:txBody>
          <a:bodyPr/>
          <a:lstStyle/>
          <a:p>
            <a:r>
              <a:rPr lang="fr-FR" dirty="0"/>
              <a:t>L’IA comme partenaire de brainstorming</a:t>
            </a:r>
          </a:p>
        </p:txBody>
      </p:sp>
      <p:sp>
        <p:nvSpPr>
          <p:cNvPr id="3" name="Sous-titre 2">
            <a:extLst>
              <a:ext uri="{FF2B5EF4-FFF2-40B4-BE49-F238E27FC236}">
                <a16:creationId xmlns:a16="http://schemas.microsoft.com/office/drawing/2014/main" id="{7ACA581D-7285-4930-A2CA-68421075AE6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2780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F1D21-46E3-BA6A-EE72-13A528E852D5}"/>
              </a:ext>
            </a:extLst>
          </p:cNvPr>
          <p:cNvSpPr>
            <a:spLocks noGrp="1"/>
          </p:cNvSpPr>
          <p:nvPr>
            <p:ph type="title"/>
          </p:nvPr>
        </p:nvSpPr>
        <p:spPr/>
        <p:txBody>
          <a:bodyPr/>
          <a:lstStyle/>
          <a:p>
            <a:r>
              <a:rPr lang="fr-FR" dirty="0"/>
              <a:t>Supports de la formation</a:t>
            </a:r>
          </a:p>
        </p:txBody>
      </p:sp>
      <p:sp>
        <p:nvSpPr>
          <p:cNvPr id="3" name="Espace réservé du contenu 2">
            <a:extLst>
              <a:ext uri="{FF2B5EF4-FFF2-40B4-BE49-F238E27FC236}">
                <a16:creationId xmlns:a16="http://schemas.microsoft.com/office/drawing/2014/main" id="{17416737-FDA8-CD0E-C09A-E8BEADA04C4B}"/>
              </a:ext>
            </a:extLst>
          </p:cNvPr>
          <p:cNvSpPr>
            <a:spLocks noGrp="1"/>
          </p:cNvSpPr>
          <p:nvPr>
            <p:ph idx="1"/>
          </p:nvPr>
        </p:nvSpPr>
        <p:spPr>
          <a:xfrm>
            <a:off x="344214" y="1758157"/>
            <a:ext cx="10515600" cy="4351338"/>
          </a:xfrm>
        </p:spPr>
        <p:txBody>
          <a:bodyPr>
            <a:normAutofit/>
          </a:bodyPr>
          <a:lstStyle/>
          <a:p>
            <a:endParaRPr lang="fr-FR" sz="4000" dirty="0"/>
          </a:p>
          <a:p>
            <a:pPr marL="0" indent="0">
              <a:buNone/>
            </a:pPr>
            <a:r>
              <a:rPr lang="fr-FR" sz="4000" dirty="0"/>
              <a:t>https://</a:t>
            </a:r>
            <a:r>
              <a:rPr lang="fr-FR" sz="4000" dirty="0" err="1"/>
              <a:t>tinyurl.com</a:t>
            </a:r>
            <a:r>
              <a:rPr lang="fr-FR" sz="4000" dirty="0"/>
              <a:t>/29jn2anw</a:t>
            </a:r>
          </a:p>
          <a:p>
            <a:pPr marL="0" indent="0">
              <a:buNone/>
            </a:pPr>
            <a:endParaRPr lang="fr-FR" sz="4000" dirty="0"/>
          </a:p>
        </p:txBody>
      </p:sp>
      <p:sp>
        <p:nvSpPr>
          <p:cNvPr id="4" name="Espace réservé du numéro de diapositive 3">
            <a:extLst>
              <a:ext uri="{FF2B5EF4-FFF2-40B4-BE49-F238E27FC236}">
                <a16:creationId xmlns:a16="http://schemas.microsoft.com/office/drawing/2014/main" id="{F1EA2EA1-344D-7ECD-AD80-75BB024B3492}"/>
              </a:ext>
            </a:extLst>
          </p:cNvPr>
          <p:cNvSpPr>
            <a:spLocks noGrp="1"/>
          </p:cNvSpPr>
          <p:nvPr>
            <p:ph type="sldNum" sz="quarter" idx="12"/>
          </p:nvPr>
        </p:nvSpPr>
        <p:spPr/>
        <p:txBody>
          <a:bodyPr/>
          <a:lstStyle/>
          <a:p>
            <a:pPr>
              <a:defRPr/>
            </a:pPr>
            <a:fld id="{D53F7FD8-3AB7-4ADC-999C-BF5BBF1834F1}" type="slidenum">
              <a:rPr lang="fr-BE" smtClean="0"/>
              <a:pPr>
                <a:defRPr/>
              </a:pPr>
              <a:t>2</a:t>
            </a:fld>
            <a:endParaRPr lang="fr-BE" dirty="0"/>
          </a:p>
        </p:txBody>
      </p:sp>
      <p:pic>
        <p:nvPicPr>
          <p:cNvPr id="7" name="Graphique 6">
            <a:extLst>
              <a:ext uri="{FF2B5EF4-FFF2-40B4-BE49-F238E27FC236}">
                <a16:creationId xmlns:a16="http://schemas.microsoft.com/office/drawing/2014/main" id="{02298F83-F110-CF32-4442-BFCED9AEEF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9006" y="1283466"/>
            <a:ext cx="4949458" cy="4949458"/>
          </a:xfrm>
          <a:prstGeom prst="rect">
            <a:avLst/>
          </a:prstGeom>
        </p:spPr>
      </p:pic>
    </p:spTree>
    <p:extLst>
      <p:ext uri="{BB962C8B-B14F-4D97-AF65-F5344CB8AC3E}">
        <p14:creationId xmlns:p14="http://schemas.microsoft.com/office/powerpoint/2010/main" val="668382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22B0075-48D6-E8AE-0F69-9328B172D6FA}"/>
              </a:ext>
            </a:extLst>
          </p:cNvPr>
          <p:cNvSpPr>
            <a:spLocks noGrp="1"/>
          </p:cNvSpPr>
          <p:nvPr>
            <p:ph type="sldNum" sz="quarter" idx="12"/>
          </p:nvPr>
        </p:nvSpPr>
        <p:spPr/>
        <p:txBody>
          <a:bodyPr/>
          <a:lstStyle/>
          <a:p>
            <a:pPr>
              <a:defRPr/>
            </a:pPr>
            <a:endParaRPr lang="fr-BE"/>
          </a:p>
        </p:txBody>
      </p:sp>
      <p:pic>
        <p:nvPicPr>
          <p:cNvPr id="5" name="Image 4" descr="Une image contenant texte, capture d’écran, diagramme, Police&#10;&#10;Description générée automatiquement">
            <a:hlinkClick r:id="rId2"/>
            <a:extLst>
              <a:ext uri="{FF2B5EF4-FFF2-40B4-BE49-F238E27FC236}">
                <a16:creationId xmlns:a16="http://schemas.microsoft.com/office/drawing/2014/main" id="{782C5691-8988-1C82-3812-B9E5F3CBA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29" y="0"/>
            <a:ext cx="10326481" cy="6721477"/>
          </a:xfrm>
          <a:prstGeom prst="rect">
            <a:avLst/>
          </a:prstGeom>
        </p:spPr>
      </p:pic>
    </p:spTree>
    <p:extLst>
      <p:ext uri="{BB962C8B-B14F-4D97-AF65-F5344CB8AC3E}">
        <p14:creationId xmlns:p14="http://schemas.microsoft.com/office/powerpoint/2010/main" val="230485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2CBF0-5AF7-D9A8-A3F8-9E1B3C82B760}"/>
              </a:ext>
            </a:extLst>
          </p:cNvPr>
          <p:cNvSpPr>
            <a:spLocks noGrp="1"/>
          </p:cNvSpPr>
          <p:nvPr>
            <p:ph type="title"/>
          </p:nvPr>
        </p:nvSpPr>
        <p:spPr/>
        <p:txBody>
          <a:bodyPr/>
          <a:lstStyle/>
          <a:p>
            <a:r>
              <a:rPr lang="fr-BE" dirty="0"/>
              <a:t>Mettre l’IAG en mode interrogatif</a:t>
            </a:r>
          </a:p>
        </p:txBody>
      </p:sp>
      <p:sp>
        <p:nvSpPr>
          <p:cNvPr id="4" name="Espace réservé du numéro de diapositive 3">
            <a:extLst>
              <a:ext uri="{FF2B5EF4-FFF2-40B4-BE49-F238E27FC236}">
                <a16:creationId xmlns:a16="http://schemas.microsoft.com/office/drawing/2014/main" id="{04656893-6DEF-EE7F-4001-F611CF2A322E}"/>
              </a:ext>
            </a:extLst>
          </p:cNvPr>
          <p:cNvSpPr>
            <a:spLocks noGrp="1"/>
          </p:cNvSpPr>
          <p:nvPr>
            <p:ph type="sldNum" sz="quarter" idx="12"/>
          </p:nvPr>
        </p:nvSpPr>
        <p:spPr/>
        <p:txBody>
          <a:bodyPr/>
          <a:lstStyle/>
          <a:p>
            <a:pPr>
              <a:defRPr/>
            </a:pPr>
            <a:fld id="{D53F7FD8-3AB7-4ADC-999C-BF5BBF1834F1}" type="slidenum">
              <a:rPr lang="fr-BE" smtClean="0"/>
              <a:pPr>
                <a:defRPr/>
              </a:pPr>
              <a:t>21</a:t>
            </a:fld>
            <a:endParaRPr lang="fr-BE" dirty="0"/>
          </a:p>
        </p:txBody>
      </p:sp>
      <p:pic>
        <p:nvPicPr>
          <p:cNvPr id="6" name="Image 5">
            <a:extLst>
              <a:ext uri="{FF2B5EF4-FFF2-40B4-BE49-F238E27FC236}">
                <a16:creationId xmlns:a16="http://schemas.microsoft.com/office/drawing/2014/main" id="{07A752DC-9443-DCAF-D010-4DBA16F46F8C}"/>
              </a:ext>
            </a:extLst>
          </p:cNvPr>
          <p:cNvPicPr>
            <a:picLocks noChangeAspect="1"/>
          </p:cNvPicPr>
          <p:nvPr/>
        </p:nvPicPr>
        <p:blipFill>
          <a:blip r:embed="rId2"/>
          <a:stretch>
            <a:fillRect/>
          </a:stretch>
        </p:blipFill>
        <p:spPr>
          <a:xfrm>
            <a:off x="633004" y="1597494"/>
            <a:ext cx="8326012" cy="3000794"/>
          </a:xfrm>
          <a:prstGeom prst="rect">
            <a:avLst/>
          </a:prstGeom>
        </p:spPr>
      </p:pic>
      <p:pic>
        <p:nvPicPr>
          <p:cNvPr id="8" name="Image 7">
            <a:extLst>
              <a:ext uri="{FF2B5EF4-FFF2-40B4-BE49-F238E27FC236}">
                <a16:creationId xmlns:a16="http://schemas.microsoft.com/office/drawing/2014/main" id="{AE20D438-DFF1-9C98-5BBF-115BA9261776}"/>
              </a:ext>
            </a:extLst>
          </p:cNvPr>
          <p:cNvPicPr>
            <a:picLocks noChangeAspect="1"/>
          </p:cNvPicPr>
          <p:nvPr/>
        </p:nvPicPr>
        <p:blipFill>
          <a:blip r:embed="rId3"/>
          <a:stretch>
            <a:fillRect/>
          </a:stretch>
        </p:blipFill>
        <p:spPr>
          <a:xfrm>
            <a:off x="633004" y="1597494"/>
            <a:ext cx="8154538" cy="2572109"/>
          </a:xfrm>
          <a:prstGeom prst="rect">
            <a:avLst/>
          </a:prstGeom>
        </p:spPr>
      </p:pic>
      <p:cxnSp>
        <p:nvCxnSpPr>
          <p:cNvPr id="11" name="Connecteur droit avec flèche 10">
            <a:extLst>
              <a:ext uri="{FF2B5EF4-FFF2-40B4-BE49-F238E27FC236}">
                <a16:creationId xmlns:a16="http://schemas.microsoft.com/office/drawing/2014/main" id="{AEBB1925-F85D-6333-413B-95223B5FE640}"/>
              </a:ext>
            </a:extLst>
          </p:cNvPr>
          <p:cNvCxnSpPr>
            <a:cxnSpLocks/>
          </p:cNvCxnSpPr>
          <p:nvPr/>
        </p:nvCxnSpPr>
        <p:spPr>
          <a:xfrm flipH="1" flipV="1">
            <a:off x="8337706" y="3630532"/>
            <a:ext cx="1434255" cy="57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 name="Groupe 15">
            <a:extLst>
              <a:ext uri="{FF2B5EF4-FFF2-40B4-BE49-F238E27FC236}">
                <a16:creationId xmlns:a16="http://schemas.microsoft.com/office/drawing/2014/main" id="{88206832-F249-7CFD-FD75-495B7AC9BF7D}"/>
              </a:ext>
            </a:extLst>
          </p:cNvPr>
          <p:cNvGrpSpPr/>
          <p:nvPr/>
        </p:nvGrpSpPr>
        <p:grpSpPr>
          <a:xfrm>
            <a:off x="8163499" y="2203373"/>
            <a:ext cx="2492102" cy="517368"/>
            <a:chOff x="8163499" y="2203373"/>
            <a:chExt cx="2492102" cy="517368"/>
          </a:xfrm>
        </p:grpSpPr>
        <p:cxnSp>
          <p:nvCxnSpPr>
            <p:cNvPr id="10" name="Connecteur droit avec flèche 9">
              <a:extLst>
                <a:ext uri="{FF2B5EF4-FFF2-40B4-BE49-F238E27FC236}">
                  <a16:creationId xmlns:a16="http://schemas.microsoft.com/office/drawing/2014/main" id="{21CB2AC4-80AD-379B-689D-78C0B466C164}"/>
                </a:ext>
              </a:extLst>
            </p:cNvPr>
            <p:cNvCxnSpPr>
              <a:cxnSpLocks/>
            </p:cNvCxnSpPr>
            <p:nvPr/>
          </p:nvCxnSpPr>
          <p:spPr>
            <a:xfrm flipH="1" flipV="1">
              <a:off x="8163499" y="2203373"/>
              <a:ext cx="1608462" cy="2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C24AE49E-7D71-C929-94D0-96A260C693A3}"/>
                </a:ext>
              </a:extLst>
            </p:cNvPr>
            <p:cNvSpPr txBox="1"/>
            <p:nvPr/>
          </p:nvSpPr>
          <p:spPr>
            <a:xfrm>
              <a:off x="9771961" y="2351409"/>
              <a:ext cx="883640" cy="369332"/>
            </a:xfrm>
            <a:prstGeom prst="rect">
              <a:avLst/>
            </a:prstGeom>
            <a:noFill/>
          </p:spPr>
          <p:txBody>
            <a:bodyPr wrap="none" rtlCol="0">
              <a:spAutoFit/>
            </a:bodyPr>
            <a:lstStyle/>
            <a:p>
              <a:r>
                <a:rPr lang="fr-BE" dirty="0"/>
                <a:t>Prompt</a:t>
              </a:r>
            </a:p>
          </p:txBody>
        </p:sp>
      </p:grpSp>
      <p:sp>
        <p:nvSpPr>
          <p:cNvPr id="15" name="ZoneTexte 14">
            <a:extLst>
              <a:ext uri="{FF2B5EF4-FFF2-40B4-BE49-F238E27FC236}">
                <a16:creationId xmlns:a16="http://schemas.microsoft.com/office/drawing/2014/main" id="{89F82328-71EA-14EC-3A43-8E1E09A980B3}"/>
              </a:ext>
            </a:extLst>
          </p:cNvPr>
          <p:cNvSpPr txBox="1"/>
          <p:nvPr/>
        </p:nvSpPr>
        <p:spPr>
          <a:xfrm>
            <a:off x="9939277" y="4017501"/>
            <a:ext cx="991746" cy="369332"/>
          </a:xfrm>
          <a:prstGeom prst="rect">
            <a:avLst/>
          </a:prstGeom>
          <a:noFill/>
        </p:spPr>
        <p:txBody>
          <a:bodyPr wrap="none" rtlCol="0">
            <a:spAutoFit/>
          </a:bodyPr>
          <a:lstStyle/>
          <a:p>
            <a:r>
              <a:rPr lang="fr-BE" dirty="0"/>
              <a:t>Réponse</a:t>
            </a:r>
          </a:p>
        </p:txBody>
      </p:sp>
      <p:sp>
        <p:nvSpPr>
          <p:cNvPr id="17" name="ZoneTexte 16">
            <a:extLst>
              <a:ext uri="{FF2B5EF4-FFF2-40B4-BE49-F238E27FC236}">
                <a16:creationId xmlns:a16="http://schemas.microsoft.com/office/drawing/2014/main" id="{61330F6F-DE99-3EE8-64AC-72B5768B5F38}"/>
              </a:ext>
            </a:extLst>
          </p:cNvPr>
          <p:cNvSpPr txBox="1"/>
          <p:nvPr/>
        </p:nvSpPr>
        <p:spPr>
          <a:xfrm>
            <a:off x="9767803" y="4079020"/>
            <a:ext cx="1038105" cy="369332"/>
          </a:xfrm>
          <a:prstGeom prst="rect">
            <a:avLst/>
          </a:prstGeom>
          <a:noFill/>
        </p:spPr>
        <p:txBody>
          <a:bodyPr wrap="none" rtlCol="0">
            <a:spAutoFit/>
          </a:bodyPr>
          <a:lstStyle/>
          <a:p>
            <a:r>
              <a:rPr lang="fr-BE" dirty="0"/>
              <a:t>Question</a:t>
            </a:r>
          </a:p>
        </p:txBody>
      </p:sp>
    </p:spTree>
    <p:extLst>
      <p:ext uri="{BB962C8B-B14F-4D97-AF65-F5344CB8AC3E}">
        <p14:creationId xmlns:p14="http://schemas.microsoft.com/office/powerpoint/2010/main" val="22058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226A4-1800-764B-60A2-63C34593FC9E}"/>
              </a:ext>
            </a:extLst>
          </p:cNvPr>
          <p:cNvSpPr>
            <a:spLocks noGrp="1"/>
          </p:cNvSpPr>
          <p:nvPr>
            <p:ph type="title"/>
          </p:nvPr>
        </p:nvSpPr>
        <p:spPr/>
        <p:txBody>
          <a:bodyPr/>
          <a:lstStyle/>
          <a:p>
            <a:r>
              <a:rPr lang="fr-FR" dirty="0"/>
              <a:t>Mise en pratique</a:t>
            </a:r>
          </a:p>
        </p:txBody>
      </p:sp>
      <p:sp>
        <p:nvSpPr>
          <p:cNvPr id="3" name="Espace réservé du contenu 2">
            <a:extLst>
              <a:ext uri="{FF2B5EF4-FFF2-40B4-BE49-F238E27FC236}">
                <a16:creationId xmlns:a16="http://schemas.microsoft.com/office/drawing/2014/main" id="{2500A762-27A6-0DA2-D506-B75E65C53F02}"/>
              </a:ext>
            </a:extLst>
          </p:cNvPr>
          <p:cNvSpPr>
            <a:spLocks noGrp="1"/>
          </p:cNvSpPr>
          <p:nvPr>
            <p:ph idx="1"/>
          </p:nvPr>
        </p:nvSpPr>
        <p:spPr/>
        <p:txBody>
          <a:bodyPr/>
          <a:lstStyle/>
          <a:p>
            <a:r>
              <a:rPr lang="fr-BE" dirty="0"/>
              <a:t>Mettez-vous dans la peau d’un jeune qui hésite sur son orientation. L hésite entre … et …</a:t>
            </a:r>
          </a:p>
          <a:p>
            <a:r>
              <a:rPr lang="fr-BE" dirty="0"/>
              <a:t>Lancez une discussion avec l’IA en adaptant une des structure vues (</a:t>
            </a:r>
            <a:r>
              <a:rPr lang="fr-BE" i="1" dirty="0"/>
              <a:t>5 </a:t>
            </a:r>
            <a:r>
              <a:rPr lang="fr-BE" i="1" dirty="0" err="1"/>
              <a:t>Why</a:t>
            </a:r>
            <a:r>
              <a:rPr lang="fr-BE" dirty="0"/>
              <a:t>, table ronde, etc.).</a:t>
            </a:r>
          </a:p>
          <a:p>
            <a:r>
              <a:rPr lang="fr-BE" dirty="0"/>
              <a:t>L’objectif : clarifier motivations, doutes et critères, pas obtenir une réponse finale.</a:t>
            </a:r>
          </a:p>
          <a:p>
            <a:r>
              <a:rPr lang="fr-BE" dirty="0"/>
              <a:t>Après l’échange : analysez ce que l’IA apporte, ce qu’elle oublie, et comment cela peut soutenir un entretien d’orientation réel.</a:t>
            </a:r>
            <a:endParaRPr lang="fr-FR" dirty="0"/>
          </a:p>
        </p:txBody>
      </p:sp>
      <p:sp>
        <p:nvSpPr>
          <p:cNvPr id="4" name="Espace réservé du numéro de diapositive 3">
            <a:extLst>
              <a:ext uri="{FF2B5EF4-FFF2-40B4-BE49-F238E27FC236}">
                <a16:creationId xmlns:a16="http://schemas.microsoft.com/office/drawing/2014/main" id="{BEF8DDC9-F6B2-2B3A-B064-1A757F8B3404}"/>
              </a:ext>
            </a:extLst>
          </p:cNvPr>
          <p:cNvSpPr>
            <a:spLocks noGrp="1"/>
          </p:cNvSpPr>
          <p:nvPr>
            <p:ph type="sldNum" sz="quarter" idx="12"/>
          </p:nvPr>
        </p:nvSpPr>
        <p:spPr/>
        <p:txBody>
          <a:bodyPr/>
          <a:lstStyle/>
          <a:p>
            <a:pPr>
              <a:defRPr/>
            </a:pPr>
            <a:fld id="{D53F7FD8-3AB7-4ADC-999C-BF5BBF1834F1}" type="slidenum">
              <a:rPr lang="fr-BE" smtClean="0"/>
              <a:pPr>
                <a:defRPr/>
              </a:pPr>
              <a:t>22</a:t>
            </a:fld>
            <a:endParaRPr lang="fr-BE" dirty="0"/>
          </a:p>
        </p:txBody>
      </p:sp>
    </p:spTree>
    <p:extLst>
      <p:ext uri="{BB962C8B-B14F-4D97-AF65-F5344CB8AC3E}">
        <p14:creationId xmlns:p14="http://schemas.microsoft.com/office/powerpoint/2010/main" val="137172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7E42C-66DE-4C49-7F68-7112FE8F71FE}"/>
              </a:ext>
            </a:extLst>
          </p:cNvPr>
          <p:cNvSpPr>
            <a:spLocks noGrp="1"/>
          </p:cNvSpPr>
          <p:nvPr>
            <p:ph type="title"/>
          </p:nvPr>
        </p:nvSpPr>
        <p:spPr/>
        <p:txBody>
          <a:bodyPr/>
          <a:lstStyle/>
          <a:p>
            <a:r>
              <a:rPr lang="fr-FR" dirty="0"/>
              <a:t>Des choses à partager ?</a:t>
            </a:r>
          </a:p>
        </p:txBody>
      </p:sp>
      <p:sp>
        <p:nvSpPr>
          <p:cNvPr id="3" name="Espace réservé du contenu 2">
            <a:extLst>
              <a:ext uri="{FF2B5EF4-FFF2-40B4-BE49-F238E27FC236}">
                <a16:creationId xmlns:a16="http://schemas.microsoft.com/office/drawing/2014/main" id="{70235EAB-3D6A-3FED-9E31-33964B9FEEF1}"/>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680F5F7-2368-DDDA-1CE0-FF225EDB1CB0}"/>
              </a:ext>
            </a:extLst>
          </p:cNvPr>
          <p:cNvSpPr>
            <a:spLocks noGrp="1"/>
          </p:cNvSpPr>
          <p:nvPr>
            <p:ph type="sldNum" sz="quarter" idx="12"/>
          </p:nvPr>
        </p:nvSpPr>
        <p:spPr/>
        <p:txBody>
          <a:bodyPr/>
          <a:lstStyle/>
          <a:p>
            <a:pPr>
              <a:defRPr/>
            </a:pPr>
            <a:fld id="{D53F7FD8-3AB7-4ADC-999C-BF5BBF1834F1}" type="slidenum">
              <a:rPr lang="fr-BE" smtClean="0"/>
              <a:pPr>
                <a:defRPr/>
              </a:pPr>
              <a:t>23</a:t>
            </a:fld>
            <a:endParaRPr lang="fr-BE" dirty="0"/>
          </a:p>
        </p:txBody>
      </p:sp>
    </p:spTree>
    <p:extLst>
      <p:ext uri="{BB962C8B-B14F-4D97-AF65-F5344CB8AC3E}">
        <p14:creationId xmlns:p14="http://schemas.microsoft.com/office/powerpoint/2010/main" val="3304020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0319D-F843-20BC-D876-0D5FF02E0785}"/>
              </a:ext>
            </a:extLst>
          </p:cNvPr>
          <p:cNvSpPr>
            <a:spLocks noGrp="1"/>
          </p:cNvSpPr>
          <p:nvPr>
            <p:ph type="ctrTitle"/>
          </p:nvPr>
        </p:nvSpPr>
        <p:spPr/>
        <p:txBody>
          <a:bodyPr/>
          <a:lstStyle/>
          <a:p>
            <a:r>
              <a:rPr lang="fr-FR" dirty="0"/>
              <a:t>L’IA pour faire des recherches</a:t>
            </a:r>
          </a:p>
        </p:txBody>
      </p:sp>
      <p:sp>
        <p:nvSpPr>
          <p:cNvPr id="3" name="Sous-titre 2">
            <a:extLst>
              <a:ext uri="{FF2B5EF4-FFF2-40B4-BE49-F238E27FC236}">
                <a16:creationId xmlns:a16="http://schemas.microsoft.com/office/drawing/2014/main" id="{0F4CA90B-ED9D-83FC-BFF6-4924B26A0D9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35609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DD675-73C9-2990-F1BE-634365797979}"/>
              </a:ext>
            </a:extLst>
          </p:cNvPr>
          <p:cNvSpPr>
            <a:spLocks noGrp="1"/>
          </p:cNvSpPr>
          <p:nvPr>
            <p:ph type="title"/>
          </p:nvPr>
        </p:nvSpPr>
        <p:spPr/>
        <p:txBody>
          <a:bodyPr/>
          <a:lstStyle/>
          <a:p>
            <a:r>
              <a:rPr lang="fr-FR" dirty="0"/>
              <a:t>Comprendre le chose progressivement</a:t>
            </a:r>
          </a:p>
        </p:txBody>
      </p:sp>
      <p:sp>
        <p:nvSpPr>
          <p:cNvPr id="3" name="Espace réservé du contenu 2">
            <a:extLst>
              <a:ext uri="{FF2B5EF4-FFF2-40B4-BE49-F238E27FC236}">
                <a16:creationId xmlns:a16="http://schemas.microsoft.com/office/drawing/2014/main" id="{E7284764-26D2-D0EE-B02C-535EDBC99629}"/>
              </a:ext>
            </a:extLst>
          </p:cNvPr>
          <p:cNvSpPr>
            <a:spLocks noGrp="1"/>
          </p:cNvSpPr>
          <p:nvPr>
            <p:ph idx="1"/>
          </p:nvPr>
        </p:nvSpPr>
        <p:spPr/>
        <p:txBody>
          <a:bodyPr/>
          <a:lstStyle/>
          <a:p>
            <a:r>
              <a:rPr lang="fr-FR" dirty="0"/>
              <a:t>« Explique-moi comme à un enfant de cinq ans ce qu’est l’effet Maxwell-Lemaitre »</a:t>
            </a:r>
          </a:p>
        </p:txBody>
      </p:sp>
      <p:sp>
        <p:nvSpPr>
          <p:cNvPr id="4" name="Espace réservé du numéro de diapositive 3">
            <a:extLst>
              <a:ext uri="{FF2B5EF4-FFF2-40B4-BE49-F238E27FC236}">
                <a16:creationId xmlns:a16="http://schemas.microsoft.com/office/drawing/2014/main" id="{0F668139-F443-70B8-F23F-0AA84A1CF744}"/>
              </a:ext>
            </a:extLst>
          </p:cNvPr>
          <p:cNvSpPr>
            <a:spLocks noGrp="1"/>
          </p:cNvSpPr>
          <p:nvPr>
            <p:ph type="sldNum" sz="quarter" idx="12"/>
          </p:nvPr>
        </p:nvSpPr>
        <p:spPr/>
        <p:txBody>
          <a:bodyPr/>
          <a:lstStyle/>
          <a:p>
            <a:pPr>
              <a:defRPr/>
            </a:pPr>
            <a:fld id="{D53F7FD8-3AB7-4ADC-999C-BF5BBF1834F1}" type="slidenum">
              <a:rPr lang="fr-BE" smtClean="0"/>
              <a:pPr>
                <a:defRPr/>
              </a:pPr>
              <a:t>25</a:t>
            </a:fld>
            <a:endParaRPr lang="fr-BE" dirty="0"/>
          </a:p>
        </p:txBody>
      </p:sp>
    </p:spTree>
    <p:extLst>
      <p:ext uri="{BB962C8B-B14F-4D97-AF65-F5344CB8AC3E}">
        <p14:creationId xmlns:p14="http://schemas.microsoft.com/office/powerpoint/2010/main" val="1511833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173D5-B5C5-3C7F-EC5E-8CD21840740C}"/>
              </a:ext>
            </a:extLst>
          </p:cNvPr>
          <p:cNvSpPr>
            <a:spLocks noGrp="1"/>
          </p:cNvSpPr>
          <p:nvPr>
            <p:ph type="title"/>
          </p:nvPr>
        </p:nvSpPr>
        <p:spPr/>
        <p:txBody>
          <a:bodyPr/>
          <a:lstStyle/>
          <a:p>
            <a:r>
              <a:rPr lang="fr-FR" dirty="0"/>
              <a:t>Hallucinations</a:t>
            </a:r>
          </a:p>
        </p:txBody>
      </p:sp>
      <p:sp>
        <p:nvSpPr>
          <p:cNvPr id="3" name="Espace réservé du contenu 2">
            <a:extLst>
              <a:ext uri="{FF2B5EF4-FFF2-40B4-BE49-F238E27FC236}">
                <a16:creationId xmlns:a16="http://schemas.microsoft.com/office/drawing/2014/main" id="{9FECBF0C-14C8-2680-02B5-48642F9C241E}"/>
              </a:ext>
            </a:extLst>
          </p:cNvPr>
          <p:cNvSpPr>
            <a:spLocks noGrp="1"/>
          </p:cNvSpPr>
          <p:nvPr>
            <p:ph idx="1"/>
          </p:nvPr>
        </p:nvSpPr>
        <p:spPr>
          <a:xfrm>
            <a:off x="838199" y="1463040"/>
            <a:ext cx="4933493" cy="4713923"/>
          </a:xfrm>
        </p:spPr>
        <p:txBody>
          <a:bodyPr/>
          <a:lstStyle/>
          <a:p>
            <a:r>
              <a:rPr lang="fr-FR" dirty="0"/>
              <a:t>Mais il invente tout le temps des choses !</a:t>
            </a:r>
          </a:p>
          <a:p>
            <a:endParaRPr lang="fr-FR" dirty="0"/>
          </a:p>
          <a:p>
            <a:r>
              <a:rPr lang="fr-FR" dirty="0"/>
              <a:t>Encore aussi vrai maintenant ?</a:t>
            </a:r>
          </a:p>
        </p:txBody>
      </p:sp>
      <p:sp>
        <p:nvSpPr>
          <p:cNvPr id="4" name="Espace réservé du numéro de diapositive 3">
            <a:extLst>
              <a:ext uri="{FF2B5EF4-FFF2-40B4-BE49-F238E27FC236}">
                <a16:creationId xmlns:a16="http://schemas.microsoft.com/office/drawing/2014/main" id="{5E917F32-9D8E-B08F-B462-5987485A81E1}"/>
              </a:ext>
            </a:extLst>
          </p:cNvPr>
          <p:cNvSpPr>
            <a:spLocks noGrp="1"/>
          </p:cNvSpPr>
          <p:nvPr>
            <p:ph type="sldNum" sz="quarter" idx="12"/>
          </p:nvPr>
        </p:nvSpPr>
        <p:spPr/>
        <p:txBody>
          <a:bodyPr/>
          <a:lstStyle/>
          <a:p>
            <a:pPr>
              <a:defRPr/>
            </a:pPr>
            <a:fld id="{D53F7FD8-3AB7-4ADC-999C-BF5BBF1834F1}" type="slidenum">
              <a:rPr lang="fr-BE" smtClean="0"/>
              <a:pPr>
                <a:defRPr/>
              </a:pPr>
              <a:t>26</a:t>
            </a:fld>
            <a:endParaRPr lang="fr-BE" dirty="0"/>
          </a:p>
        </p:txBody>
      </p:sp>
      <p:pic>
        <p:nvPicPr>
          <p:cNvPr id="5" name="Espace réservé du contenu 6" descr="Une image contenant chat, dessin, mammifère, dessin humoristique&#10;&#10;Description générée automatiquement">
            <a:extLst>
              <a:ext uri="{FF2B5EF4-FFF2-40B4-BE49-F238E27FC236}">
                <a16:creationId xmlns:a16="http://schemas.microsoft.com/office/drawing/2014/main" id="{C7DF4806-D36D-D654-7B75-70496A590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158873"/>
            <a:ext cx="5334000" cy="5334000"/>
          </a:xfrm>
          <a:prstGeom prst="rect">
            <a:avLst/>
          </a:prstGeom>
        </p:spPr>
      </p:pic>
    </p:spTree>
    <p:extLst>
      <p:ext uri="{BB962C8B-B14F-4D97-AF65-F5344CB8AC3E}">
        <p14:creationId xmlns:p14="http://schemas.microsoft.com/office/powerpoint/2010/main" val="903953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8E6F-AFE3-7D65-7F0B-1B19098D012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F3D394-CD71-3AD9-9A52-C3B5E13A8DF7}"/>
              </a:ext>
            </a:extLst>
          </p:cNvPr>
          <p:cNvSpPr>
            <a:spLocks noGrp="1"/>
          </p:cNvSpPr>
          <p:nvPr>
            <p:ph type="title"/>
          </p:nvPr>
        </p:nvSpPr>
        <p:spPr/>
        <p:txBody>
          <a:bodyPr/>
          <a:lstStyle/>
          <a:p>
            <a:r>
              <a:rPr lang="fr-BE" dirty="0"/>
              <a:t>Hallucinations (début 2023)</a:t>
            </a:r>
          </a:p>
        </p:txBody>
      </p:sp>
      <p:sp>
        <p:nvSpPr>
          <p:cNvPr id="3" name="Espace réservé du contenu 2">
            <a:extLst>
              <a:ext uri="{FF2B5EF4-FFF2-40B4-BE49-F238E27FC236}">
                <a16:creationId xmlns:a16="http://schemas.microsoft.com/office/drawing/2014/main" id="{803854A4-314A-96CB-38FC-6C11B784964A}"/>
              </a:ext>
            </a:extLst>
          </p:cNvPr>
          <p:cNvSpPr>
            <a:spLocks noGrp="1"/>
          </p:cNvSpPr>
          <p:nvPr>
            <p:ph idx="1"/>
          </p:nvPr>
        </p:nvSpPr>
        <p:spPr/>
        <p:txBody>
          <a:bodyPr/>
          <a:lstStyle/>
          <a:p>
            <a:endParaRPr lang="fr-BE" dirty="0"/>
          </a:p>
          <a:p>
            <a:endParaRPr lang="fr-BE" dirty="0"/>
          </a:p>
          <a:p>
            <a:endParaRPr lang="fr-BE" dirty="0"/>
          </a:p>
        </p:txBody>
      </p:sp>
      <p:sp>
        <p:nvSpPr>
          <p:cNvPr id="4" name="ZoneTexte 3">
            <a:extLst>
              <a:ext uri="{FF2B5EF4-FFF2-40B4-BE49-F238E27FC236}">
                <a16:creationId xmlns:a16="http://schemas.microsoft.com/office/drawing/2014/main" id="{4C491F79-63D5-26B3-9751-62A894C22E17}"/>
              </a:ext>
            </a:extLst>
          </p:cNvPr>
          <p:cNvSpPr txBox="1"/>
          <p:nvPr/>
        </p:nvSpPr>
        <p:spPr>
          <a:xfrm>
            <a:off x="1295400" y="6308209"/>
            <a:ext cx="10058400" cy="261610"/>
          </a:xfrm>
          <a:prstGeom prst="rect">
            <a:avLst/>
          </a:prstGeom>
          <a:noFill/>
        </p:spPr>
        <p:txBody>
          <a:bodyPr wrap="square" rtlCol="0">
            <a:spAutoFit/>
          </a:bodyPr>
          <a:lstStyle/>
          <a:p>
            <a:r>
              <a:rPr lang="fr-BE" sz="1100" dirty="0"/>
              <a:t>Source: Conversation avec </a:t>
            </a:r>
            <a:r>
              <a:rPr lang="fr-BE" sz="1100" dirty="0" err="1"/>
              <a:t>ChatGPT</a:t>
            </a:r>
            <a:r>
              <a:rPr lang="fr-BE" sz="1100" dirty="0"/>
              <a:t> 3.5 mars 2023</a:t>
            </a:r>
          </a:p>
        </p:txBody>
      </p:sp>
      <p:pic>
        <p:nvPicPr>
          <p:cNvPr id="6" name="Image 5">
            <a:extLst>
              <a:ext uri="{FF2B5EF4-FFF2-40B4-BE49-F238E27FC236}">
                <a16:creationId xmlns:a16="http://schemas.microsoft.com/office/drawing/2014/main" id="{C14920FC-9D77-8028-A1FC-37263FF510CA}"/>
              </a:ext>
            </a:extLst>
          </p:cNvPr>
          <p:cNvPicPr>
            <a:picLocks noChangeAspect="1"/>
          </p:cNvPicPr>
          <p:nvPr/>
        </p:nvPicPr>
        <p:blipFill>
          <a:blip r:embed="rId2"/>
          <a:stretch>
            <a:fillRect/>
          </a:stretch>
        </p:blipFill>
        <p:spPr>
          <a:xfrm>
            <a:off x="1295400" y="1491003"/>
            <a:ext cx="7146636" cy="4457158"/>
          </a:xfrm>
          <a:prstGeom prst="rect">
            <a:avLst/>
          </a:prstGeom>
        </p:spPr>
      </p:pic>
      <p:sp>
        <p:nvSpPr>
          <p:cNvPr id="5" name="Espace réservé du numéro de diapositive 4">
            <a:extLst>
              <a:ext uri="{FF2B5EF4-FFF2-40B4-BE49-F238E27FC236}">
                <a16:creationId xmlns:a16="http://schemas.microsoft.com/office/drawing/2014/main" id="{9F80F5F1-EE09-ED7B-7B54-40D48DDE7199}"/>
              </a:ext>
            </a:extLst>
          </p:cNvPr>
          <p:cNvSpPr>
            <a:spLocks noGrp="1"/>
          </p:cNvSpPr>
          <p:nvPr>
            <p:ph type="sldNum" sz="quarter" idx="12"/>
          </p:nvPr>
        </p:nvSpPr>
        <p:spPr/>
        <p:txBody>
          <a:bodyPr/>
          <a:lstStyle/>
          <a:p>
            <a:fld id="{DEC9AA2C-E778-4E72-8175-B201207834A9}" type="slidenum">
              <a:rPr lang="fr-BE" smtClean="0"/>
              <a:pPr/>
              <a:t>27</a:t>
            </a:fld>
            <a:endParaRPr lang="fr-BE"/>
          </a:p>
        </p:txBody>
      </p:sp>
    </p:spTree>
    <p:extLst>
      <p:ext uri="{BB962C8B-B14F-4D97-AF65-F5344CB8AC3E}">
        <p14:creationId xmlns:p14="http://schemas.microsoft.com/office/powerpoint/2010/main" val="212986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52E68-9885-D189-8C75-241EB2C4066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88F043-C7EC-C3F5-595B-63710BA0723D}"/>
              </a:ext>
            </a:extLst>
          </p:cNvPr>
          <p:cNvSpPr>
            <a:spLocks noGrp="1"/>
          </p:cNvSpPr>
          <p:nvPr>
            <p:ph type="title"/>
          </p:nvPr>
        </p:nvSpPr>
        <p:spPr/>
        <p:txBody>
          <a:bodyPr/>
          <a:lstStyle/>
          <a:p>
            <a:r>
              <a:rPr lang="fr-BE" dirty="0"/>
              <a:t>Hallucinations (Novembre 2024)</a:t>
            </a:r>
          </a:p>
        </p:txBody>
      </p:sp>
      <p:sp>
        <p:nvSpPr>
          <p:cNvPr id="3" name="Espace réservé du contenu 2">
            <a:extLst>
              <a:ext uri="{FF2B5EF4-FFF2-40B4-BE49-F238E27FC236}">
                <a16:creationId xmlns:a16="http://schemas.microsoft.com/office/drawing/2014/main" id="{0665DFC7-AFF1-2C73-C628-2CF103C213D8}"/>
              </a:ext>
            </a:extLst>
          </p:cNvPr>
          <p:cNvSpPr>
            <a:spLocks noGrp="1"/>
          </p:cNvSpPr>
          <p:nvPr>
            <p:ph idx="1"/>
          </p:nvPr>
        </p:nvSpPr>
        <p:spPr/>
        <p:txBody>
          <a:bodyPr/>
          <a:lstStyle/>
          <a:p>
            <a:endParaRPr lang="fr-BE" dirty="0"/>
          </a:p>
          <a:p>
            <a:endParaRPr lang="fr-BE" dirty="0"/>
          </a:p>
          <a:p>
            <a:endParaRPr lang="fr-BE" dirty="0"/>
          </a:p>
        </p:txBody>
      </p:sp>
      <p:sp>
        <p:nvSpPr>
          <p:cNvPr id="4" name="ZoneTexte 3">
            <a:extLst>
              <a:ext uri="{FF2B5EF4-FFF2-40B4-BE49-F238E27FC236}">
                <a16:creationId xmlns:a16="http://schemas.microsoft.com/office/drawing/2014/main" id="{395F39D7-664D-BAC1-D83F-B623D1E02F4C}"/>
              </a:ext>
            </a:extLst>
          </p:cNvPr>
          <p:cNvSpPr txBox="1"/>
          <p:nvPr/>
        </p:nvSpPr>
        <p:spPr>
          <a:xfrm>
            <a:off x="1295400" y="6308209"/>
            <a:ext cx="10058400" cy="261610"/>
          </a:xfrm>
          <a:prstGeom prst="rect">
            <a:avLst/>
          </a:prstGeom>
          <a:noFill/>
        </p:spPr>
        <p:txBody>
          <a:bodyPr wrap="square" rtlCol="0">
            <a:spAutoFit/>
          </a:bodyPr>
          <a:lstStyle/>
          <a:p>
            <a:r>
              <a:rPr lang="fr-BE" sz="1100" dirty="0"/>
              <a:t>Source: Conversation avec ChatGPT-4o novembre 2024</a:t>
            </a:r>
          </a:p>
        </p:txBody>
      </p:sp>
      <p:sp>
        <p:nvSpPr>
          <p:cNvPr id="5" name="Espace réservé du numéro de diapositive 4">
            <a:extLst>
              <a:ext uri="{FF2B5EF4-FFF2-40B4-BE49-F238E27FC236}">
                <a16:creationId xmlns:a16="http://schemas.microsoft.com/office/drawing/2014/main" id="{9AF42168-C7AA-0AF1-9DDD-0A221761DAB3}"/>
              </a:ext>
            </a:extLst>
          </p:cNvPr>
          <p:cNvSpPr>
            <a:spLocks noGrp="1"/>
          </p:cNvSpPr>
          <p:nvPr>
            <p:ph type="sldNum" sz="quarter" idx="12"/>
          </p:nvPr>
        </p:nvSpPr>
        <p:spPr/>
        <p:txBody>
          <a:bodyPr/>
          <a:lstStyle/>
          <a:p>
            <a:fld id="{DEC9AA2C-E778-4E72-8175-B201207834A9}" type="slidenum">
              <a:rPr lang="fr-BE" smtClean="0"/>
              <a:pPr/>
              <a:t>28</a:t>
            </a:fld>
            <a:endParaRPr lang="fr-BE"/>
          </a:p>
        </p:txBody>
      </p:sp>
      <p:pic>
        <p:nvPicPr>
          <p:cNvPr id="8" name="Image 7" descr="Une image contenant texte, capture d’écran, Police, document&#10;&#10;Description générée automatiquement">
            <a:extLst>
              <a:ext uri="{FF2B5EF4-FFF2-40B4-BE49-F238E27FC236}">
                <a16:creationId xmlns:a16="http://schemas.microsoft.com/office/drawing/2014/main" id="{D3036A29-E37D-BC9C-5EA4-80305E6EB002}"/>
              </a:ext>
            </a:extLst>
          </p:cNvPr>
          <p:cNvPicPr>
            <a:picLocks noChangeAspect="1"/>
          </p:cNvPicPr>
          <p:nvPr/>
        </p:nvPicPr>
        <p:blipFill>
          <a:blip r:embed="rId2">
            <a:extLst>
              <a:ext uri="{28A0092B-C50C-407E-A947-70E740481C1C}">
                <a14:useLocalDpi xmlns:a14="http://schemas.microsoft.com/office/drawing/2010/main" val="0"/>
              </a:ext>
            </a:extLst>
          </a:blip>
          <a:srcRect t="5344"/>
          <a:stretch/>
        </p:blipFill>
        <p:spPr>
          <a:xfrm>
            <a:off x="4531207" y="1331365"/>
            <a:ext cx="5880100" cy="4976843"/>
          </a:xfrm>
          <a:prstGeom prst="rect">
            <a:avLst/>
          </a:prstGeom>
        </p:spPr>
      </p:pic>
    </p:spTree>
    <p:extLst>
      <p:ext uri="{BB962C8B-B14F-4D97-AF65-F5344CB8AC3E}">
        <p14:creationId xmlns:p14="http://schemas.microsoft.com/office/powerpoint/2010/main" val="2023484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0FCDE-39AC-7716-382F-131B9BAB25CB}"/>
              </a:ext>
            </a:extLst>
          </p:cNvPr>
          <p:cNvSpPr>
            <a:spLocks noGrp="1"/>
          </p:cNvSpPr>
          <p:nvPr>
            <p:ph type="title"/>
          </p:nvPr>
        </p:nvSpPr>
        <p:spPr/>
        <p:txBody>
          <a:bodyPr/>
          <a:lstStyle/>
          <a:p>
            <a:r>
              <a:rPr lang="fr-FR" dirty="0"/>
              <a:t>Taxonomie des Hallucinations</a:t>
            </a:r>
          </a:p>
        </p:txBody>
      </p:sp>
      <p:sp>
        <p:nvSpPr>
          <p:cNvPr id="3" name="Espace réservé du contenu 2">
            <a:extLst>
              <a:ext uri="{FF2B5EF4-FFF2-40B4-BE49-F238E27FC236}">
                <a16:creationId xmlns:a16="http://schemas.microsoft.com/office/drawing/2014/main" id="{1BDBF75E-01B3-471D-E6AE-4422BFA51FFB}"/>
              </a:ext>
            </a:extLst>
          </p:cNvPr>
          <p:cNvSpPr>
            <a:spLocks noGrp="1"/>
          </p:cNvSpPr>
          <p:nvPr>
            <p:ph idx="1"/>
          </p:nvPr>
        </p:nvSpPr>
        <p:spPr/>
        <p:txBody>
          <a:bodyPr>
            <a:normAutofit/>
          </a:bodyPr>
          <a:lstStyle/>
          <a:p>
            <a:endParaRPr lang="fr-FR" dirty="0"/>
          </a:p>
          <a:p>
            <a:r>
              <a:rPr lang="fr-FR" b="1" dirty="0"/>
              <a:t>Factualité</a:t>
            </a:r>
            <a:r>
              <a:rPr lang="fr-FR" dirty="0"/>
              <a:t>: informations contraires aux faits.</a:t>
            </a:r>
          </a:p>
          <a:p>
            <a:pPr lvl="1"/>
            <a:r>
              <a:rPr lang="fr-FR" sz="2100" b="1" dirty="0"/>
              <a:t>Incohérences factuelles</a:t>
            </a:r>
            <a:r>
              <a:rPr lang="fr-FR" dirty="0"/>
              <a:t>: contredisent directement les connaissances du monde réel.</a:t>
            </a:r>
          </a:p>
          <a:p>
            <a:pPr lvl="1"/>
            <a:r>
              <a:rPr lang="fr-FR" sz="2100" b="1" dirty="0"/>
              <a:t>Fabrications factuelles</a:t>
            </a:r>
            <a:r>
              <a:rPr lang="fr-FR" dirty="0"/>
              <a:t>: inventent des informations sans fondement.</a:t>
            </a:r>
          </a:p>
          <a:p>
            <a:r>
              <a:rPr lang="fr-FR" b="1" dirty="0"/>
              <a:t>Fidélité</a:t>
            </a:r>
            <a:r>
              <a:rPr lang="fr-FR" dirty="0"/>
              <a:t>: informations qui ne respectent pas les instructions ou le contexte.</a:t>
            </a:r>
          </a:p>
          <a:p>
            <a:pPr lvl="1"/>
            <a:r>
              <a:rPr lang="fr-FR" sz="2100" b="1" dirty="0"/>
              <a:t>Incohérences d'instructions</a:t>
            </a:r>
            <a:r>
              <a:rPr lang="fr-FR" dirty="0"/>
              <a:t>: ne suivent pas les instructions du prompt.</a:t>
            </a:r>
          </a:p>
          <a:p>
            <a:pPr lvl="1"/>
            <a:r>
              <a:rPr lang="fr-FR" sz="2100" b="1" dirty="0"/>
              <a:t>Incohérences contextuelles</a:t>
            </a:r>
            <a:r>
              <a:rPr lang="fr-FR" dirty="0"/>
              <a:t>: contredisent le contexte fourni.</a:t>
            </a:r>
          </a:p>
          <a:p>
            <a:pPr lvl="1"/>
            <a:r>
              <a:rPr lang="fr-FR" sz="2100" b="1" dirty="0"/>
              <a:t>Incohérences logiques</a:t>
            </a:r>
            <a:r>
              <a:rPr lang="fr-FR" dirty="0"/>
              <a:t>: le modèle se contredit.</a:t>
            </a:r>
          </a:p>
        </p:txBody>
      </p:sp>
      <p:sp>
        <p:nvSpPr>
          <p:cNvPr id="4" name="Espace réservé du numéro de diapositive 3">
            <a:extLst>
              <a:ext uri="{FF2B5EF4-FFF2-40B4-BE49-F238E27FC236}">
                <a16:creationId xmlns:a16="http://schemas.microsoft.com/office/drawing/2014/main" id="{C3E92F92-0A40-DD4F-32FE-8ABBF0C20416}"/>
              </a:ext>
            </a:extLst>
          </p:cNvPr>
          <p:cNvSpPr>
            <a:spLocks noGrp="1"/>
          </p:cNvSpPr>
          <p:nvPr>
            <p:ph type="sldNum" sz="quarter" idx="12"/>
          </p:nvPr>
        </p:nvSpPr>
        <p:spPr/>
        <p:txBody>
          <a:bodyPr/>
          <a:lstStyle/>
          <a:p>
            <a:pPr>
              <a:defRPr/>
            </a:pPr>
            <a:fld id="{D53F7FD8-3AB7-4ADC-999C-BF5BBF1834F1}" type="slidenum">
              <a:rPr lang="fr-BE" smtClean="0"/>
              <a:pPr>
                <a:defRPr/>
              </a:pPr>
              <a:t>29</a:t>
            </a:fld>
            <a:endParaRPr lang="fr-BE" dirty="0"/>
          </a:p>
        </p:txBody>
      </p:sp>
      <p:sp>
        <p:nvSpPr>
          <p:cNvPr id="6" name="ZoneTexte 5">
            <a:extLst>
              <a:ext uri="{FF2B5EF4-FFF2-40B4-BE49-F238E27FC236}">
                <a16:creationId xmlns:a16="http://schemas.microsoft.com/office/drawing/2014/main" id="{2F6E4696-8843-DE61-7FCD-F2A0F08CDF0E}"/>
              </a:ext>
            </a:extLst>
          </p:cNvPr>
          <p:cNvSpPr txBox="1"/>
          <p:nvPr/>
        </p:nvSpPr>
        <p:spPr>
          <a:xfrm>
            <a:off x="1295400" y="6308209"/>
            <a:ext cx="10058400" cy="261610"/>
          </a:xfrm>
          <a:prstGeom prst="rect">
            <a:avLst/>
          </a:prstGeom>
          <a:noFill/>
        </p:spPr>
        <p:txBody>
          <a:bodyPr wrap="square" rtlCol="0">
            <a:spAutoFit/>
          </a:bodyPr>
          <a:lstStyle/>
          <a:p>
            <a:r>
              <a:rPr lang="fr-BE" sz="1100" dirty="0"/>
              <a:t>Résumé généré avec </a:t>
            </a:r>
            <a:r>
              <a:rPr lang="fr-BE" sz="1100" dirty="0" err="1"/>
              <a:t>NotebookLM</a:t>
            </a:r>
            <a:endParaRPr lang="fr-BE" sz="1100" dirty="0"/>
          </a:p>
        </p:txBody>
      </p:sp>
    </p:spTree>
    <p:extLst>
      <p:ext uri="{BB962C8B-B14F-4D97-AF65-F5344CB8AC3E}">
        <p14:creationId xmlns:p14="http://schemas.microsoft.com/office/powerpoint/2010/main" val="220988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E0310-00BD-7EC1-3231-D8E909BEB801}"/>
              </a:ext>
            </a:extLst>
          </p:cNvPr>
          <p:cNvSpPr>
            <a:spLocks noGrp="1"/>
          </p:cNvSpPr>
          <p:nvPr>
            <p:ph type="title"/>
          </p:nvPr>
        </p:nvSpPr>
        <p:spPr/>
        <p:txBody>
          <a:bodyPr/>
          <a:lstStyle/>
          <a:p>
            <a:r>
              <a:rPr lang="fr-FR" dirty="0"/>
              <a:t>Glossaire</a:t>
            </a:r>
          </a:p>
        </p:txBody>
      </p:sp>
      <p:sp>
        <p:nvSpPr>
          <p:cNvPr id="3" name="Espace réservé du contenu 2">
            <a:extLst>
              <a:ext uri="{FF2B5EF4-FFF2-40B4-BE49-F238E27FC236}">
                <a16:creationId xmlns:a16="http://schemas.microsoft.com/office/drawing/2014/main" id="{EFB0F8B1-0F8C-9772-7424-5E3CBC53C519}"/>
              </a:ext>
            </a:extLst>
          </p:cNvPr>
          <p:cNvSpPr>
            <a:spLocks noGrp="1"/>
          </p:cNvSpPr>
          <p:nvPr>
            <p:ph idx="1"/>
          </p:nvPr>
        </p:nvSpPr>
        <p:spPr/>
        <p:txBody>
          <a:bodyPr/>
          <a:lstStyle/>
          <a:p>
            <a:r>
              <a:rPr lang="fr-BE" dirty="0"/>
              <a:t>LLM : Un système d'IA qui comprend et génère du texte comme un humain </a:t>
            </a:r>
          </a:p>
          <a:p>
            <a:r>
              <a:rPr lang="fr-BE" dirty="0"/>
              <a:t>Modèle : Le "cerveau" de l'IA qui contient ses connaissances </a:t>
            </a:r>
          </a:p>
          <a:p>
            <a:r>
              <a:rPr lang="fr-BE" dirty="0"/>
              <a:t>Prompt : Le texte qu'on écrit pour parler à l’IA</a:t>
            </a:r>
          </a:p>
          <a:p>
            <a:r>
              <a:rPr lang="fr-BE" dirty="0"/>
              <a:t>Prompt engineering : L’art d’écrire des prompts</a:t>
            </a:r>
            <a:endParaRPr lang="fr-FR" dirty="0"/>
          </a:p>
        </p:txBody>
      </p:sp>
      <p:sp>
        <p:nvSpPr>
          <p:cNvPr id="4" name="Espace réservé du numéro de diapositive 3">
            <a:extLst>
              <a:ext uri="{FF2B5EF4-FFF2-40B4-BE49-F238E27FC236}">
                <a16:creationId xmlns:a16="http://schemas.microsoft.com/office/drawing/2014/main" id="{E700EFAA-E62C-19AC-E2C0-186C32129BBD}"/>
              </a:ext>
            </a:extLst>
          </p:cNvPr>
          <p:cNvSpPr>
            <a:spLocks noGrp="1"/>
          </p:cNvSpPr>
          <p:nvPr>
            <p:ph type="sldNum" sz="quarter" idx="12"/>
          </p:nvPr>
        </p:nvSpPr>
        <p:spPr/>
        <p:txBody>
          <a:bodyPr/>
          <a:lstStyle/>
          <a:p>
            <a:pPr>
              <a:defRPr/>
            </a:pPr>
            <a:fld id="{D53F7FD8-3AB7-4ADC-999C-BF5BBF1834F1}" type="slidenum">
              <a:rPr lang="fr-BE" smtClean="0"/>
              <a:pPr>
                <a:defRPr/>
              </a:pPr>
              <a:t>3</a:t>
            </a:fld>
            <a:endParaRPr lang="fr-BE" dirty="0"/>
          </a:p>
        </p:txBody>
      </p:sp>
    </p:spTree>
    <p:extLst>
      <p:ext uri="{BB962C8B-B14F-4D97-AF65-F5344CB8AC3E}">
        <p14:creationId xmlns:p14="http://schemas.microsoft.com/office/powerpoint/2010/main" val="3679078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1A73D-7B9F-EAA0-1118-EB9767EE483A}"/>
              </a:ext>
            </a:extLst>
          </p:cNvPr>
          <p:cNvSpPr>
            <a:spLocks noGrp="1"/>
          </p:cNvSpPr>
          <p:nvPr>
            <p:ph type="title"/>
          </p:nvPr>
        </p:nvSpPr>
        <p:spPr/>
        <p:txBody>
          <a:bodyPr/>
          <a:lstStyle/>
          <a:p>
            <a:r>
              <a:rPr lang="fr-FR" dirty="0"/>
              <a:t>Exercice</a:t>
            </a:r>
          </a:p>
        </p:txBody>
      </p:sp>
      <p:sp>
        <p:nvSpPr>
          <p:cNvPr id="3" name="Espace réservé du contenu 2">
            <a:extLst>
              <a:ext uri="{FF2B5EF4-FFF2-40B4-BE49-F238E27FC236}">
                <a16:creationId xmlns:a16="http://schemas.microsoft.com/office/drawing/2014/main" id="{6DC6F4D8-3FF6-9805-5129-BABADB191520}"/>
              </a:ext>
            </a:extLst>
          </p:cNvPr>
          <p:cNvSpPr>
            <a:spLocks noGrp="1"/>
          </p:cNvSpPr>
          <p:nvPr>
            <p:ph idx="1"/>
          </p:nvPr>
        </p:nvSpPr>
        <p:spPr/>
        <p:txBody>
          <a:bodyPr/>
          <a:lstStyle/>
          <a:p>
            <a:r>
              <a:rPr lang="fr-FR" dirty="0"/>
              <a:t>Ecrivez un prompt qui génère des incohérences </a:t>
            </a:r>
            <a:r>
              <a:rPr lang="fr-FR" b="1" dirty="0"/>
              <a:t>Factuelles</a:t>
            </a:r>
            <a:r>
              <a:rPr lang="fr-FR" dirty="0"/>
              <a:t> à propos d’un domaine que vous connaissez.</a:t>
            </a:r>
          </a:p>
          <a:p>
            <a:endParaRPr lang="fr-FR" dirty="0"/>
          </a:p>
          <a:p>
            <a:r>
              <a:rPr lang="fr-FR" dirty="0"/>
              <a:t>Trouver des sources fiables pour confirmer l’hallucination</a:t>
            </a:r>
          </a:p>
          <a:p>
            <a:endParaRPr lang="fr-FR" dirty="0"/>
          </a:p>
          <a:p>
            <a:endParaRPr lang="fr-FR" dirty="0"/>
          </a:p>
          <a:p>
            <a:r>
              <a:rPr lang="fr-FR" dirty="0"/>
              <a:t>Essayer de corriger cela avec une des techniques décrites dans la source « Prompt Mitigation »</a:t>
            </a:r>
          </a:p>
          <a:p>
            <a:endParaRPr lang="fr-FR" dirty="0"/>
          </a:p>
          <a:p>
            <a:r>
              <a:rPr lang="fr-FR" dirty="0"/>
              <a:t>Prompts: « Vérifie ta réponse » « Est-ce que … est un concept qui existe? Répond par oui ou non »</a:t>
            </a:r>
          </a:p>
          <a:p>
            <a:endParaRPr lang="fr-FR" dirty="0"/>
          </a:p>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3EB5D2CD-C8B9-35C9-BA1A-4AE91F071F6B}"/>
              </a:ext>
            </a:extLst>
          </p:cNvPr>
          <p:cNvSpPr>
            <a:spLocks noGrp="1"/>
          </p:cNvSpPr>
          <p:nvPr>
            <p:ph type="sldNum" sz="quarter" idx="12"/>
          </p:nvPr>
        </p:nvSpPr>
        <p:spPr/>
        <p:txBody>
          <a:bodyPr/>
          <a:lstStyle/>
          <a:p>
            <a:pPr>
              <a:defRPr/>
            </a:pPr>
            <a:fld id="{D53F7FD8-3AB7-4ADC-999C-BF5BBF1834F1}" type="slidenum">
              <a:rPr lang="fr-BE" smtClean="0"/>
              <a:pPr>
                <a:defRPr/>
              </a:pPr>
              <a:t>30</a:t>
            </a:fld>
            <a:endParaRPr lang="fr-BE" dirty="0"/>
          </a:p>
        </p:txBody>
      </p:sp>
    </p:spTree>
    <p:extLst>
      <p:ext uri="{BB962C8B-B14F-4D97-AF65-F5344CB8AC3E}">
        <p14:creationId xmlns:p14="http://schemas.microsoft.com/office/powerpoint/2010/main" val="81704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85344-55C9-F790-5BD3-9E1129B56B63}"/>
              </a:ext>
            </a:extLst>
          </p:cNvPr>
          <p:cNvSpPr>
            <a:spLocks noGrp="1"/>
          </p:cNvSpPr>
          <p:nvPr>
            <p:ph type="title"/>
          </p:nvPr>
        </p:nvSpPr>
        <p:spPr/>
        <p:txBody>
          <a:bodyPr/>
          <a:lstStyle/>
          <a:p>
            <a:r>
              <a:rPr lang="fr-FR" dirty="0"/>
              <a:t>Mitigation</a:t>
            </a:r>
          </a:p>
        </p:txBody>
      </p:sp>
      <p:sp>
        <p:nvSpPr>
          <p:cNvPr id="3" name="Espace réservé du contenu 2">
            <a:extLst>
              <a:ext uri="{FF2B5EF4-FFF2-40B4-BE49-F238E27FC236}">
                <a16:creationId xmlns:a16="http://schemas.microsoft.com/office/drawing/2014/main" id="{AD7C5B4D-DA99-CBDC-4A3D-1C0AF0090EC5}"/>
              </a:ext>
            </a:extLst>
          </p:cNvPr>
          <p:cNvSpPr>
            <a:spLocks noGrp="1"/>
          </p:cNvSpPr>
          <p:nvPr>
            <p:ph idx="1"/>
          </p:nvPr>
        </p:nvSpPr>
        <p:spPr/>
        <p:txBody>
          <a:bodyPr/>
          <a:lstStyle/>
          <a:p>
            <a:endParaRPr lang="fr-FR" dirty="0"/>
          </a:p>
          <a:p>
            <a:r>
              <a:rPr lang="fr-FR" dirty="0"/>
              <a:t>Origine : on est trop affirmatif</a:t>
            </a:r>
          </a:p>
          <a:p>
            <a:endParaRPr lang="fr-FR" dirty="0"/>
          </a:p>
          <a:p>
            <a:r>
              <a:rPr lang="fr-FR" dirty="0"/>
              <a:t>Questionner ses connaissances « Connais tu l’effet « Maxwell Lemaître » ?</a:t>
            </a:r>
          </a:p>
          <a:p>
            <a:endParaRPr lang="fr-FR" dirty="0"/>
          </a:p>
          <a:p>
            <a:r>
              <a:rPr lang="fr-FR" dirty="0"/>
              <a:t>Introduire des documents de références</a:t>
            </a:r>
          </a:p>
          <a:p>
            <a:r>
              <a:rPr lang="fr-FR" dirty="0"/>
              <a:t>Demander de faire des recherches sur le Web</a:t>
            </a:r>
          </a:p>
          <a:p>
            <a:r>
              <a:rPr lang="fr-FR" dirty="0"/>
              <a:t>Comparer les réponses de différents LLM</a:t>
            </a:r>
          </a:p>
          <a:p>
            <a:endParaRPr lang="fr-FR" dirty="0"/>
          </a:p>
          <a:p>
            <a:r>
              <a:rPr lang="fr-FR" dirty="0"/>
              <a:t>Utiliser un LLM spécialisé qui n’utilise que les documents fournis: Notebook LM</a:t>
            </a:r>
          </a:p>
          <a:p>
            <a:endParaRPr lang="fr-FR" dirty="0"/>
          </a:p>
        </p:txBody>
      </p:sp>
      <p:sp>
        <p:nvSpPr>
          <p:cNvPr id="4" name="Espace réservé du numéro de diapositive 3">
            <a:extLst>
              <a:ext uri="{FF2B5EF4-FFF2-40B4-BE49-F238E27FC236}">
                <a16:creationId xmlns:a16="http://schemas.microsoft.com/office/drawing/2014/main" id="{7B43BD6F-DD3C-D7D2-988B-B3A30D72A7FB}"/>
              </a:ext>
            </a:extLst>
          </p:cNvPr>
          <p:cNvSpPr>
            <a:spLocks noGrp="1"/>
          </p:cNvSpPr>
          <p:nvPr>
            <p:ph type="sldNum" sz="quarter" idx="12"/>
          </p:nvPr>
        </p:nvSpPr>
        <p:spPr/>
        <p:txBody>
          <a:bodyPr/>
          <a:lstStyle/>
          <a:p>
            <a:pPr>
              <a:defRPr/>
            </a:pPr>
            <a:fld id="{D53F7FD8-3AB7-4ADC-999C-BF5BBF1834F1}" type="slidenum">
              <a:rPr lang="fr-BE" smtClean="0"/>
              <a:pPr>
                <a:defRPr/>
              </a:pPr>
              <a:t>31</a:t>
            </a:fld>
            <a:endParaRPr lang="fr-BE" dirty="0"/>
          </a:p>
        </p:txBody>
      </p:sp>
    </p:spTree>
    <p:extLst>
      <p:ext uri="{BB962C8B-B14F-4D97-AF65-F5344CB8AC3E}">
        <p14:creationId xmlns:p14="http://schemas.microsoft.com/office/powerpoint/2010/main" val="2387359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5842F-5DA0-0E10-C23F-2F20C02B4FF1}"/>
              </a:ext>
            </a:extLst>
          </p:cNvPr>
          <p:cNvSpPr>
            <a:spLocks noGrp="1"/>
          </p:cNvSpPr>
          <p:nvPr>
            <p:ph type="ctrTitle"/>
          </p:nvPr>
        </p:nvSpPr>
        <p:spPr/>
        <p:txBody>
          <a:bodyPr/>
          <a:lstStyle/>
          <a:p>
            <a:r>
              <a:rPr lang="fr-FR" dirty="0"/>
              <a:t>La recherche approfondie</a:t>
            </a:r>
          </a:p>
        </p:txBody>
      </p:sp>
      <p:sp>
        <p:nvSpPr>
          <p:cNvPr id="3" name="Sous-titre 2">
            <a:extLst>
              <a:ext uri="{FF2B5EF4-FFF2-40B4-BE49-F238E27FC236}">
                <a16:creationId xmlns:a16="http://schemas.microsoft.com/office/drawing/2014/main" id="{F5AD306A-D55E-E206-690D-BAACD22C01A0}"/>
              </a:ext>
            </a:extLst>
          </p:cNvPr>
          <p:cNvSpPr>
            <a:spLocks noGrp="1"/>
          </p:cNvSpPr>
          <p:nvPr>
            <p:ph type="subTitle" idx="1"/>
          </p:nvPr>
        </p:nvSpPr>
        <p:spPr/>
        <p:txBody>
          <a:bodyPr/>
          <a:lstStyle/>
          <a:p>
            <a:r>
              <a:rPr lang="fr-FR" dirty="0"/>
              <a:t>Deep </a:t>
            </a:r>
            <a:r>
              <a:rPr lang="fr-FR" dirty="0" err="1"/>
              <a:t>Research</a:t>
            </a:r>
            <a:endParaRPr lang="fr-FR" dirty="0"/>
          </a:p>
        </p:txBody>
      </p:sp>
    </p:spTree>
    <p:extLst>
      <p:ext uri="{BB962C8B-B14F-4D97-AF65-F5344CB8AC3E}">
        <p14:creationId xmlns:p14="http://schemas.microsoft.com/office/powerpoint/2010/main" val="1040851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0C6D7-B41E-F02A-A998-4FD41A057315}"/>
              </a:ext>
            </a:extLst>
          </p:cNvPr>
          <p:cNvSpPr>
            <a:spLocks noGrp="1"/>
          </p:cNvSpPr>
          <p:nvPr>
            <p:ph type="title"/>
          </p:nvPr>
        </p:nvSpPr>
        <p:spPr/>
        <p:txBody>
          <a:bodyPr/>
          <a:lstStyle/>
          <a:p>
            <a:r>
              <a:rPr lang="fr-FR" dirty="0"/>
              <a:t>Recherche approfondie</a:t>
            </a:r>
          </a:p>
        </p:txBody>
      </p:sp>
      <p:sp>
        <p:nvSpPr>
          <p:cNvPr id="3" name="Espace réservé du contenu 2">
            <a:extLst>
              <a:ext uri="{FF2B5EF4-FFF2-40B4-BE49-F238E27FC236}">
                <a16:creationId xmlns:a16="http://schemas.microsoft.com/office/drawing/2014/main" id="{8F15960D-F60D-23BB-70C6-F21A52F65C2E}"/>
              </a:ext>
            </a:extLst>
          </p:cNvPr>
          <p:cNvSpPr>
            <a:spLocks noGrp="1"/>
          </p:cNvSpPr>
          <p:nvPr>
            <p:ph idx="1"/>
          </p:nvPr>
        </p:nvSpPr>
        <p:spPr>
          <a:xfrm>
            <a:off x="838200" y="1825625"/>
            <a:ext cx="4876800" cy="4351338"/>
          </a:xfrm>
        </p:spPr>
        <p:txBody>
          <a:bodyPr/>
          <a:lstStyle/>
          <a:p>
            <a:r>
              <a:rPr lang="fr-FR" dirty="0"/>
              <a:t>Va creuser les sources …</a:t>
            </a:r>
          </a:p>
          <a:p>
            <a:r>
              <a:rPr lang="fr-FR" dirty="0"/>
              <a:t>Pendant longtemps</a:t>
            </a:r>
          </a:p>
          <a:p>
            <a:endParaRPr lang="fr-FR" dirty="0"/>
          </a:p>
          <a:p>
            <a:r>
              <a:rPr lang="fr-FR" dirty="0"/>
              <a:t>Consommateur (et pollueur) en ressources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34335718-CF4F-AB82-F0F9-77C9983EB075}"/>
              </a:ext>
            </a:extLst>
          </p:cNvPr>
          <p:cNvSpPr>
            <a:spLocks noGrp="1"/>
          </p:cNvSpPr>
          <p:nvPr>
            <p:ph type="sldNum" sz="quarter" idx="12"/>
          </p:nvPr>
        </p:nvSpPr>
        <p:spPr/>
        <p:txBody>
          <a:bodyPr/>
          <a:lstStyle/>
          <a:p>
            <a:pPr>
              <a:defRPr/>
            </a:pPr>
            <a:fld id="{D53F7FD8-3AB7-4ADC-999C-BF5BBF1834F1}" type="slidenum">
              <a:rPr lang="fr-BE" smtClean="0"/>
              <a:pPr>
                <a:defRPr/>
              </a:pPr>
              <a:t>33</a:t>
            </a:fld>
            <a:endParaRPr lang="fr-BE" dirty="0"/>
          </a:p>
        </p:txBody>
      </p:sp>
      <p:pic>
        <p:nvPicPr>
          <p:cNvPr id="5" name="Image 4">
            <a:extLst>
              <a:ext uri="{FF2B5EF4-FFF2-40B4-BE49-F238E27FC236}">
                <a16:creationId xmlns:a16="http://schemas.microsoft.com/office/drawing/2014/main" id="{2BAEE597-0CDA-2947-5358-2DACCC390073}"/>
              </a:ext>
            </a:extLst>
          </p:cNvPr>
          <p:cNvPicPr>
            <a:picLocks noChangeAspect="1"/>
          </p:cNvPicPr>
          <p:nvPr/>
        </p:nvPicPr>
        <p:blipFill>
          <a:blip r:embed="rId2"/>
          <a:stretch>
            <a:fillRect/>
          </a:stretch>
        </p:blipFill>
        <p:spPr>
          <a:xfrm>
            <a:off x="5987142" y="1714242"/>
            <a:ext cx="5871029" cy="4683872"/>
          </a:xfrm>
          <a:prstGeom prst="rect">
            <a:avLst/>
          </a:prstGeom>
        </p:spPr>
      </p:pic>
    </p:spTree>
    <p:extLst>
      <p:ext uri="{BB962C8B-B14F-4D97-AF65-F5344CB8AC3E}">
        <p14:creationId xmlns:p14="http://schemas.microsoft.com/office/powerpoint/2010/main" val="3282934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FEE34-9BA7-C5F2-F3D8-A87FEA314D7E}"/>
              </a:ext>
            </a:extLst>
          </p:cNvPr>
          <p:cNvSpPr>
            <a:spLocks noGrp="1"/>
          </p:cNvSpPr>
          <p:nvPr>
            <p:ph type="ctrTitle"/>
          </p:nvPr>
        </p:nvSpPr>
        <p:spPr/>
        <p:txBody>
          <a:bodyPr/>
          <a:lstStyle/>
          <a:p>
            <a:r>
              <a:rPr lang="fr-FR" dirty="0"/>
              <a:t>L’IA empathique</a:t>
            </a:r>
          </a:p>
        </p:txBody>
      </p:sp>
      <p:sp>
        <p:nvSpPr>
          <p:cNvPr id="3" name="Sous-titre 2">
            <a:extLst>
              <a:ext uri="{FF2B5EF4-FFF2-40B4-BE49-F238E27FC236}">
                <a16:creationId xmlns:a16="http://schemas.microsoft.com/office/drawing/2014/main" id="{4705CAB6-7450-1CBF-6B57-008BFC37E115}"/>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990239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D691B-DF86-19EA-9E64-F7F19C8C45D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594E8F5-E48D-CB2E-95AD-232576A2C632}"/>
              </a:ext>
            </a:extLst>
          </p:cNvPr>
          <p:cNvSpPr>
            <a:spLocks noGrp="1"/>
          </p:cNvSpPr>
          <p:nvPr>
            <p:ph type="sldNum" sz="quarter" idx="12"/>
          </p:nvPr>
        </p:nvSpPr>
        <p:spPr/>
        <p:txBody>
          <a:bodyPr/>
          <a:lstStyle/>
          <a:p>
            <a:pPr>
              <a:defRPr/>
            </a:pPr>
            <a:endParaRPr lang="fr-BE"/>
          </a:p>
        </p:txBody>
      </p:sp>
      <p:pic>
        <p:nvPicPr>
          <p:cNvPr id="5" name="Image 4" descr="Une image contenant texte, capture d’écran, diagramme, Police&#10;&#10;Description générée automatiquement">
            <a:hlinkClick r:id="rId2"/>
            <a:extLst>
              <a:ext uri="{FF2B5EF4-FFF2-40B4-BE49-F238E27FC236}">
                <a16:creationId xmlns:a16="http://schemas.microsoft.com/office/drawing/2014/main" id="{FCEFCDDB-03DA-A01D-49D4-0F8878181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29" y="0"/>
            <a:ext cx="10326481" cy="6721477"/>
          </a:xfrm>
          <a:prstGeom prst="rect">
            <a:avLst/>
          </a:prstGeom>
        </p:spPr>
      </p:pic>
    </p:spTree>
    <p:extLst>
      <p:ext uri="{BB962C8B-B14F-4D97-AF65-F5344CB8AC3E}">
        <p14:creationId xmlns:p14="http://schemas.microsoft.com/office/powerpoint/2010/main" val="2751105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BFC3D-56E4-9949-DDF6-EEFC0F3B0C66}"/>
              </a:ext>
            </a:extLst>
          </p:cNvPr>
          <p:cNvSpPr>
            <a:spLocks noGrp="1"/>
          </p:cNvSpPr>
          <p:nvPr>
            <p:ph type="ctrTitle"/>
          </p:nvPr>
        </p:nvSpPr>
        <p:spPr/>
        <p:txBody>
          <a:bodyPr/>
          <a:lstStyle/>
          <a:p>
            <a:r>
              <a:rPr lang="fr-FR" dirty="0"/>
              <a:t>Personnaliser son chat</a:t>
            </a:r>
          </a:p>
        </p:txBody>
      </p:sp>
      <p:sp>
        <p:nvSpPr>
          <p:cNvPr id="3" name="Sous-titre 2">
            <a:extLst>
              <a:ext uri="{FF2B5EF4-FFF2-40B4-BE49-F238E27FC236}">
                <a16:creationId xmlns:a16="http://schemas.microsoft.com/office/drawing/2014/main" id="{945987D8-2ADB-A649-F658-12618A48AD88}"/>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50566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EF853-AFEE-BD99-C9B8-72D8B0A49F0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858EC25B-8652-F522-6C2E-3C9E8B7C9B33}"/>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129BB71-0AD1-79C8-04D8-B2049A4ECCBD}"/>
              </a:ext>
            </a:extLst>
          </p:cNvPr>
          <p:cNvSpPr>
            <a:spLocks noGrp="1"/>
          </p:cNvSpPr>
          <p:nvPr>
            <p:ph type="sldNum" sz="quarter" idx="12"/>
          </p:nvPr>
        </p:nvSpPr>
        <p:spPr/>
        <p:txBody>
          <a:bodyPr/>
          <a:lstStyle/>
          <a:p>
            <a:pPr>
              <a:defRPr/>
            </a:pPr>
            <a:fld id="{D53F7FD8-3AB7-4ADC-999C-BF5BBF1834F1}" type="slidenum">
              <a:rPr lang="fr-BE" smtClean="0"/>
              <a:pPr>
                <a:defRPr/>
              </a:pPr>
              <a:t>37</a:t>
            </a:fld>
            <a:endParaRPr lang="fr-BE" dirty="0"/>
          </a:p>
        </p:txBody>
      </p:sp>
      <p:pic>
        <p:nvPicPr>
          <p:cNvPr id="5" name="Image 4">
            <a:extLst>
              <a:ext uri="{FF2B5EF4-FFF2-40B4-BE49-F238E27FC236}">
                <a16:creationId xmlns:a16="http://schemas.microsoft.com/office/drawing/2014/main" id="{1BFAB091-825D-BB8F-D0F0-FBA4FF394838}"/>
              </a:ext>
            </a:extLst>
          </p:cNvPr>
          <p:cNvPicPr>
            <a:picLocks noChangeAspect="1"/>
          </p:cNvPicPr>
          <p:nvPr/>
        </p:nvPicPr>
        <p:blipFill>
          <a:blip r:embed="rId2"/>
          <a:stretch>
            <a:fillRect/>
          </a:stretch>
        </p:blipFill>
        <p:spPr>
          <a:xfrm>
            <a:off x="0" y="136523"/>
            <a:ext cx="8986010" cy="6721477"/>
          </a:xfrm>
          <a:prstGeom prst="rect">
            <a:avLst/>
          </a:prstGeom>
        </p:spPr>
      </p:pic>
    </p:spTree>
    <p:extLst>
      <p:ext uri="{BB962C8B-B14F-4D97-AF65-F5344CB8AC3E}">
        <p14:creationId xmlns:p14="http://schemas.microsoft.com/office/powerpoint/2010/main" val="4003429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98ADE-D460-0CAB-F5DE-CF7D55971AFC}"/>
              </a:ext>
            </a:extLst>
          </p:cNvPr>
          <p:cNvSpPr>
            <a:spLocks noGrp="1"/>
          </p:cNvSpPr>
          <p:nvPr>
            <p:ph type="ctrTitle"/>
          </p:nvPr>
        </p:nvSpPr>
        <p:spPr/>
        <p:txBody>
          <a:bodyPr/>
          <a:lstStyle/>
          <a:p>
            <a:r>
              <a:rPr lang="fr-FR" dirty="0"/>
              <a:t>« </a:t>
            </a:r>
            <a:r>
              <a:rPr lang="fr-FR" dirty="0" err="1"/>
              <a:t>Reasonning</a:t>
            </a:r>
            <a:r>
              <a:rPr lang="fr-FR" dirty="0"/>
              <a:t> » </a:t>
            </a:r>
            <a:r>
              <a:rPr lang="fr-FR" dirty="0" err="1"/>
              <a:t>Models</a:t>
            </a:r>
            <a:endParaRPr lang="fr-FR" dirty="0"/>
          </a:p>
        </p:txBody>
      </p:sp>
      <p:sp>
        <p:nvSpPr>
          <p:cNvPr id="3" name="Sous-titre 2">
            <a:extLst>
              <a:ext uri="{FF2B5EF4-FFF2-40B4-BE49-F238E27FC236}">
                <a16:creationId xmlns:a16="http://schemas.microsoft.com/office/drawing/2014/main" id="{E1FB57FE-76F6-0C9C-D02B-FBE0AB67ACB7}"/>
              </a:ext>
            </a:extLst>
          </p:cNvPr>
          <p:cNvSpPr>
            <a:spLocks noGrp="1"/>
          </p:cNvSpPr>
          <p:nvPr>
            <p:ph type="subTitle" idx="1"/>
          </p:nvPr>
        </p:nvSpPr>
        <p:spPr/>
        <p:txBody>
          <a:bodyPr/>
          <a:lstStyle/>
          <a:p>
            <a:r>
              <a:rPr lang="fr-FR" dirty="0"/>
              <a:t>Poussons la réflexion un peu plus loin</a:t>
            </a:r>
          </a:p>
        </p:txBody>
      </p:sp>
    </p:spTree>
    <p:extLst>
      <p:ext uri="{BB962C8B-B14F-4D97-AF65-F5344CB8AC3E}">
        <p14:creationId xmlns:p14="http://schemas.microsoft.com/office/powerpoint/2010/main" val="2454581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2A85B9-491E-EFE1-980A-64A2C17C6FE7}"/>
              </a:ext>
            </a:extLst>
          </p:cNvPr>
          <p:cNvSpPr>
            <a:spLocks noGrp="1"/>
          </p:cNvSpPr>
          <p:nvPr>
            <p:ph type="title"/>
          </p:nvPr>
        </p:nvSpPr>
        <p:spPr/>
        <p:txBody>
          <a:bodyPr/>
          <a:lstStyle/>
          <a:p>
            <a:r>
              <a:rPr lang="fr-FR" dirty="0"/>
              <a:t>« </a:t>
            </a:r>
            <a:r>
              <a:rPr lang="fr-FR" dirty="0" err="1"/>
              <a:t>Reasoning</a:t>
            </a:r>
            <a:r>
              <a:rPr lang="fr-FR" dirty="0"/>
              <a:t> » </a:t>
            </a:r>
            <a:r>
              <a:rPr lang="fr-FR" dirty="0" err="1"/>
              <a:t>Models</a:t>
            </a:r>
            <a:endParaRPr lang="fr-FR" dirty="0"/>
          </a:p>
        </p:txBody>
      </p:sp>
      <p:sp>
        <p:nvSpPr>
          <p:cNvPr id="3" name="Espace réservé du contenu 2">
            <a:extLst>
              <a:ext uri="{FF2B5EF4-FFF2-40B4-BE49-F238E27FC236}">
                <a16:creationId xmlns:a16="http://schemas.microsoft.com/office/drawing/2014/main" id="{0F85F014-827A-0C51-649E-CADCE4A43DE5}"/>
              </a:ext>
            </a:extLst>
          </p:cNvPr>
          <p:cNvSpPr>
            <a:spLocks noGrp="1"/>
          </p:cNvSpPr>
          <p:nvPr>
            <p:ph idx="1"/>
          </p:nvPr>
        </p:nvSpPr>
        <p:spPr/>
        <p:txBody>
          <a:bodyPr/>
          <a:lstStyle/>
          <a:p>
            <a:r>
              <a:rPr lang="fr-BE" b="1" dirty="0"/>
              <a:t>Qu'est-ce qu'un </a:t>
            </a:r>
            <a:r>
              <a:rPr lang="fr-BE" b="1" dirty="0" err="1"/>
              <a:t>reasoning</a:t>
            </a:r>
            <a:r>
              <a:rPr lang="fr-BE" b="1" dirty="0"/>
              <a:t> model ?</a:t>
            </a:r>
            <a:br>
              <a:rPr lang="fr-BE" dirty="0"/>
            </a:br>
            <a:r>
              <a:rPr lang="fr-BE" dirty="0"/>
              <a:t>Un </a:t>
            </a:r>
            <a:r>
              <a:rPr lang="fr-BE" dirty="0" err="1"/>
              <a:t>reasoning</a:t>
            </a:r>
            <a:r>
              <a:rPr lang="fr-BE" dirty="0"/>
              <a:t> model est un modèle d'IA conçu pour résoudre des problèmes complexes en suivant des étapes logiques, en déduisant des conclusions ou en explorant des relations entre différentes informations.</a:t>
            </a:r>
          </a:p>
          <a:p>
            <a:r>
              <a:rPr lang="fr-BE" b="1" dirty="0"/>
              <a:t>Différence avec un modèle standard :</a:t>
            </a:r>
            <a:br>
              <a:rPr lang="fr-BE" dirty="0"/>
            </a:br>
            <a:r>
              <a:rPr lang="fr-BE" dirty="0"/>
              <a:t>Contrairement aux modèles qui se contentent de générer des réponses basées sur des patterns appris, les </a:t>
            </a:r>
            <a:r>
              <a:rPr lang="fr-BE" dirty="0" err="1"/>
              <a:t>reasoning</a:t>
            </a:r>
            <a:r>
              <a:rPr lang="fr-BE" dirty="0"/>
              <a:t> </a:t>
            </a:r>
            <a:r>
              <a:rPr lang="fr-BE" dirty="0" err="1"/>
              <a:t>models</a:t>
            </a:r>
            <a:r>
              <a:rPr lang="fr-BE" dirty="0"/>
              <a:t> cherchent à </a:t>
            </a:r>
            <a:r>
              <a:rPr lang="fr-BE" b="1" dirty="0"/>
              <a:t>expliquer leurs décisions</a:t>
            </a:r>
            <a:r>
              <a:rPr lang="fr-BE" dirty="0"/>
              <a:t>, à </a:t>
            </a:r>
            <a:r>
              <a:rPr lang="fr-BE" b="1" dirty="0"/>
              <a:t>structurer des réponses</a:t>
            </a:r>
            <a:r>
              <a:rPr lang="fr-BE" dirty="0"/>
              <a:t> ou à exécuter des </a:t>
            </a:r>
            <a:r>
              <a:rPr lang="fr-BE" b="1" dirty="0"/>
              <a:t>calculs pas à pas</a:t>
            </a:r>
            <a:r>
              <a:rPr lang="fr-BE" dirty="0"/>
              <a:t>.</a:t>
            </a:r>
          </a:p>
          <a:p>
            <a:endParaRPr lang="fr-BE" dirty="0"/>
          </a:p>
          <a:p>
            <a:r>
              <a:rPr lang="fr-BE" dirty="0"/>
              <a:t>Attention ! </a:t>
            </a:r>
            <a:r>
              <a:rPr lang="fr-BE" b="1" dirty="0"/>
              <a:t>Consommateur de ressources </a:t>
            </a:r>
            <a:r>
              <a:rPr lang="fr-BE" dirty="0"/>
              <a:t>(jusqu’à x70 !)</a:t>
            </a:r>
          </a:p>
          <a:p>
            <a:pPr marL="0" indent="0">
              <a:buNone/>
            </a:pPr>
            <a:endParaRPr lang="fr-FR" dirty="0"/>
          </a:p>
        </p:txBody>
      </p:sp>
      <p:sp>
        <p:nvSpPr>
          <p:cNvPr id="4" name="Espace réservé du numéro de diapositive 3">
            <a:extLst>
              <a:ext uri="{FF2B5EF4-FFF2-40B4-BE49-F238E27FC236}">
                <a16:creationId xmlns:a16="http://schemas.microsoft.com/office/drawing/2014/main" id="{63991E8B-D462-48A3-8260-152A3988D514}"/>
              </a:ext>
            </a:extLst>
          </p:cNvPr>
          <p:cNvSpPr>
            <a:spLocks noGrp="1"/>
          </p:cNvSpPr>
          <p:nvPr>
            <p:ph type="sldNum" sz="quarter" idx="12"/>
          </p:nvPr>
        </p:nvSpPr>
        <p:spPr/>
        <p:txBody>
          <a:bodyPr/>
          <a:lstStyle/>
          <a:p>
            <a:pPr>
              <a:defRPr/>
            </a:pPr>
            <a:fld id="{D53F7FD8-3AB7-4ADC-999C-BF5BBF1834F1}" type="slidenum">
              <a:rPr lang="fr-BE" smtClean="0"/>
              <a:pPr>
                <a:defRPr/>
              </a:pPr>
              <a:t>39</a:t>
            </a:fld>
            <a:endParaRPr lang="fr-BE" dirty="0"/>
          </a:p>
        </p:txBody>
      </p:sp>
      <p:sp>
        <p:nvSpPr>
          <p:cNvPr id="5" name="ZoneTexte 4">
            <a:extLst>
              <a:ext uri="{FF2B5EF4-FFF2-40B4-BE49-F238E27FC236}">
                <a16:creationId xmlns:a16="http://schemas.microsoft.com/office/drawing/2014/main" id="{4ABF4F25-580D-3B7A-EEAE-4EF08BF423C0}"/>
              </a:ext>
            </a:extLst>
          </p:cNvPr>
          <p:cNvSpPr txBox="1"/>
          <p:nvPr/>
        </p:nvSpPr>
        <p:spPr>
          <a:xfrm>
            <a:off x="1295400" y="6308209"/>
            <a:ext cx="10058400" cy="261610"/>
          </a:xfrm>
          <a:prstGeom prst="rect">
            <a:avLst/>
          </a:prstGeom>
          <a:noFill/>
        </p:spPr>
        <p:txBody>
          <a:bodyPr wrap="square" rtlCol="0">
            <a:spAutoFit/>
          </a:bodyPr>
          <a:lstStyle/>
          <a:p>
            <a:r>
              <a:rPr lang="fr-BE" sz="1100" dirty="0"/>
              <a:t>Source: GPT4o</a:t>
            </a:r>
          </a:p>
        </p:txBody>
      </p:sp>
    </p:spTree>
    <p:extLst>
      <p:ext uri="{BB962C8B-B14F-4D97-AF65-F5344CB8AC3E}">
        <p14:creationId xmlns:p14="http://schemas.microsoft.com/office/powerpoint/2010/main" val="34565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1A1D9B-A6FE-B587-B71C-D719B2E481D9}"/>
              </a:ext>
            </a:extLst>
          </p:cNvPr>
          <p:cNvSpPr>
            <a:spLocks noGrp="1"/>
          </p:cNvSpPr>
          <p:nvPr>
            <p:ph type="title"/>
          </p:nvPr>
        </p:nvSpPr>
        <p:spPr>
          <a:xfrm>
            <a:off x="2304216" y="365127"/>
            <a:ext cx="9049585" cy="1325563"/>
          </a:xfrm>
        </p:spPr>
        <p:txBody>
          <a:bodyPr anchor="ctr">
            <a:normAutofit/>
          </a:bodyPr>
          <a:lstStyle/>
          <a:p>
            <a:r>
              <a:rPr lang="fr-FR" dirty="0"/>
              <a:t>Présentons-nous</a:t>
            </a:r>
          </a:p>
        </p:txBody>
      </p:sp>
      <p:sp>
        <p:nvSpPr>
          <p:cNvPr id="3" name="Espace réservé du contenu 2">
            <a:extLst>
              <a:ext uri="{FF2B5EF4-FFF2-40B4-BE49-F238E27FC236}">
                <a16:creationId xmlns:a16="http://schemas.microsoft.com/office/drawing/2014/main" id="{448B8D0E-34E4-5453-3953-BA8AD3BFAF40}"/>
              </a:ext>
            </a:extLst>
          </p:cNvPr>
          <p:cNvSpPr>
            <a:spLocks noGrp="1"/>
          </p:cNvSpPr>
          <p:nvPr>
            <p:ph sz="half" idx="1"/>
          </p:nvPr>
        </p:nvSpPr>
        <p:spPr>
          <a:xfrm>
            <a:off x="838200" y="1825625"/>
            <a:ext cx="5181600" cy="4351338"/>
          </a:xfrm>
        </p:spPr>
        <p:txBody>
          <a:bodyPr>
            <a:normAutofit/>
          </a:bodyPr>
          <a:lstStyle/>
          <a:p>
            <a:r>
              <a:rPr lang="fr-FR" dirty="0"/>
              <a:t>Qui êtres vous ?</a:t>
            </a:r>
          </a:p>
          <a:p>
            <a:pPr lvl="1"/>
            <a:r>
              <a:rPr lang="fr-FR" dirty="0"/>
              <a:t>Institution</a:t>
            </a:r>
          </a:p>
          <a:p>
            <a:pPr lvl="1"/>
            <a:r>
              <a:rPr lang="fr-FR" dirty="0"/>
              <a:t>Rôle</a:t>
            </a:r>
          </a:p>
          <a:p>
            <a:r>
              <a:rPr lang="fr-FR" dirty="0"/>
              <a:t>Quelles sont vos attentes par rapport à cette formation ?</a:t>
            </a:r>
          </a:p>
          <a:p>
            <a:r>
              <a:rPr lang="fr-FR" dirty="0"/>
              <a:t>Sondage </a:t>
            </a:r>
            <a:r>
              <a:rPr lang="fr-FR" sz="2800" dirty="0">
                <a:hlinkClick r:id="rId2"/>
              </a:rPr>
              <a:t>https://tinyurl.com/yxprczwp</a:t>
            </a:r>
            <a:endParaRPr lang="fr-FR" sz="2800" dirty="0"/>
          </a:p>
          <a:p>
            <a:endParaRPr lang="fr-FR" dirty="0"/>
          </a:p>
        </p:txBody>
      </p:sp>
      <p:pic>
        <p:nvPicPr>
          <p:cNvPr id="5" name="Image 4" descr="Une image contenant Graphique, motif, graphisme, Police&#10;&#10;Le contenu généré par l’IA peut être incorrect.">
            <a:extLst>
              <a:ext uri="{FF2B5EF4-FFF2-40B4-BE49-F238E27FC236}">
                <a16:creationId xmlns:a16="http://schemas.microsoft.com/office/drawing/2014/main" id="{F892CCEB-F6C0-05FA-3DB6-E380360C85AA}"/>
              </a:ext>
            </a:extLst>
          </p:cNvPr>
          <p:cNvPicPr>
            <a:picLocks noChangeAspect="1"/>
          </p:cNvPicPr>
          <p:nvPr/>
        </p:nvPicPr>
        <p:blipFill>
          <a:blip r:embed="rId3"/>
          <a:stretch>
            <a:fillRect/>
          </a:stretch>
        </p:blipFill>
        <p:spPr>
          <a:xfrm>
            <a:off x="6587331" y="1825625"/>
            <a:ext cx="4351338" cy="4351338"/>
          </a:xfrm>
          <a:prstGeom prst="rect">
            <a:avLst/>
          </a:prstGeom>
          <a:noFill/>
        </p:spPr>
      </p:pic>
      <p:sp>
        <p:nvSpPr>
          <p:cNvPr id="4" name="Espace réservé du numéro de diapositive 3">
            <a:extLst>
              <a:ext uri="{FF2B5EF4-FFF2-40B4-BE49-F238E27FC236}">
                <a16:creationId xmlns:a16="http://schemas.microsoft.com/office/drawing/2014/main" id="{2C6151FD-14C2-9577-0835-48E7CBC81474}"/>
              </a:ext>
            </a:extLst>
          </p:cNvPr>
          <p:cNvSpPr>
            <a:spLocks noGrp="1"/>
          </p:cNvSpPr>
          <p:nvPr>
            <p:ph type="sldNum" sz="quarter" idx="12"/>
          </p:nvPr>
        </p:nvSpPr>
        <p:spPr>
          <a:xfrm>
            <a:off x="8610600" y="6356352"/>
            <a:ext cx="2743200" cy="365125"/>
          </a:xfrm>
        </p:spPr>
        <p:txBody>
          <a:bodyPr anchor="ctr">
            <a:normAutofit/>
          </a:bodyPr>
          <a:lstStyle/>
          <a:p>
            <a:pPr>
              <a:spcAft>
                <a:spcPts val="600"/>
              </a:spcAft>
              <a:defRPr/>
            </a:pPr>
            <a:fld id="{D53F7FD8-3AB7-4ADC-999C-BF5BBF1834F1}" type="slidenum">
              <a:rPr lang="fr-BE" smtClean="0"/>
              <a:pPr>
                <a:spcAft>
                  <a:spcPts val="600"/>
                </a:spcAft>
                <a:defRPr/>
              </a:pPr>
              <a:t>4</a:t>
            </a:fld>
            <a:endParaRPr lang="fr-BE"/>
          </a:p>
        </p:txBody>
      </p:sp>
    </p:spTree>
    <p:extLst>
      <p:ext uri="{BB962C8B-B14F-4D97-AF65-F5344CB8AC3E}">
        <p14:creationId xmlns:p14="http://schemas.microsoft.com/office/powerpoint/2010/main" val="4083106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8D47-2BC1-B0B8-7474-88529B8103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C59E33-9649-3E10-1E1E-994C25A567E3}"/>
              </a:ext>
            </a:extLst>
          </p:cNvPr>
          <p:cNvSpPr>
            <a:spLocks noGrp="1"/>
          </p:cNvSpPr>
          <p:nvPr>
            <p:ph type="title"/>
          </p:nvPr>
        </p:nvSpPr>
        <p:spPr/>
        <p:txBody>
          <a:bodyPr/>
          <a:lstStyle/>
          <a:p>
            <a:r>
              <a:rPr lang="fr-FR" dirty="0"/>
              <a:t>« </a:t>
            </a:r>
            <a:r>
              <a:rPr lang="fr-FR" dirty="0" err="1"/>
              <a:t>Reasoning</a:t>
            </a:r>
            <a:r>
              <a:rPr lang="fr-FR" dirty="0"/>
              <a:t> » </a:t>
            </a:r>
            <a:r>
              <a:rPr lang="fr-FR"/>
              <a:t>Models</a:t>
            </a:r>
            <a:endParaRPr lang="fr-FR" dirty="0"/>
          </a:p>
        </p:txBody>
      </p:sp>
      <p:sp>
        <p:nvSpPr>
          <p:cNvPr id="4" name="Espace réservé du numéro de diapositive 3">
            <a:extLst>
              <a:ext uri="{FF2B5EF4-FFF2-40B4-BE49-F238E27FC236}">
                <a16:creationId xmlns:a16="http://schemas.microsoft.com/office/drawing/2014/main" id="{3C4EEF98-C3D6-0177-B44E-A32D53870E16}"/>
              </a:ext>
            </a:extLst>
          </p:cNvPr>
          <p:cNvSpPr>
            <a:spLocks noGrp="1"/>
          </p:cNvSpPr>
          <p:nvPr>
            <p:ph type="sldNum" sz="quarter" idx="12"/>
          </p:nvPr>
        </p:nvSpPr>
        <p:spPr/>
        <p:txBody>
          <a:bodyPr/>
          <a:lstStyle/>
          <a:p>
            <a:pPr>
              <a:defRPr/>
            </a:pPr>
            <a:fld id="{D53F7FD8-3AB7-4ADC-999C-BF5BBF1834F1}" type="slidenum">
              <a:rPr lang="fr-BE" smtClean="0"/>
              <a:pPr>
                <a:defRPr/>
              </a:pPr>
              <a:t>40</a:t>
            </a:fld>
            <a:endParaRPr lang="fr-BE" dirty="0"/>
          </a:p>
        </p:txBody>
      </p:sp>
      <p:pic>
        <p:nvPicPr>
          <p:cNvPr id="1026" name="Picture 2">
            <a:extLst>
              <a:ext uri="{FF2B5EF4-FFF2-40B4-BE49-F238E27FC236}">
                <a16:creationId xmlns:a16="http://schemas.microsoft.com/office/drawing/2014/main" id="{16227C49-C069-1BFA-75AF-1F5E6C29C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1219200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97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A263A-46D9-1176-FE8C-192000DF6C2F}"/>
              </a:ext>
            </a:extLst>
          </p:cNvPr>
          <p:cNvSpPr>
            <a:spLocks noGrp="1"/>
          </p:cNvSpPr>
          <p:nvPr>
            <p:ph type="title"/>
          </p:nvPr>
        </p:nvSpPr>
        <p:spPr/>
        <p:txBody>
          <a:bodyPr/>
          <a:lstStyle/>
          <a:p>
            <a:r>
              <a:rPr lang="fr-FR" dirty="0"/>
              <a:t>Se mettre en mode « Réflexion » Le Chat</a:t>
            </a:r>
          </a:p>
        </p:txBody>
      </p:sp>
      <p:sp>
        <p:nvSpPr>
          <p:cNvPr id="3" name="Espace réservé du contenu 2">
            <a:extLst>
              <a:ext uri="{FF2B5EF4-FFF2-40B4-BE49-F238E27FC236}">
                <a16:creationId xmlns:a16="http://schemas.microsoft.com/office/drawing/2014/main" id="{9DE646A6-8CC0-B8CA-C364-EC3F4FB0D301}"/>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3DAB997-CCF8-FFAC-F828-8F4EA9D4B497}"/>
              </a:ext>
            </a:extLst>
          </p:cNvPr>
          <p:cNvSpPr>
            <a:spLocks noGrp="1"/>
          </p:cNvSpPr>
          <p:nvPr>
            <p:ph type="sldNum" sz="quarter" idx="12"/>
          </p:nvPr>
        </p:nvSpPr>
        <p:spPr/>
        <p:txBody>
          <a:bodyPr/>
          <a:lstStyle/>
          <a:p>
            <a:pPr>
              <a:defRPr/>
            </a:pPr>
            <a:fld id="{D53F7FD8-3AB7-4ADC-999C-BF5BBF1834F1}" type="slidenum">
              <a:rPr lang="fr-BE" smtClean="0"/>
              <a:pPr>
                <a:defRPr/>
              </a:pPr>
              <a:t>41</a:t>
            </a:fld>
            <a:endParaRPr lang="fr-BE" dirty="0"/>
          </a:p>
        </p:txBody>
      </p:sp>
      <p:pic>
        <p:nvPicPr>
          <p:cNvPr id="5" name="Image 4">
            <a:extLst>
              <a:ext uri="{FF2B5EF4-FFF2-40B4-BE49-F238E27FC236}">
                <a16:creationId xmlns:a16="http://schemas.microsoft.com/office/drawing/2014/main" id="{EA17BEB1-AC93-3561-E7C7-E8FDED642B6C}"/>
              </a:ext>
            </a:extLst>
          </p:cNvPr>
          <p:cNvPicPr>
            <a:picLocks noChangeAspect="1"/>
          </p:cNvPicPr>
          <p:nvPr/>
        </p:nvPicPr>
        <p:blipFill>
          <a:blip r:embed="rId2"/>
          <a:stretch>
            <a:fillRect/>
          </a:stretch>
        </p:blipFill>
        <p:spPr>
          <a:xfrm>
            <a:off x="498022" y="1631952"/>
            <a:ext cx="7124700" cy="4724400"/>
          </a:xfrm>
          <a:prstGeom prst="rect">
            <a:avLst/>
          </a:prstGeom>
        </p:spPr>
      </p:pic>
    </p:spTree>
    <p:extLst>
      <p:ext uri="{BB962C8B-B14F-4D97-AF65-F5344CB8AC3E}">
        <p14:creationId xmlns:p14="http://schemas.microsoft.com/office/powerpoint/2010/main" val="2910581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20FC-D153-D374-EF8F-3AEDD20D68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B90E1E-33C1-DF7A-615E-6BBB569F87F0}"/>
              </a:ext>
            </a:extLst>
          </p:cNvPr>
          <p:cNvSpPr>
            <a:spLocks noGrp="1"/>
          </p:cNvSpPr>
          <p:nvPr>
            <p:ph type="title"/>
          </p:nvPr>
        </p:nvSpPr>
        <p:spPr/>
        <p:txBody>
          <a:bodyPr/>
          <a:lstStyle/>
          <a:p>
            <a:r>
              <a:rPr lang="fr-FR" dirty="0"/>
              <a:t>Se mettre en mode « Réflexion » Gemini</a:t>
            </a:r>
          </a:p>
        </p:txBody>
      </p:sp>
      <p:sp>
        <p:nvSpPr>
          <p:cNvPr id="3" name="Espace réservé du contenu 2">
            <a:extLst>
              <a:ext uri="{FF2B5EF4-FFF2-40B4-BE49-F238E27FC236}">
                <a16:creationId xmlns:a16="http://schemas.microsoft.com/office/drawing/2014/main" id="{3611997D-8FC4-E4DF-FE28-1B809C764163}"/>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E902D80-127B-1456-A8C6-BD30656D8836}"/>
              </a:ext>
            </a:extLst>
          </p:cNvPr>
          <p:cNvSpPr>
            <a:spLocks noGrp="1"/>
          </p:cNvSpPr>
          <p:nvPr>
            <p:ph type="sldNum" sz="quarter" idx="12"/>
          </p:nvPr>
        </p:nvSpPr>
        <p:spPr/>
        <p:txBody>
          <a:bodyPr/>
          <a:lstStyle/>
          <a:p>
            <a:pPr>
              <a:defRPr/>
            </a:pPr>
            <a:fld id="{D53F7FD8-3AB7-4ADC-999C-BF5BBF1834F1}" type="slidenum">
              <a:rPr lang="fr-BE" smtClean="0"/>
              <a:pPr>
                <a:defRPr/>
              </a:pPr>
              <a:t>42</a:t>
            </a:fld>
            <a:endParaRPr lang="fr-BE" dirty="0"/>
          </a:p>
        </p:txBody>
      </p:sp>
      <p:pic>
        <p:nvPicPr>
          <p:cNvPr id="6" name="Image 5">
            <a:extLst>
              <a:ext uri="{FF2B5EF4-FFF2-40B4-BE49-F238E27FC236}">
                <a16:creationId xmlns:a16="http://schemas.microsoft.com/office/drawing/2014/main" id="{05354FF7-64B2-D782-660F-F5027D19CC31}"/>
              </a:ext>
            </a:extLst>
          </p:cNvPr>
          <p:cNvPicPr>
            <a:picLocks noChangeAspect="1"/>
          </p:cNvPicPr>
          <p:nvPr/>
        </p:nvPicPr>
        <p:blipFill>
          <a:blip r:embed="rId2"/>
          <a:stretch>
            <a:fillRect/>
          </a:stretch>
        </p:blipFill>
        <p:spPr>
          <a:xfrm>
            <a:off x="478971" y="1646236"/>
            <a:ext cx="7772400" cy="2639683"/>
          </a:xfrm>
          <a:prstGeom prst="rect">
            <a:avLst/>
          </a:prstGeom>
        </p:spPr>
      </p:pic>
    </p:spTree>
    <p:extLst>
      <p:ext uri="{BB962C8B-B14F-4D97-AF65-F5344CB8AC3E}">
        <p14:creationId xmlns:p14="http://schemas.microsoft.com/office/powerpoint/2010/main" val="2323287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529F4-9377-EC62-7243-AF43E298D0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827174-A279-7EFA-BEF3-F113ECF73287}"/>
              </a:ext>
            </a:extLst>
          </p:cNvPr>
          <p:cNvSpPr>
            <a:spLocks noGrp="1"/>
          </p:cNvSpPr>
          <p:nvPr>
            <p:ph type="title"/>
          </p:nvPr>
        </p:nvSpPr>
        <p:spPr/>
        <p:txBody>
          <a:bodyPr/>
          <a:lstStyle/>
          <a:p>
            <a:r>
              <a:rPr lang="fr-FR" dirty="0"/>
              <a:t>Se mettre en mode « Réflexion » </a:t>
            </a:r>
            <a:r>
              <a:rPr lang="fr-FR" dirty="0" err="1"/>
              <a:t>ChatGPT</a:t>
            </a:r>
            <a:r>
              <a:rPr lang="fr-FR" dirty="0"/>
              <a:t> Gratuit</a:t>
            </a:r>
          </a:p>
        </p:txBody>
      </p:sp>
      <p:sp>
        <p:nvSpPr>
          <p:cNvPr id="3" name="Espace réservé du contenu 2">
            <a:extLst>
              <a:ext uri="{FF2B5EF4-FFF2-40B4-BE49-F238E27FC236}">
                <a16:creationId xmlns:a16="http://schemas.microsoft.com/office/drawing/2014/main" id="{810E3795-455E-4E50-7369-493DE8CC9916}"/>
              </a:ext>
            </a:extLst>
          </p:cNvPr>
          <p:cNvSpPr>
            <a:spLocks noGrp="1"/>
          </p:cNvSpPr>
          <p:nvPr>
            <p:ph idx="1"/>
          </p:nvPr>
        </p:nvSpPr>
        <p:spPr/>
        <p:txBody>
          <a:bodyPr/>
          <a:lstStyle/>
          <a:p>
            <a:r>
              <a:rPr lang="fr-FR" dirty="0"/>
              <a:t>Il estime lui-même s’il faut réfléchir ou pas</a:t>
            </a:r>
          </a:p>
          <a:p>
            <a:r>
              <a:rPr lang="fr-FR" dirty="0"/>
              <a:t>Si il faut lui dire de réfléchir</a:t>
            </a:r>
          </a:p>
          <a:p>
            <a:pPr lvl="1"/>
            <a:r>
              <a:rPr lang="fr-FR" dirty="0"/>
              <a:t>« Réfléchi bien au problème, pèse le pour et le contre »</a:t>
            </a:r>
          </a:p>
        </p:txBody>
      </p:sp>
      <p:sp>
        <p:nvSpPr>
          <p:cNvPr id="4" name="Espace réservé du numéro de diapositive 3">
            <a:extLst>
              <a:ext uri="{FF2B5EF4-FFF2-40B4-BE49-F238E27FC236}">
                <a16:creationId xmlns:a16="http://schemas.microsoft.com/office/drawing/2014/main" id="{47EE473A-EDD2-0DF4-90B3-124DEEBD6FB1}"/>
              </a:ext>
            </a:extLst>
          </p:cNvPr>
          <p:cNvSpPr>
            <a:spLocks noGrp="1"/>
          </p:cNvSpPr>
          <p:nvPr>
            <p:ph type="sldNum" sz="quarter" idx="12"/>
          </p:nvPr>
        </p:nvSpPr>
        <p:spPr/>
        <p:txBody>
          <a:bodyPr/>
          <a:lstStyle/>
          <a:p>
            <a:pPr>
              <a:defRPr/>
            </a:pPr>
            <a:fld id="{D53F7FD8-3AB7-4ADC-999C-BF5BBF1834F1}" type="slidenum">
              <a:rPr lang="fr-BE" smtClean="0"/>
              <a:pPr>
                <a:defRPr/>
              </a:pPr>
              <a:t>43</a:t>
            </a:fld>
            <a:endParaRPr lang="fr-BE" dirty="0"/>
          </a:p>
        </p:txBody>
      </p:sp>
    </p:spTree>
    <p:extLst>
      <p:ext uri="{BB962C8B-B14F-4D97-AF65-F5344CB8AC3E}">
        <p14:creationId xmlns:p14="http://schemas.microsoft.com/office/powerpoint/2010/main" val="3179305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4BBA7-6E73-FEB2-FEC3-02DB267723AE}"/>
              </a:ext>
            </a:extLst>
          </p:cNvPr>
          <p:cNvSpPr>
            <a:spLocks noGrp="1"/>
          </p:cNvSpPr>
          <p:nvPr>
            <p:ph type="title"/>
          </p:nvPr>
        </p:nvSpPr>
        <p:spPr/>
        <p:txBody>
          <a:bodyPr/>
          <a:lstStyle/>
          <a:p>
            <a:r>
              <a:rPr lang="fr-FR" dirty="0"/>
              <a:t>Challenge</a:t>
            </a:r>
          </a:p>
        </p:txBody>
      </p:sp>
      <p:sp>
        <p:nvSpPr>
          <p:cNvPr id="3" name="Espace réservé du contenu 2">
            <a:extLst>
              <a:ext uri="{FF2B5EF4-FFF2-40B4-BE49-F238E27FC236}">
                <a16:creationId xmlns:a16="http://schemas.microsoft.com/office/drawing/2014/main" id="{A459E229-D45D-E985-A530-8BB3C5234824}"/>
              </a:ext>
            </a:extLst>
          </p:cNvPr>
          <p:cNvSpPr>
            <a:spLocks noGrp="1"/>
          </p:cNvSpPr>
          <p:nvPr>
            <p:ph idx="1"/>
          </p:nvPr>
        </p:nvSpPr>
        <p:spPr/>
        <p:txBody>
          <a:bodyPr/>
          <a:lstStyle/>
          <a:p>
            <a:r>
              <a:rPr lang="fr-BE" b="0" i="0" dirty="0">
                <a:solidFill>
                  <a:srgbClr val="000000"/>
                </a:solidFill>
                <a:effectLst/>
                <a:latin typeface="Times"/>
              </a:rPr>
              <a:t>Je veux faire un jeu de piste pour ma fille. L'objectif est de recevoir un message codé où chaque lettre est remplacé par un symbole. Et on va faire un petit tour où les filles vont recevoir progressivement la correspondance des symboles. Voici le message "un trésor est caché devant les garages". Peux-tu le transformer ?</a:t>
            </a:r>
          </a:p>
          <a:p>
            <a:endParaRPr lang="fr-BE" dirty="0">
              <a:solidFill>
                <a:srgbClr val="000000"/>
              </a:solidFill>
              <a:latin typeface="Times"/>
            </a:endParaRPr>
          </a:p>
          <a:p>
            <a:endParaRPr lang="fr-BE" dirty="0">
              <a:solidFill>
                <a:srgbClr val="000000"/>
              </a:solidFill>
              <a:latin typeface="Times"/>
            </a:endParaRPr>
          </a:p>
          <a:p>
            <a:r>
              <a:rPr lang="fr-FR" dirty="0"/>
              <a:t>Essayer sans mode réflexion dans Le Chat ou Gemini puis en mode réflexion</a:t>
            </a:r>
          </a:p>
          <a:p>
            <a:r>
              <a:rPr lang="fr-FR" dirty="0"/>
              <a:t>Pour </a:t>
            </a:r>
            <a:r>
              <a:rPr lang="fr-FR" dirty="0" err="1"/>
              <a:t>ChatGPT</a:t>
            </a:r>
            <a:r>
              <a:rPr lang="fr-FR" dirty="0"/>
              <a:t> il va sans doute se mettre à réfléchir tout seul</a:t>
            </a:r>
          </a:p>
        </p:txBody>
      </p:sp>
      <p:sp>
        <p:nvSpPr>
          <p:cNvPr id="4" name="Espace réservé du numéro de diapositive 3">
            <a:extLst>
              <a:ext uri="{FF2B5EF4-FFF2-40B4-BE49-F238E27FC236}">
                <a16:creationId xmlns:a16="http://schemas.microsoft.com/office/drawing/2014/main" id="{54D125DB-E3FE-D14B-4E93-63A60A4DD1AA}"/>
              </a:ext>
            </a:extLst>
          </p:cNvPr>
          <p:cNvSpPr>
            <a:spLocks noGrp="1"/>
          </p:cNvSpPr>
          <p:nvPr>
            <p:ph type="sldNum" sz="quarter" idx="12"/>
          </p:nvPr>
        </p:nvSpPr>
        <p:spPr/>
        <p:txBody>
          <a:bodyPr/>
          <a:lstStyle/>
          <a:p>
            <a:pPr>
              <a:defRPr/>
            </a:pPr>
            <a:fld id="{D53F7FD8-3AB7-4ADC-999C-BF5BBF1834F1}" type="slidenum">
              <a:rPr lang="fr-BE" smtClean="0"/>
              <a:pPr>
                <a:defRPr/>
              </a:pPr>
              <a:t>44</a:t>
            </a:fld>
            <a:endParaRPr lang="fr-BE" dirty="0"/>
          </a:p>
        </p:txBody>
      </p:sp>
      <p:sp>
        <p:nvSpPr>
          <p:cNvPr id="5" name="ZoneTexte 4">
            <a:extLst>
              <a:ext uri="{FF2B5EF4-FFF2-40B4-BE49-F238E27FC236}">
                <a16:creationId xmlns:a16="http://schemas.microsoft.com/office/drawing/2014/main" id="{6D4448C6-D899-D7B8-B908-B3647B1562E2}"/>
              </a:ext>
            </a:extLst>
          </p:cNvPr>
          <p:cNvSpPr txBox="1"/>
          <p:nvPr/>
        </p:nvSpPr>
        <p:spPr>
          <a:xfrm>
            <a:off x="918667" y="6308207"/>
            <a:ext cx="8861751" cy="276999"/>
          </a:xfrm>
          <a:prstGeom prst="rect">
            <a:avLst/>
          </a:prstGeom>
          <a:noFill/>
        </p:spPr>
        <p:txBody>
          <a:bodyPr wrap="square">
            <a:spAutoFit/>
          </a:bodyPr>
          <a:lstStyle/>
          <a:p>
            <a:r>
              <a:rPr lang="fr-FR" sz="1200" dirty="0"/>
              <a:t>Proposé par Christophe Damas</a:t>
            </a:r>
          </a:p>
        </p:txBody>
      </p:sp>
    </p:spTree>
    <p:extLst>
      <p:ext uri="{BB962C8B-B14F-4D97-AF65-F5344CB8AC3E}">
        <p14:creationId xmlns:p14="http://schemas.microsoft.com/office/powerpoint/2010/main" val="2795578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D40FE-BC11-E2B9-42E8-E97819FA4365}"/>
              </a:ext>
            </a:extLst>
          </p:cNvPr>
          <p:cNvSpPr>
            <a:spLocks noGrp="1"/>
          </p:cNvSpPr>
          <p:nvPr>
            <p:ph type="ctrTitle"/>
          </p:nvPr>
        </p:nvSpPr>
        <p:spPr/>
        <p:txBody>
          <a:bodyPr/>
          <a:lstStyle/>
          <a:p>
            <a:r>
              <a:rPr lang="fr-FR" dirty="0"/>
              <a:t>Prompt Engineering</a:t>
            </a:r>
            <a:br>
              <a:rPr lang="fr-FR" dirty="0"/>
            </a:br>
            <a:endParaRPr lang="fr-FR" dirty="0"/>
          </a:p>
        </p:txBody>
      </p:sp>
      <p:sp>
        <p:nvSpPr>
          <p:cNvPr id="3" name="Sous-titre 2">
            <a:extLst>
              <a:ext uri="{FF2B5EF4-FFF2-40B4-BE49-F238E27FC236}">
                <a16:creationId xmlns:a16="http://schemas.microsoft.com/office/drawing/2014/main" id="{BD072C9B-6132-2E3F-7526-6418DD0D49F8}"/>
              </a:ext>
            </a:extLst>
          </p:cNvPr>
          <p:cNvSpPr>
            <a:spLocks noGrp="1"/>
          </p:cNvSpPr>
          <p:nvPr>
            <p:ph type="subTitle" idx="1"/>
          </p:nvPr>
        </p:nvSpPr>
        <p:spPr/>
        <p:txBody>
          <a:bodyPr/>
          <a:lstStyle/>
          <a:p>
            <a:r>
              <a:rPr lang="fr-FR" dirty="0"/>
              <a:t>L’art de bien converser avec les LLM</a:t>
            </a:r>
          </a:p>
          <a:p>
            <a:r>
              <a:rPr lang="fr-FR" dirty="0"/>
              <a:t>Instructions génératives</a:t>
            </a:r>
          </a:p>
        </p:txBody>
      </p:sp>
    </p:spTree>
    <p:extLst>
      <p:ext uri="{BB962C8B-B14F-4D97-AF65-F5344CB8AC3E}">
        <p14:creationId xmlns:p14="http://schemas.microsoft.com/office/powerpoint/2010/main" val="1624922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DC7EA-11A6-2422-9539-09FB2B36F245}"/>
              </a:ext>
            </a:extLst>
          </p:cNvPr>
          <p:cNvSpPr>
            <a:spLocks noGrp="1"/>
          </p:cNvSpPr>
          <p:nvPr>
            <p:ph type="title"/>
          </p:nvPr>
        </p:nvSpPr>
        <p:spPr/>
        <p:txBody>
          <a:bodyPr/>
          <a:lstStyle/>
          <a:p>
            <a:r>
              <a:rPr lang="fr-FR" dirty="0"/>
              <a:t>Problèmes courants</a:t>
            </a:r>
          </a:p>
        </p:txBody>
      </p:sp>
      <p:pic>
        <p:nvPicPr>
          <p:cNvPr id="6" name="Espace réservé du contenu 5" descr="Une image contenant texte, capture d’écran, Police, menu&#10;&#10;Description générée automatiquement">
            <a:extLst>
              <a:ext uri="{FF2B5EF4-FFF2-40B4-BE49-F238E27FC236}">
                <a16:creationId xmlns:a16="http://schemas.microsoft.com/office/drawing/2014/main" id="{BFEAAD52-C76E-2963-1734-758D941A8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1305" y="1307930"/>
            <a:ext cx="7366187" cy="4869033"/>
          </a:xfrm>
        </p:spPr>
      </p:pic>
      <p:sp>
        <p:nvSpPr>
          <p:cNvPr id="4" name="Espace réservé du numéro de diapositive 3">
            <a:extLst>
              <a:ext uri="{FF2B5EF4-FFF2-40B4-BE49-F238E27FC236}">
                <a16:creationId xmlns:a16="http://schemas.microsoft.com/office/drawing/2014/main" id="{ABFB2228-699D-9B03-9C19-CF9C7CA6E3F0}"/>
              </a:ext>
            </a:extLst>
          </p:cNvPr>
          <p:cNvSpPr>
            <a:spLocks noGrp="1"/>
          </p:cNvSpPr>
          <p:nvPr>
            <p:ph type="sldNum" sz="quarter" idx="12"/>
          </p:nvPr>
        </p:nvSpPr>
        <p:spPr/>
        <p:txBody>
          <a:bodyPr/>
          <a:lstStyle/>
          <a:p>
            <a:pPr>
              <a:defRPr/>
            </a:pPr>
            <a:fld id="{D53F7FD8-3AB7-4ADC-999C-BF5BBF1834F1}" type="slidenum">
              <a:rPr lang="fr-BE" smtClean="0"/>
              <a:pPr>
                <a:defRPr/>
              </a:pPr>
              <a:t>46</a:t>
            </a:fld>
            <a:endParaRPr lang="fr-BE" dirty="0"/>
          </a:p>
        </p:txBody>
      </p:sp>
      <p:sp>
        <p:nvSpPr>
          <p:cNvPr id="8" name="ZoneTexte 7">
            <a:extLst>
              <a:ext uri="{FF2B5EF4-FFF2-40B4-BE49-F238E27FC236}">
                <a16:creationId xmlns:a16="http://schemas.microsoft.com/office/drawing/2014/main" id="{AF62ED32-E9F4-B276-E5E8-36BC541F89A9}"/>
              </a:ext>
            </a:extLst>
          </p:cNvPr>
          <p:cNvSpPr txBox="1"/>
          <p:nvPr/>
        </p:nvSpPr>
        <p:spPr>
          <a:xfrm>
            <a:off x="918667" y="6308207"/>
            <a:ext cx="8861751" cy="461665"/>
          </a:xfrm>
          <a:prstGeom prst="rect">
            <a:avLst/>
          </a:prstGeom>
          <a:noFill/>
        </p:spPr>
        <p:txBody>
          <a:bodyPr wrap="square">
            <a:spAutoFit/>
          </a:bodyPr>
          <a:lstStyle/>
          <a:p>
            <a:r>
              <a:rPr lang="fr-FR" sz="1200" dirty="0"/>
              <a:t>Source : </a:t>
            </a:r>
            <a:r>
              <a:rPr lang="fr-BE" sz="1200" b="0" i="0" dirty="0">
                <a:solidFill>
                  <a:srgbClr val="555555"/>
                </a:solidFill>
                <a:effectLst/>
                <a:latin typeface="Arial" panose="020B0604020202020204" pitchFamily="34" charset="0"/>
              </a:rPr>
              <a:t>Maîtriser le Prompt Engineering avec </a:t>
            </a:r>
            <a:r>
              <a:rPr lang="fr-BE" sz="1200" b="0" i="0" dirty="0" err="1">
                <a:solidFill>
                  <a:srgbClr val="555555"/>
                </a:solidFill>
                <a:effectLst/>
                <a:latin typeface="Arial" panose="020B0604020202020204" pitchFamily="34" charset="0"/>
              </a:rPr>
              <a:t>ChatGPT</a:t>
            </a:r>
            <a:r>
              <a:rPr lang="fr-BE" sz="1200" b="0" i="0" dirty="0">
                <a:solidFill>
                  <a:srgbClr val="555555"/>
                </a:solidFill>
                <a:effectLst/>
                <a:latin typeface="Arial" panose="020B0604020202020204" pitchFamily="34" charset="0"/>
              </a:rPr>
              <a:t> </a:t>
            </a:r>
            <a:r>
              <a:rPr lang="fr-FR" sz="1200" dirty="0"/>
              <a:t>Steiner Thomas </a:t>
            </a:r>
            <a:r>
              <a:rPr lang="fr-BE" sz="1200" b="0" i="0" dirty="0">
                <a:solidFill>
                  <a:srgbClr val="555555"/>
                </a:solidFill>
                <a:effectLst/>
                <a:latin typeface="Arial" panose="020B0604020202020204" pitchFamily="34" charset="0"/>
              </a:rPr>
              <a:t>(CC BY-NC-ND 4.0)</a:t>
            </a:r>
            <a:br>
              <a:rPr lang="fr-BE" sz="1200" b="0" i="0" dirty="0">
                <a:solidFill>
                  <a:srgbClr val="555555"/>
                </a:solidFill>
                <a:effectLst/>
                <a:latin typeface="Arial" panose="020B0604020202020204" pitchFamily="34" charset="0"/>
              </a:rPr>
            </a:br>
            <a:r>
              <a:rPr lang="fr-BE" sz="1200" b="0" i="0" dirty="0">
                <a:solidFill>
                  <a:srgbClr val="555555"/>
                </a:solidFill>
                <a:effectLst/>
                <a:latin typeface="Arial" panose="020B0604020202020204" pitchFamily="34" charset="0"/>
                <a:hlinkClick r:id="rId3"/>
              </a:rPr>
              <a:t>https://cyberlearn.h5p.com/content/1292259469990109017</a:t>
            </a:r>
            <a:endParaRPr lang="fr-FR" sz="1200" dirty="0"/>
          </a:p>
        </p:txBody>
      </p:sp>
    </p:spTree>
    <p:extLst>
      <p:ext uri="{BB962C8B-B14F-4D97-AF65-F5344CB8AC3E}">
        <p14:creationId xmlns:p14="http://schemas.microsoft.com/office/powerpoint/2010/main" val="1100963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6A7B6-E14A-4355-63D2-F3BE48FE97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122C45-1868-F68C-9929-4BAA71E4AAAE}"/>
              </a:ext>
            </a:extLst>
          </p:cNvPr>
          <p:cNvSpPr>
            <a:spLocks noGrp="1"/>
          </p:cNvSpPr>
          <p:nvPr>
            <p:ph type="title"/>
          </p:nvPr>
        </p:nvSpPr>
        <p:spPr/>
        <p:txBody>
          <a:bodyPr/>
          <a:lstStyle/>
          <a:p>
            <a:r>
              <a:rPr lang="fr-FR" dirty="0"/>
              <a:t>Problèmes courants</a:t>
            </a:r>
          </a:p>
        </p:txBody>
      </p:sp>
      <p:sp>
        <p:nvSpPr>
          <p:cNvPr id="4" name="Espace réservé du numéro de diapositive 3">
            <a:extLst>
              <a:ext uri="{FF2B5EF4-FFF2-40B4-BE49-F238E27FC236}">
                <a16:creationId xmlns:a16="http://schemas.microsoft.com/office/drawing/2014/main" id="{981A4051-B700-D9D5-24F8-ECB44F9E8997}"/>
              </a:ext>
            </a:extLst>
          </p:cNvPr>
          <p:cNvSpPr>
            <a:spLocks noGrp="1"/>
          </p:cNvSpPr>
          <p:nvPr>
            <p:ph type="sldNum" sz="quarter" idx="12"/>
          </p:nvPr>
        </p:nvSpPr>
        <p:spPr/>
        <p:txBody>
          <a:bodyPr/>
          <a:lstStyle/>
          <a:p>
            <a:pPr>
              <a:defRPr/>
            </a:pPr>
            <a:fld id="{D53F7FD8-3AB7-4ADC-999C-BF5BBF1834F1}" type="slidenum">
              <a:rPr lang="fr-BE" smtClean="0"/>
              <a:pPr>
                <a:defRPr/>
              </a:pPr>
              <a:t>47</a:t>
            </a:fld>
            <a:endParaRPr lang="fr-BE" dirty="0"/>
          </a:p>
        </p:txBody>
      </p:sp>
      <p:sp>
        <p:nvSpPr>
          <p:cNvPr id="8" name="ZoneTexte 7">
            <a:extLst>
              <a:ext uri="{FF2B5EF4-FFF2-40B4-BE49-F238E27FC236}">
                <a16:creationId xmlns:a16="http://schemas.microsoft.com/office/drawing/2014/main" id="{7CC471F5-2777-94BE-3FEC-32D8021D767F}"/>
              </a:ext>
            </a:extLst>
          </p:cNvPr>
          <p:cNvSpPr txBox="1"/>
          <p:nvPr/>
        </p:nvSpPr>
        <p:spPr>
          <a:xfrm>
            <a:off x="838200" y="6200290"/>
            <a:ext cx="8861751" cy="276999"/>
          </a:xfrm>
          <a:prstGeom prst="rect">
            <a:avLst/>
          </a:prstGeom>
          <a:noFill/>
        </p:spPr>
        <p:txBody>
          <a:bodyPr wrap="square">
            <a:spAutoFit/>
          </a:bodyPr>
          <a:lstStyle/>
          <a:p>
            <a:r>
              <a:rPr lang="fr-FR" sz="1200" dirty="0"/>
              <a:t>Source : Steiner Thomas</a:t>
            </a:r>
          </a:p>
        </p:txBody>
      </p:sp>
      <p:pic>
        <p:nvPicPr>
          <p:cNvPr id="9" name="Image 8" descr="Une image contenant texte, reçu, capture d’écran, document&#10;&#10;Description générée automatiquement">
            <a:extLst>
              <a:ext uri="{FF2B5EF4-FFF2-40B4-BE49-F238E27FC236}">
                <a16:creationId xmlns:a16="http://schemas.microsoft.com/office/drawing/2014/main" id="{BA33978B-F2D5-AF5E-2A90-BCF9CC272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875" y="1450152"/>
            <a:ext cx="7772400" cy="4294580"/>
          </a:xfrm>
          <a:prstGeom prst="rect">
            <a:avLst/>
          </a:prstGeom>
        </p:spPr>
      </p:pic>
    </p:spTree>
    <p:extLst>
      <p:ext uri="{BB962C8B-B14F-4D97-AF65-F5344CB8AC3E}">
        <p14:creationId xmlns:p14="http://schemas.microsoft.com/office/powerpoint/2010/main" val="1421090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73791-3042-C6EB-A9C4-CD5816BB0055}"/>
              </a:ext>
            </a:extLst>
          </p:cNvPr>
          <p:cNvSpPr>
            <a:spLocks noGrp="1"/>
          </p:cNvSpPr>
          <p:nvPr>
            <p:ph type="title"/>
          </p:nvPr>
        </p:nvSpPr>
        <p:spPr/>
        <p:txBody>
          <a:bodyPr/>
          <a:lstStyle/>
          <a:p>
            <a:r>
              <a:rPr lang="fr-FR" dirty="0"/>
              <a:t>Prompt: base</a:t>
            </a:r>
          </a:p>
        </p:txBody>
      </p:sp>
      <p:pic>
        <p:nvPicPr>
          <p:cNvPr id="6" name="Espace réservé du contenu 5" descr="Une image contenant texte, capture d’écran, Police&#10;&#10;Description générée automatiquement">
            <a:extLst>
              <a:ext uri="{FF2B5EF4-FFF2-40B4-BE49-F238E27FC236}">
                <a16:creationId xmlns:a16="http://schemas.microsoft.com/office/drawing/2014/main" id="{661859EF-C31D-E784-DAE0-C68CC8685D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83984"/>
            <a:ext cx="10299854" cy="5072368"/>
          </a:xfrm>
        </p:spPr>
      </p:pic>
      <p:sp>
        <p:nvSpPr>
          <p:cNvPr id="4" name="Espace réservé du numéro de diapositive 3">
            <a:extLst>
              <a:ext uri="{FF2B5EF4-FFF2-40B4-BE49-F238E27FC236}">
                <a16:creationId xmlns:a16="http://schemas.microsoft.com/office/drawing/2014/main" id="{F87B1E3C-0498-8B88-D2DD-1417199E66F6}"/>
              </a:ext>
            </a:extLst>
          </p:cNvPr>
          <p:cNvSpPr>
            <a:spLocks noGrp="1"/>
          </p:cNvSpPr>
          <p:nvPr>
            <p:ph type="sldNum" sz="quarter" idx="12"/>
          </p:nvPr>
        </p:nvSpPr>
        <p:spPr/>
        <p:txBody>
          <a:bodyPr/>
          <a:lstStyle/>
          <a:p>
            <a:pPr>
              <a:defRPr/>
            </a:pPr>
            <a:fld id="{D53F7FD8-3AB7-4ADC-999C-BF5BBF1834F1}" type="slidenum">
              <a:rPr lang="fr-BE" smtClean="0"/>
              <a:pPr>
                <a:defRPr/>
              </a:pPr>
              <a:t>48</a:t>
            </a:fld>
            <a:endParaRPr lang="fr-BE" dirty="0"/>
          </a:p>
        </p:txBody>
      </p:sp>
    </p:spTree>
    <p:extLst>
      <p:ext uri="{BB962C8B-B14F-4D97-AF65-F5344CB8AC3E}">
        <p14:creationId xmlns:p14="http://schemas.microsoft.com/office/powerpoint/2010/main" val="3160480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9C016-86F9-29D3-238E-B339137C666A}"/>
              </a:ext>
            </a:extLst>
          </p:cNvPr>
          <p:cNvSpPr>
            <a:spLocks noGrp="1"/>
          </p:cNvSpPr>
          <p:nvPr>
            <p:ph type="title"/>
          </p:nvPr>
        </p:nvSpPr>
        <p:spPr/>
        <p:txBody>
          <a:bodyPr/>
          <a:lstStyle/>
          <a:p>
            <a:r>
              <a:rPr lang="fr-FR" dirty="0"/>
              <a:t>Contexte</a:t>
            </a:r>
          </a:p>
        </p:txBody>
      </p:sp>
      <p:pic>
        <p:nvPicPr>
          <p:cNvPr id="6" name="Espace réservé du contenu 5" descr="Une image contenant texte, document, Police, capture d’écran&#10;&#10;Description générée automatiquement">
            <a:extLst>
              <a:ext uri="{FF2B5EF4-FFF2-40B4-BE49-F238E27FC236}">
                <a16:creationId xmlns:a16="http://schemas.microsoft.com/office/drawing/2014/main" id="{F4886485-45AA-802A-5687-A2372F9C16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13245"/>
            <a:ext cx="9614125" cy="5043107"/>
          </a:xfrm>
        </p:spPr>
      </p:pic>
      <p:sp>
        <p:nvSpPr>
          <p:cNvPr id="4" name="Espace réservé du numéro de diapositive 3">
            <a:extLst>
              <a:ext uri="{FF2B5EF4-FFF2-40B4-BE49-F238E27FC236}">
                <a16:creationId xmlns:a16="http://schemas.microsoft.com/office/drawing/2014/main" id="{F686B485-DFEB-F2BF-31A1-1E50121249DC}"/>
              </a:ext>
            </a:extLst>
          </p:cNvPr>
          <p:cNvSpPr>
            <a:spLocks noGrp="1"/>
          </p:cNvSpPr>
          <p:nvPr>
            <p:ph type="sldNum" sz="quarter" idx="12"/>
          </p:nvPr>
        </p:nvSpPr>
        <p:spPr/>
        <p:txBody>
          <a:bodyPr/>
          <a:lstStyle/>
          <a:p>
            <a:pPr>
              <a:defRPr/>
            </a:pPr>
            <a:fld id="{D53F7FD8-3AB7-4ADC-999C-BF5BBF1834F1}" type="slidenum">
              <a:rPr lang="fr-BE" smtClean="0"/>
              <a:pPr>
                <a:defRPr/>
              </a:pPr>
              <a:t>49</a:t>
            </a:fld>
            <a:endParaRPr lang="fr-BE" dirty="0"/>
          </a:p>
        </p:txBody>
      </p:sp>
    </p:spTree>
    <p:extLst>
      <p:ext uri="{BB962C8B-B14F-4D97-AF65-F5344CB8AC3E}">
        <p14:creationId xmlns:p14="http://schemas.microsoft.com/office/powerpoint/2010/main" val="114848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ED1BC-8859-3375-2013-B7024F05413C}"/>
              </a:ext>
            </a:extLst>
          </p:cNvPr>
          <p:cNvSpPr>
            <a:spLocks noGrp="1"/>
          </p:cNvSpPr>
          <p:nvPr>
            <p:ph type="title"/>
          </p:nvPr>
        </p:nvSpPr>
        <p:spPr/>
        <p:txBody>
          <a:bodyPr/>
          <a:lstStyle/>
          <a:p>
            <a:r>
              <a:rPr lang="fr-FR" dirty="0"/>
              <a:t>Prompt niveau 0		</a:t>
            </a:r>
          </a:p>
        </p:txBody>
      </p:sp>
      <p:sp>
        <p:nvSpPr>
          <p:cNvPr id="3" name="Espace réservé du contenu 2">
            <a:extLst>
              <a:ext uri="{FF2B5EF4-FFF2-40B4-BE49-F238E27FC236}">
                <a16:creationId xmlns:a16="http://schemas.microsoft.com/office/drawing/2014/main" id="{00E95554-B7A4-56E3-904F-D165AB414743}"/>
              </a:ext>
            </a:extLst>
          </p:cNvPr>
          <p:cNvSpPr>
            <a:spLocks noGrp="1"/>
          </p:cNvSpPr>
          <p:nvPr>
            <p:ph idx="1"/>
          </p:nvPr>
        </p:nvSpPr>
        <p:spPr/>
        <p:txBody>
          <a:bodyPr>
            <a:normAutofit/>
          </a:bodyPr>
          <a:lstStyle/>
          <a:p>
            <a:pPr marL="0" indent="0">
              <a:buNone/>
            </a:pPr>
            <a:r>
              <a:rPr lang="fr-BE" sz="2400" dirty="0"/>
              <a:t>« Résume-moi les résultats de l'enquête. »</a:t>
            </a:r>
          </a:p>
          <a:p>
            <a:pPr marL="0" indent="0">
              <a:buNone/>
            </a:pPr>
            <a:endParaRPr lang="fr-BE" sz="2400" dirty="0"/>
          </a:p>
          <a:p>
            <a:r>
              <a:rPr lang="fr-BE" sz="2400" b="1" dirty="0"/>
              <a:t>Le prompt est trop vague :</a:t>
            </a:r>
            <a:r>
              <a:rPr lang="fr-BE" sz="2400" dirty="0"/>
              <a:t> Le verbe "résumer" est sujet à interprétation. L'IA va-t-elle faire un paragraphe de texte ? Une liste à puces ? Une analyse sentimentale ? On ne sait pas ce que l'on cherche (des chiffres précis ou une tendance générale).</a:t>
            </a:r>
          </a:p>
          <a:p>
            <a:r>
              <a:rPr lang="fr-BE" sz="2400" b="1" dirty="0"/>
              <a:t>Le rôle et le contexte sont absents :</a:t>
            </a:r>
            <a:r>
              <a:rPr lang="fr-BE" sz="2400" dirty="0"/>
              <a:t> L'IA ne sait pas qu'elle doit agir en tant qu'analyste de données ou responsable de formation. Elle ne connaît pas le but de ce résumé (pour un rapport officiel ? pour un debrief rapide ?).</a:t>
            </a:r>
          </a:p>
          <a:p>
            <a:r>
              <a:rPr lang="fr-BE" sz="2400" b="1" dirty="0"/>
              <a:t>Le format n'est pas structuré :</a:t>
            </a:r>
            <a:r>
              <a:rPr lang="fr-BE" sz="2400" dirty="0"/>
              <a:t> Vous avez besoin de métriques précises (comptage par institution/rôle), mais le prompt ne le demande pas explicitement. Le résultat risque d'être un bloc de texte inexploitable.</a:t>
            </a:r>
          </a:p>
          <a:p>
            <a:pPr marL="0" indent="0">
              <a:buNone/>
            </a:pPr>
            <a:endParaRPr lang="fr-FR" sz="2400" dirty="0"/>
          </a:p>
        </p:txBody>
      </p:sp>
      <p:sp>
        <p:nvSpPr>
          <p:cNvPr id="4" name="Espace réservé du numéro de diapositive 3">
            <a:extLst>
              <a:ext uri="{FF2B5EF4-FFF2-40B4-BE49-F238E27FC236}">
                <a16:creationId xmlns:a16="http://schemas.microsoft.com/office/drawing/2014/main" id="{E0E0BD6F-135E-50F3-83D3-566200E8EC78}"/>
              </a:ext>
            </a:extLst>
          </p:cNvPr>
          <p:cNvSpPr>
            <a:spLocks noGrp="1"/>
          </p:cNvSpPr>
          <p:nvPr>
            <p:ph type="sldNum" sz="quarter" idx="12"/>
          </p:nvPr>
        </p:nvSpPr>
        <p:spPr/>
        <p:txBody>
          <a:bodyPr/>
          <a:lstStyle/>
          <a:p>
            <a:pPr>
              <a:defRPr/>
            </a:pPr>
            <a:fld id="{D53F7FD8-3AB7-4ADC-999C-BF5BBF1834F1}" type="slidenum">
              <a:rPr lang="fr-BE" smtClean="0"/>
              <a:pPr>
                <a:defRPr/>
              </a:pPr>
              <a:t>5</a:t>
            </a:fld>
            <a:endParaRPr lang="fr-BE" dirty="0"/>
          </a:p>
        </p:txBody>
      </p:sp>
    </p:spTree>
    <p:extLst>
      <p:ext uri="{BB962C8B-B14F-4D97-AF65-F5344CB8AC3E}">
        <p14:creationId xmlns:p14="http://schemas.microsoft.com/office/powerpoint/2010/main" val="1888266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7C1CF-BE96-55D0-C228-E7E25C05DB9F}"/>
              </a:ext>
            </a:extLst>
          </p:cNvPr>
          <p:cNvSpPr>
            <a:spLocks noGrp="1"/>
          </p:cNvSpPr>
          <p:nvPr>
            <p:ph type="title"/>
          </p:nvPr>
        </p:nvSpPr>
        <p:spPr/>
        <p:txBody>
          <a:bodyPr/>
          <a:lstStyle/>
          <a:p>
            <a:r>
              <a:rPr lang="fr-FR" dirty="0"/>
              <a:t>Formatage	</a:t>
            </a:r>
          </a:p>
        </p:txBody>
      </p:sp>
      <p:pic>
        <p:nvPicPr>
          <p:cNvPr id="6" name="Espace réservé du contenu 5" descr="Une image contenant texte, capture d’écran, document&#10;&#10;Description générée automatiquement">
            <a:extLst>
              <a:ext uri="{FF2B5EF4-FFF2-40B4-BE49-F238E27FC236}">
                <a16:creationId xmlns:a16="http://schemas.microsoft.com/office/drawing/2014/main" id="{2CC2CF44-6A27-0EA2-FC94-1A61276F34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31972"/>
          <a:stretch/>
        </p:blipFill>
        <p:spPr>
          <a:xfrm>
            <a:off x="1135560" y="1379397"/>
            <a:ext cx="9410432" cy="4831207"/>
          </a:xfrm>
        </p:spPr>
      </p:pic>
      <p:sp>
        <p:nvSpPr>
          <p:cNvPr id="4" name="Espace réservé du numéro de diapositive 3">
            <a:extLst>
              <a:ext uri="{FF2B5EF4-FFF2-40B4-BE49-F238E27FC236}">
                <a16:creationId xmlns:a16="http://schemas.microsoft.com/office/drawing/2014/main" id="{D49E7292-FACE-E50D-807E-ABE0243E86AC}"/>
              </a:ext>
            </a:extLst>
          </p:cNvPr>
          <p:cNvSpPr>
            <a:spLocks noGrp="1"/>
          </p:cNvSpPr>
          <p:nvPr>
            <p:ph type="sldNum" sz="quarter" idx="12"/>
          </p:nvPr>
        </p:nvSpPr>
        <p:spPr/>
        <p:txBody>
          <a:bodyPr/>
          <a:lstStyle/>
          <a:p>
            <a:pPr>
              <a:defRPr/>
            </a:pPr>
            <a:fld id="{D53F7FD8-3AB7-4ADC-999C-BF5BBF1834F1}" type="slidenum">
              <a:rPr lang="fr-BE" smtClean="0"/>
              <a:pPr>
                <a:defRPr/>
              </a:pPr>
              <a:t>50</a:t>
            </a:fld>
            <a:endParaRPr lang="fr-BE" dirty="0"/>
          </a:p>
        </p:txBody>
      </p:sp>
    </p:spTree>
    <p:extLst>
      <p:ext uri="{BB962C8B-B14F-4D97-AF65-F5344CB8AC3E}">
        <p14:creationId xmlns:p14="http://schemas.microsoft.com/office/powerpoint/2010/main" val="1808526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5782F-5E3A-FC58-BE55-EFC2984FF27A}"/>
              </a:ext>
            </a:extLst>
          </p:cNvPr>
          <p:cNvSpPr>
            <a:spLocks noGrp="1"/>
          </p:cNvSpPr>
          <p:nvPr>
            <p:ph type="title"/>
          </p:nvPr>
        </p:nvSpPr>
        <p:spPr/>
        <p:txBody>
          <a:bodyPr/>
          <a:lstStyle/>
          <a:p>
            <a:r>
              <a:rPr lang="fr-FR" dirty="0"/>
              <a:t>Résumé bases</a:t>
            </a:r>
          </a:p>
        </p:txBody>
      </p:sp>
      <p:pic>
        <p:nvPicPr>
          <p:cNvPr id="6" name="Espace réservé du contenu 5" descr="Une image contenant texte, capture d’écran, Police, nombre&#10;&#10;Description générée automatiquement">
            <a:extLst>
              <a:ext uri="{FF2B5EF4-FFF2-40B4-BE49-F238E27FC236}">
                <a16:creationId xmlns:a16="http://schemas.microsoft.com/office/drawing/2014/main" id="{27CD5E68-1E60-24B5-17E7-B2C0A6087C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197" y="1253330"/>
            <a:ext cx="9346590" cy="5319663"/>
          </a:xfrm>
        </p:spPr>
      </p:pic>
      <p:sp>
        <p:nvSpPr>
          <p:cNvPr id="4" name="Espace réservé du numéro de diapositive 3">
            <a:extLst>
              <a:ext uri="{FF2B5EF4-FFF2-40B4-BE49-F238E27FC236}">
                <a16:creationId xmlns:a16="http://schemas.microsoft.com/office/drawing/2014/main" id="{8105B9AA-B647-44E2-2155-D6B0A7E17035}"/>
              </a:ext>
            </a:extLst>
          </p:cNvPr>
          <p:cNvSpPr>
            <a:spLocks noGrp="1"/>
          </p:cNvSpPr>
          <p:nvPr>
            <p:ph type="sldNum" sz="quarter" idx="12"/>
          </p:nvPr>
        </p:nvSpPr>
        <p:spPr/>
        <p:txBody>
          <a:bodyPr/>
          <a:lstStyle/>
          <a:p>
            <a:pPr>
              <a:defRPr/>
            </a:pPr>
            <a:fld id="{D53F7FD8-3AB7-4ADC-999C-BF5BBF1834F1}" type="slidenum">
              <a:rPr lang="fr-BE" smtClean="0"/>
              <a:pPr>
                <a:defRPr/>
              </a:pPr>
              <a:t>51</a:t>
            </a:fld>
            <a:endParaRPr lang="fr-BE" dirty="0"/>
          </a:p>
        </p:txBody>
      </p:sp>
      <p:sp>
        <p:nvSpPr>
          <p:cNvPr id="8" name="ZoneTexte 7">
            <a:extLst>
              <a:ext uri="{FF2B5EF4-FFF2-40B4-BE49-F238E27FC236}">
                <a16:creationId xmlns:a16="http://schemas.microsoft.com/office/drawing/2014/main" id="{A6BF3B0F-B73F-3C58-474E-1376CBD8B921}"/>
              </a:ext>
            </a:extLst>
          </p:cNvPr>
          <p:cNvSpPr txBox="1"/>
          <p:nvPr/>
        </p:nvSpPr>
        <p:spPr>
          <a:xfrm>
            <a:off x="838200" y="6400414"/>
            <a:ext cx="8861751" cy="276999"/>
          </a:xfrm>
          <a:prstGeom prst="rect">
            <a:avLst/>
          </a:prstGeom>
          <a:noFill/>
        </p:spPr>
        <p:txBody>
          <a:bodyPr wrap="square">
            <a:spAutoFit/>
          </a:bodyPr>
          <a:lstStyle/>
          <a:p>
            <a:r>
              <a:rPr lang="fr-FR" sz="1200" dirty="0"/>
              <a:t>Tableau généré avec GPT-4o</a:t>
            </a:r>
          </a:p>
        </p:txBody>
      </p:sp>
    </p:spTree>
    <p:extLst>
      <p:ext uri="{BB962C8B-B14F-4D97-AF65-F5344CB8AC3E}">
        <p14:creationId xmlns:p14="http://schemas.microsoft.com/office/powerpoint/2010/main" val="4014856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3397A-6EC2-8375-D2A2-22D42CE19E3F}"/>
              </a:ext>
            </a:extLst>
          </p:cNvPr>
          <p:cNvSpPr>
            <a:spLocks noGrp="1"/>
          </p:cNvSpPr>
          <p:nvPr>
            <p:ph type="title"/>
          </p:nvPr>
        </p:nvSpPr>
        <p:spPr/>
        <p:txBody>
          <a:bodyPr/>
          <a:lstStyle/>
          <a:p>
            <a:r>
              <a:rPr lang="fr-FR" dirty="0"/>
              <a:t>Les 4 règles de </a:t>
            </a:r>
            <a:r>
              <a:rPr lang="fr-FR" dirty="0" err="1"/>
              <a:t>Mollick</a:t>
            </a:r>
            <a:endParaRPr lang="fr-FR" dirty="0"/>
          </a:p>
        </p:txBody>
      </p:sp>
      <p:sp>
        <p:nvSpPr>
          <p:cNvPr id="3" name="Espace réservé du contenu 2">
            <a:extLst>
              <a:ext uri="{FF2B5EF4-FFF2-40B4-BE49-F238E27FC236}">
                <a16:creationId xmlns:a16="http://schemas.microsoft.com/office/drawing/2014/main" id="{7D504AC6-F4E8-3C71-A4D4-B34148AEA0DE}"/>
              </a:ext>
            </a:extLst>
          </p:cNvPr>
          <p:cNvSpPr>
            <a:spLocks noGrp="1"/>
          </p:cNvSpPr>
          <p:nvPr>
            <p:ph idx="1"/>
          </p:nvPr>
        </p:nvSpPr>
        <p:spPr/>
        <p:txBody>
          <a:bodyPr/>
          <a:lstStyle/>
          <a:p>
            <a:r>
              <a:rPr lang="fr-BE" b="1" dirty="0"/>
              <a:t>Invitez l’IA à la table :</a:t>
            </a:r>
            <a:br>
              <a:rPr lang="fr-BE" dirty="0"/>
            </a:br>
            <a:r>
              <a:rPr lang="fr-BE" dirty="0"/>
              <a:t>Expérimentez avec l’IA pour découvrir ses capacités et ses limites dans divers contextes.</a:t>
            </a:r>
          </a:p>
          <a:p>
            <a:r>
              <a:rPr lang="fr-BE" b="1" dirty="0"/>
              <a:t>Soyez l’humain dans la boucle :</a:t>
            </a:r>
            <a:br>
              <a:rPr lang="fr-BE" dirty="0"/>
            </a:br>
            <a:r>
              <a:rPr lang="fr-BE" dirty="0"/>
              <a:t>Supervisez activement l’IA pour garantir un usage éthique et maintenir votre rôle décisionnel.</a:t>
            </a:r>
          </a:p>
          <a:p>
            <a:r>
              <a:rPr lang="fr-BE" b="1" dirty="0"/>
              <a:t>Traitez l’IA comme une personne :</a:t>
            </a:r>
            <a:br>
              <a:rPr lang="fr-BE" dirty="0"/>
            </a:br>
            <a:r>
              <a:rPr lang="fr-BE" dirty="0"/>
              <a:t>Définissez un "persona", fournissez des tâches claires et contextualisez vos demandes pour des résultats pertinents.</a:t>
            </a:r>
          </a:p>
          <a:p>
            <a:r>
              <a:rPr lang="fr-BE" b="1" dirty="0"/>
              <a:t>Évaluez et expérimentez :</a:t>
            </a:r>
            <a:br>
              <a:rPr lang="fr-BE" dirty="0"/>
            </a:br>
            <a:r>
              <a:rPr lang="fr-BE" dirty="0"/>
              <a:t>Adaptez-vous en permanence aux évolutions de l’IA pour innover et rester compétitif.</a:t>
            </a:r>
          </a:p>
          <a:p>
            <a:endParaRPr lang="fr-FR" dirty="0"/>
          </a:p>
        </p:txBody>
      </p:sp>
      <p:sp>
        <p:nvSpPr>
          <p:cNvPr id="4" name="Espace réservé du numéro de diapositive 3">
            <a:extLst>
              <a:ext uri="{FF2B5EF4-FFF2-40B4-BE49-F238E27FC236}">
                <a16:creationId xmlns:a16="http://schemas.microsoft.com/office/drawing/2014/main" id="{FCBAEF68-5B7D-24FD-0F97-698ED533700C}"/>
              </a:ext>
            </a:extLst>
          </p:cNvPr>
          <p:cNvSpPr>
            <a:spLocks noGrp="1"/>
          </p:cNvSpPr>
          <p:nvPr>
            <p:ph type="sldNum" sz="quarter" idx="12"/>
          </p:nvPr>
        </p:nvSpPr>
        <p:spPr/>
        <p:txBody>
          <a:bodyPr/>
          <a:lstStyle/>
          <a:p>
            <a:pPr>
              <a:defRPr/>
            </a:pPr>
            <a:fld id="{D53F7FD8-3AB7-4ADC-999C-BF5BBF1834F1}" type="slidenum">
              <a:rPr lang="fr-BE" smtClean="0"/>
              <a:pPr>
                <a:defRPr/>
              </a:pPr>
              <a:t>52</a:t>
            </a:fld>
            <a:endParaRPr lang="fr-BE" dirty="0"/>
          </a:p>
        </p:txBody>
      </p:sp>
      <p:sp>
        <p:nvSpPr>
          <p:cNvPr id="5" name="ZoneTexte 4">
            <a:extLst>
              <a:ext uri="{FF2B5EF4-FFF2-40B4-BE49-F238E27FC236}">
                <a16:creationId xmlns:a16="http://schemas.microsoft.com/office/drawing/2014/main" id="{78B58FFF-8205-9720-1A3B-46F3CAE21002}"/>
              </a:ext>
            </a:extLst>
          </p:cNvPr>
          <p:cNvSpPr txBox="1"/>
          <p:nvPr/>
        </p:nvSpPr>
        <p:spPr>
          <a:xfrm>
            <a:off x="1295400" y="6308209"/>
            <a:ext cx="10058400" cy="261610"/>
          </a:xfrm>
          <a:prstGeom prst="rect">
            <a:avLst/>
          </a:prstGeom>
          <a:noFill/>
        </p:spPr>
        <p:txBody>
          <a:bodyPr wrap="square" rtlCol="0">
            <a:spAutoFit/>
          </a:bodyPr>
          <a:lstStyle/>
          <a:p>
            <a:r>
              <a:rPr lang="fr-BE" sz="1100" dirty="0"/>
              <a:t>D’après Co-intelligence par E. </a:t>
            </a:r>
            <a:r>
              <a:rPr lang="fr-BE" sz="1100" dirty="0" err="1"/>
              <a:t>Mollick</a:t>
            </a:r>
            <a:endParaRPr lang="fr-BE" sz="1100" dirty="0"/>
          </a:p>
        </p:txBody>
      </p:sp>
    </p:spTree>
    <p:extLst>
      <p:ext uri="{BB962C8B-B14F-4D97-AF65-F5344CB8AC3E}">
        <p14:creationId xmlns:p14="http://schemas.microsoft.com/office/powerpoint/2010/main" val="206802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693E8-7669-4E04-726C-20DD42C8E86B}"/>
              </a:ext>
            </a:extLst>
          </p:cNvPr>
          <p:cNvSpPr>
            <a:spLocks noGrp="1"/>
          </p:cNvSpPr>
          <p:nvPr>
            <p:ph type="title"/>
          </p:nvPr>
        </p:nvSpPr>
        <p:spPr/>
        <p:txBody>
          <a:bodyPr/>
          <a:lstStyle/>
          <a:p>
            <a:r>
              <a:rPr lang="fr-FR" dirty="0"/>
              <a:t>« Good </a:t>
            </a:r>
            <a:r>
              <a:rPr lang="fr-FR" dirty="0" err="1"/>
              <a:t>enough</a:t>
            </a:r>
            <a:r>
              <a:rPr lang="fr-FR" dirty="0"/>
              <a:t> » </a:t>
            </a:r>
            <a:r>
              <a:rPr lang="fr-FR" dirty="0" err="1"/>
              <a:t>prompting</a:t>
            </a:r>
            <a:endParaRPr lang="fr-FR" dirty="0"/>
          </a:p>
        </p:txBody>
      </p:sp>
      <p:sp>
        <p:nvSpPr>
          <p:cNvPr id="3" name="Espace réservé du contenu 2">
            <a:extLst>
              <a:ext uri="{FF2B5EF4-FFF2-40B4-BE49-F238E27FC236}">
                <a16:creationId xmlns:a16="http://schemas.microsoft.com/office/drawing/2014/main" id="{14DF2672-1D3B-842F-63C2-22990F2E63AF}"/>
              </a:ext>
            </a:extLst>
          </p:cNvPr>
          <p:cNvSpPr>
            <a:spLocks noGrp="1"/>
          </p:cNvSpPr>
          <p:nvPr>
            <p:ph idx="1"/>
          </p:nvPr>
        </p:nvSpPr>
        <p:spPr/>
        <p:txBody>
          <a:bodyPr>
            <a:normAutofit fontScale="92500" lnSpcReduction="10000"/>
          </a:bodyPr>
          <a:lstStyle/>
          <a:p>
            <a:r>
              <a:rPr lang="fr-BE" b="1" dirty="0"/>
              <a:t>Évitez de traiter l'IA comme un moteur de recherche</a:t>
            </a:r>
            <a:r>
              <a:rPr lang="fr-BE" dirty="0"/>
              <a:t> : Ne vous limitez pas à poser des questions factuelles simples ; l'IA peut fournir des réponses plus complètes et nuancées.</a:t>
            </a:r>
          </a:p>
          <a:p>
            <a:r>
              <a:rPr lang="fr-BE" b="1" dirty="0"/>
              <a:t>Fournissez des contextes complets</a:t>
            </a:r>
            <a:r>
              <a:rPr lang="fr-BE" dirty="0"/>
              <a:t> : Au lieu de poser des questions isolées, fournissez des descriptions détaillées ou des cas complets pour obtenir des réponses plus précises.</a:t>
            </a:r>
          </a:p>
          <a:p>
            <a:r>
              <a:rPr lang="fr-BE" b="1" dirty="0"/>
              <a:t>Ne vous laissez pas intimider par le "prompt engineering"</a:t>
            </a:r>
            <a:r>
              <a:rPr lang="fr-BE" dirty="0"/>
              <a:t> : Il n'est pas nécessaire de maîtriser des techniques complexes pour interagir efficacement avec l'IA ; une compréhension de base suffit pour commencer.</a:t>
            </a:r>
          </a:p>
          <a:p>
            <a:r>
              <a:rPr lang="fr-BE" b="1" dirty="0"/>
              <a:t>Pratiquez régulièrement</a:t>
            </a:r>
            <a:r>
              <a:rPr lang="fr-BE" dirty="0"/>
              <a:t> : Consacrez environ 10 heures à l'utilisation de systèmes d'IA avancés pour vous familiariser avec leurs capacités et limitations.</a:t>
            </a:r>
          </a:p>
          <a:p>
            <a:r>
              <a:rPr lang="fr-BE" b="1" dirty="0"/>
              <a:t>Expérimentez avec différents types de requêtes</a:t>
            </a:r>
            <a:r>
              <a:rPr lang="fr-BE" dirty="0"/>
              <a:t> : Testez diverses approches et formulations pour découvrir comment l'IA peut répondre à vos besoins spécifiques.</a:t>
            </a:r>
          </a:p>
          <a:p>
            <a:r>
              <a:rPr lang="fr-BE" b="1" dirty="0"/>
              <a:t>Comprenez que l'IA n'est pas infaillible</a:t>
            </a:r>
            <a:r>
              <a:rPr lang="fr-BE" dirty="0"/>
              <a:t> : Soyez conscient que l'IA peut fournir des réponses incorrectes ou incohérentes ; il est donc important de faire preuve de discernement.</a:t>
            </a:r>
          </a:p>
          <a:p>
            <a:r>
              <a:rPr lang="fr-BE" b="1" dirty="0"/>
              <a:t>Utilisez l'IA comme un outil complémentaire</a:t>
            </a:r>
            <a:r>
              <a:rPr lang="fr-BE" dirty="0"/>
              <a:t> : Considérez l'IA comme un assistant pour enrichir votre travail, et non comme une solution autonome.</a:t>
            </a:r>
          </a:p>
          <a:p>
            <a:pPr marL="0" indent="0">
              <a:buNone/>
            </a:pPr>
            <a:endParaRPr lang="fr-FR" dirty="0"/>
          </a:p>
        </p:txBody>
      </p:sp>
      <p:sp>
        <p:nvSpPr>
          <p:cNvPr id="4" name="Espace réservé du numéro de diapositive 3">
            <a:extLst>
              <a:ext uri="{FF2B5EF4-FFF2-40B4-BE49-F238E27FC236}">
                <a16:creationId xmlns:a16="http://schemas.microsoft.com/office/drawing/2014/main" id="{243CD3D8-AEC7-F2A4-1EE1-C09B902EAA78}"/>
              </a:ext>
            </a:extLst>
          </p:cNvPr>
          <p:cNvSpPr>
            <a:spLocks noGrp="1"/>
          </p:cNvSpPr>
          <p:nvPr>
            <p:ph type="sldNum" sz="quarter" idx="12"/>
          </p:nvPr>
        </p:nvSpPr>
        <p:spPr/>
        <p:txBody>
          <a:bodyPr/>
          <a:lstStyle/>
          <a:p>
            <a:pPr>
              <a:defRPr/>
            </a:pPr>
            <a:fld id="{D53F7FD8-3AB7-4ADC-999C-BF5BBF1834F1}" type="slidenum">
              <a:rPr lang="fr-BE" smtClean="0"/>
              <a:pPr>
                <a:defRPr/>
              </a:pPr>
              <a:t>53</a:t>
            </a:fld>
            <a:endParaRPr lang="fr-BE" dirty="0"/>
          </a:p>
        </p:txBody>
      </p:sp>
      <p:sp>
        <p:nvSpPr>
          <p:cNvPr id="5" name="ZoneTexte 4">
            <a:extLst>
              <a:ext uri="{FF2B5EF4-FFF2-40B4-BE49-F238E27FC236}">
                <a16:creationId xmlns:a16="http://schemas.microsoft.com/office/drawing/2014/main" id="{4FE54593-0062-DD88-0B08-3874F44D7287}"/>
              </a:ext>
            </a:extLst>
          </p:cNvPr>
          <p:cNvSpPr txBox="1"/>
          <p:nvPr/>
        </p:nvSpPr>
        <p:spPr>
          <a:xfrm>
            <a:off x="918667" y="6308207"/>
            <a:ext cx="8861751" cy="276999"/>
          </a:xfrm>
          <a:prstGeom prst="rect">
            <a:avLst/>
          </a:prstGeom>
          <a:noFill/>
        </p:spPr>
        <p:txBody>
          <a:bodyPr wrap="square">
            <a:spAutoFit/>
          </a:bodyPr>
          <a:lstStyle/>
          <a:p>
            <a:r>
              <a:rPr lang="fr-FR" sz="1200" dirty="0"/>
              <a:t>Source : https://</a:t>
            </a:r>
            <a:r>
              <a:rPr lang="fr-FR" sz="1200" dirty="0" err="1"/>
              <a:t>www.oneusefulthing.org</a:t>
            </a:r>
            <a:r>
              <a:rPr lang="fr-FR" sz="1200" dirty="0"/>
              <a:t>/p/</a:t>
            </a:r>
            <a:r>
              <a:rPr lang="fr-FR" sz="1200" dirty="0" err="1"/>
              <a:t>getting</a:t>
            </a:r>
            <a:r>
              <a:rPr lang="fr-FR" sz="1200" dirty="0"/>
              <a:t>-</a:t>
            </a:r>
            <a:r>
              <a:rPr lang="fr-FR" sz="1200" dirty="0" err="1"/>
              <a:t>started</a:t>
            </a:r>
            <a:r>
              <a:rPr lang="fr-FR" sz="1200" dirty="0"/>
              <a:t>-</a:t>
            </a:r>
            <a:r>
              <a:rPr lang="fr-FR" sz="1200" dirty="0" err="1"/>
              <a:t>with</a:t>
            </a:r>
            <a:r>
              <a:rPr lang="fr-FR" sz="1200" dirty="0"/>
              <a:t>-ai-good-</a:t>
            </a:r>
            <a:r>
              <a:rPr lang="fr-FR" sz="1200" dirty="0" err="1"/>
              <a:t>enough</a:t>
            </a:r>
            <a:endParaRPr lang="fr-FR" sz="1200" dirty="0"/>
          </a:p>
        </p:txBody>
      </p:sp>
    </p:spTree>
    <p:extLst>
      <p:ext uri="{BB962C8B-B14F-4D97-AF65-F5344CB8AC3E}">
        <p14:creationId xmlns:p14="http://schemas.microsoft.com/office/powerpoint/2010/main" val="3197220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5DAA-53CB-169A-96FF-0F4FEFB8080F}"/>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99FAF2C-0822-C96F-6035-F140B7602AB8}"/>
              </a:ext>
            </a:extLst>
          </p:cNvPr>
          <p:cNvSpPr>
            <a:spLocks noGrp="1"/>
          </p:cNvSpPr>
          <p:nvPr>
            <p:ph type="sldNum" sz="quarter" idx="12"/>
          </p:nvPr>
        </p:nvSpPr>
        <p:spPr/>
        <p:txBody>
          <a:bodyPr/>
          <a:lstStyle/>
          <a:p>
            <a:pPr>
              <a:defRPr/>
            </a:pPr>
            <a:endParaRPr lang="fr-BE"/>
          </a:p>
        </p:txBody>
      </p:sp>
      <p:pic>
        <p:nvPicPr>
          <p:cNvPr id="7" name="Image 6" descr="Une image contenant texte, capture d’écran, diagramme, Police&#10;&#10;Description générée automatiquement">
            <a:extLst>
              <a:ext uri="{FF2B5EF4-FFF2-40B4-BE49-F238E27FC236}">
                <a16:creationId xmlns:a16="http://schemas.microsoft.com/office/drawing/2014/main" id="{5AE3034D-5A91-9B31-2DEA-F39C023A6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30" y="0"/>
            <a:ext cx="10326481" cy="6721477"/>
          </a:xfrm>
          <a:prstGeom prst="rect">
            <a:avLst/>
          </a:prstGeom>
        </p:spPr>
      </p:pic>
    </p:spTree>
    <p:extLst>
      <p:ext uri="{BB962C8B-B14F-4D97-AF65-F5344CB8AC3E}">
        <p14:creationId xmlns:p14="http://schemas.microsoft.com/office/powerpoint/2010/main" val="18402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654D8-D94C-975E-A8D7-74A8517D7D60}"/>
              </a:ext>
            </a:extLst>
          </p:cNvPr>
          <p:cNvSpPr>
            <a:spLocks noGrp="1"/>
          </p:cNvSpPr>
          <p:nvPr>
            <p:ph type="title"/>
          </p:nvPr>
        </p:nvSpPr>
        <p:spPr/>
        <p:txBody>
          <a:bodyPr/>
          <a:lstStyle/>
          <a:p>
            <a:r>
              <a:rPr lang="fr-FR" dirty="0"/>
              <a:t>Structurer vos demandes: C.R.I.S.P.E.</a:t>
            </a:r>
          </a:p>
        </p:txBody>
      </p:sp>
      <p:sp>
        <p:nvSpPr>
          <p:cNvPr id="4" name="Espace réservé du numéro de diapositive 3">
            <a:extLst>
              <a:ext uri="{FF2B5EF4-FFF2-40B4-BE49-F238E27FC236}">
                <a16:creationId xmlns:a16="http://schemas.microsoft.com/office/drawing/2014/main" id="{CF66110E-5255-1AA3-EBEF-AFBF8B300273}"/>
              </a:ext>
            </a:extLst>
          </p:cNvPr>
          <p:cNvSpPr>
            <a:spLocks noGrp="1"/>
          </p:cNvSpPr>
          <p:nvPr>
            <p:ph type="sldNum" sz="quarter" idx="12"/>
          </p:nvPr>
        </p:nvSpPr>
        <p:spPr/>
        <p:txBody>
          <a:bodyPr/>
          <a:lstStyle/>
          <a:p>
            <a:pPr>
              <a:defRPr/>
            </a:pPr>
            <a:fld id="{D53F7FD8-3AB7-4ADC-999C-BF5BBF1834F1}" type="slidenum">
              <a:rPr lang="fr-BE" smtClean="0"/>
              <a:pPr>
                <a:defRPr/>
              </a:pPr>
              <a:t>6</a:t>
            </a:fld>
            <a:endParaRPr lang="fr-BE" dirty="0"/>
          </a:p>
        </p:txBody>
      </p:sp>
      <p:sp>
        <p:nvSpPr>
          <p:cNvPr id="7" name="Espace réservé du contenu 6">
            <a:extLst>
              <a:ext uri="{FF2B5EF4-FFF2-40B4-BE49-F238E27FC236}">
                <a16:creationId xmlns:a16="http://schemas.microsoft.com/office/drawing/2014/main" id="{BA6B9D10-0838-DB9E-E34A-B3084944E838}"/>
              </a:ext>
            </a:extLst>
          </p:cNvPr>
          <p:cNvSpPr>
            <a:spLocks noGrp="1"/>
          </p:cNvSpPr>
          <p:nvPr>
            <p:ph idx="1"/>
          </p:nvPr>
        </p:nvSpPr>
        <p:spPr/>
        <p:txBody>
          <a:bodyPr/>
          <a:lstStyle/>
          <a:p>
            <a:endParaRPr lang="fr-FR"/>
          </a:p>
        </p:txBody>
      </p:sp>
      <p:pic>
        <p:nvPicPr>
          <p:cNvPr id="8" name="Image 7">
            <a:extLst>
              <a:ext uri="{FF2B5EF4-FFF2-40B4-BE49-F238E27FC236}">
                <a16:creationId xmlns:a16="http://schemas.microsoft.com/office/drawing/2014/main" id="{128A8594-02F1-B56F-EA1D-C83EE36BCF7F}"/>
              </a:ext>
            </a:extLst>
          </p:cNvPr>
          <p:cNvPicPr>
            <a:picLocks noChangeAspect="1"/>
          </p:cNvPicPr>
          <p:nvPr/>
        </p:nvPicPr>
        <p:blipFill>
          <a:blip r:embed="rId2"/>
          <a:srcRect l="3933" t="2701" b="6591"/>
          <a:stretch>
            <a:fillRect/>
          </a:stretch>
        </p:blipFill>
        <p:spPr>
          <a:xfrm>
            <a:off x="174170" y="1690690"/>
            <a:ext cx="10938789" cy="4906053"/>
          </a:xfrm>
          <a:prstGeom prst="rect">
            <a:avLst/>
          </a:prstGeom>
        </p:spPr>
      </p:pic>
    </p:spTree>
    <p:extLst>
      <p:ext uri="{BB962C8B-B14F-4D97-AF65-F5344CB8AC3E}">
        <p14:creationId xmlns:p14="http://schemas.microsoft.com/office/powerpoint/2010/main" val="329162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9361-FE79-31D6-1EB2-FC1658E08F43}"/>
              </a:ext>
            </a:extLst>
          </p:cNvPr>
          <p:cNvSpPr>
            <a:spLocks noGrp="1"/>
          </p:cNvSpPr>
          <p:nvPr>
            <p:ph type="title"/>
          </p:nvPr>
        </p:nvSpPr>
        <p:spPr/>
        <p:txBody>
          <a:bodyPr/>
          <a:lstStyle/>
          <a:p>
            <a:r>
              <a:rPr lang="fr-FR" dirty="0"/>
              <a:t>Métaphore du stagiaire ivre</a:t>
            </a:r>
          </a:p>
        </p:txBody>
      </p:sp>
      <p:sp>
        <p:nvSpPr>
          <p:cNvPr id="3" name="Espace réservé du contenu 2">
            <a:extLst>
              <a:ext uri="{FF2B5EF4-FFF2-40B4-BE49-F238E27FC236}">
                <a16:creationId xmlns:a16="http://schemas.microsoft.com/office/drawing/2014/main" id="{0545CE28-EFB9-40E6-285A-B6A1EE781D5A}"/>
              </a:ext>
            </a:extLst>
          </p:cNvPr>
          <p:cNvSpPr>
            <a:spLocks noGrp="1"/>
          </p:cNvSpPr>
          <p:nvPr>
            <p:ph idx="1"/>
          </p:nvPr>
        </p:nvSpPr>
        <p:spPr>
          <a:xfrm>
            <a:off x="838199" y="1825625"/>
            <a:ext cx="4994787" cy="4351338"/>
          </a:xfrm>
        </p:spPr>
        <p:txBody>
          <a:bodyPr/>
          <a:lstStyle/>
          <a:p>
            <a:r>
              <a:rPr lang="fr-FR" dirty="0"/>
              <a:t>Elle est très cultivée et intelligente mais …</a:t>
            </a:r>
          </a:p>
          <a:p>
            <a:r>
              <a:rPr lang="fr-FR" dirty="0"/>
              <a:t>Elle ne connait pas votre contexte de travail</a:t>
            </a:r>
          </a:p>
          <a:p>
            <a:r>
              <a:rPr lang="fr-FR" dirty="0"/>
              <a:t>Elle vient parfois ivre au travail et raconte n’importe quoi (avec beaucoup d’assurance)</a:t>
            </a:r>
          </a:p>
          <a:p>
            <a:pPr marL="0" indent="0">
              <a:buNone/>
            </a:pPr>
            <a:r>
              <a:rPr lang="fr-FR" dirty="0">
                <a:sym typeface="Wingdings" pitchFamily="2" charset="2"/>
              </a:rPr>
              <a:t></a:t>
            </a:r>
            <a:r>
              <a:rPr lang="fr-FR" dirty="0"/>
              <a:t>Traitez-le/la comme un humain</a:t>
            </a:r>
          </a:p>
          <a:p>
            <a:pPr marL="0" indent="0">
              <a:buNone/>
            </a:pPr>
            <a:r>
              <a:rPr lang="fr-FR" dirty="0">
                <a:sym typeface="Wingdings" pitchFamily="2" charset="2"/>
              </a:rPr>
              <a:t></a:t>
            </a:r>
            <a:r>
              <a:rPr lang="fr-FR" dirty="0"/>
              <a:t>Expliquez-lui votre contexte</a:t>
            </a:r>
          </a:p>
          <a:p>
            <a:pPr marL="742950" lvl="1" indent="-285750"/>
            <a:r>
              <a:rPr lang="fr-FR" dirty="0"/>
              <a:t>Texte</a:t>
            </a:r>
          </a:p>
          <a:p>
            <a:pPr marL="742950" lvl="1" indent="-285750"/>
            <a:r>
              <a:rPr lang="fr-FR" dirty="0"/>
              <a:t>Document</a:t>
            </a:r>
          </a:p>
          <a:p>
            <a:pPr marL="0" indent="0">
              <a:buNone/>
            </a:pPr>
            <a:r>
              <a:rPr lang="fr-FR" dirty="0">
                <a:sym typeface="Wingdings" pitchFamily="2" charset="2"/>
              </a:rPr>
              <a:t></a:t>
            </a:r>
            <a:r>
              <a:rPr lang="fr-FR" dirty="0"/>
              <a:t>Soyez critique</a:t>
            </a:r>
          </a:p>
        </p:txBody>
      </p:sp>
      <p:sp>
        <p:nvSpPr>
          <p:cNvPr id="4" name="Espace réservé du numéro de diapositive 3">
            <a:extLst>
              <a:ext uri="{FF2B5EF4-FFF2-40B4-BE49-F238E27FC236}">
                <a16:creationId xmlns:a16="http://schemas.microsoft.com/office/drawing/2014/main" id="{B32E0239-1FFB-62AC-FBFD-302A753F8254}"/>
              </a:ext>
            </a:extLst>
          </p:cNvPr>
          <p:cNvSpPr>
            <a:spLocks noGrp="1"/>
          </p:cNvSpPr>
          <p:nvPr>
            <p:ph type="sldNum" sz="quarter" idx="12"/>
          </p:nvPr>
        </p:nvSpPr>
        <p:spPr/>
        <p:txBody>
          <a:bodyPr/>
          <a:lstStyle/>
          <a:p>
            <a:pPr>
              <a:defRPr/>
            </a:pPr>
            <a:fld id="{D53F7FD8-3AB7-4ADC-999C-BF5BBF1834F1}" type="slidenum">
              <a:rPr lang="fr-BE" smtClean="0"/>
              <a:pPr>
                <a:defRPr/>
              </a:pPr>
              <a:t>7</a:t>
            </a:fld>
            <a:endParaRPr lang="fr-BE" dirty="0"/>
          </a:p>
        </p:txBody>
      </p:sp>
      <p:sp>
        <p:nvSpPr>
          <p:cNvPr id="5" name="ZoneTexte 4">
            <a:extLst>
              <a:ext uri="{FF2B5EF4-FFF2-40B4-BE49-F238E27FC236}">
                <a16:creationId xmlns:a16="http://schemas.microsoft.com/office/drawing/2014/main" id="{05A88A65-6620-30D7-93C8-F5C22E411E24}"/>
              </a:ext>
            </a:extLst>
          </p:cNvPr>
          <p:cNvSpPr txBox="1"/>
          <p:nvPr/>
        </p:nvSpPr>
        <p:spPr>
          <a:xfrm>
            <a:off x="6096000" y="1850923"/>
            <a:ext cx="4921045" cy="2954655"/>
          </a:xfrm>
          <a:prstGeom prst="rect">
            <a:avLst/>
          </a:prstGeom>
          <a:noFill/>
        </p:spPr>
        <p:txBody>
          <a:bodyPr wrap="square" rtlCol="0">
            <a:spAutoFit/>
          </a:bodyPr>
          <a:lstStyle/>
          <a:p>
            <a:pPr marL="285750" indent="-285750">
              <a:buFont typeface="Arial" panose="020B0604020202020204" pitchFamily="34" charset="0"/>
              <a:buChar char="•"/>
            </a:pPr>
            <a:r>
              <a:rPr lang="fr-FR" dirty="0"/>
              <a:t>Traitez-le/la comme un humain</a:t>
            </a:r>
          </a:p>
          <a:p>
            <a:pPr marL="285750" indent="-285750">
              <a:buFont typeface="Arial" panose="020B0604020202020204" pitchFamily="34" charset="0"/>
              <a:buChar char="•"/>
            </a:pPr>
            <a:r>
              <a:rPr lang="fr-FR" dirty="0"/>
              <a:t>Expliquez-lui votre contexte</a:t>
            </a:r>
          </a:p>
          <a:p>
            <a:pPr marL="742950" lvl="1" indent="-285750">
              <a:buFont typeface="Arial" panose="020B0604020202020204" pitchFamily="34" charset="0"/>
              <a:buChar char="•"/>
            </a:pPr>
            <a:r>
              <a:rPr lang="fr-FR" dirty="0"/>
              <a:t>Texte</a:t>
            </a:r>
          </a:p>
          <a:p>
            <a:pPr marL="742950" lvl="1" indent="-285750">
              <a:buFont typeface="Arial" panose="020B0604020202020204" pitchFamily="34" charset="0"/>
              <a:buChar char="•"/>
            </a:pPr>
            <a:r>
              <a:rPr lang="fr-FR" dirty="0"/>
              <a:t>Document</a:t>
            </a:r>
          </a:p>
          <a:p>
            <a:pPr marL="285750" indent="-285750">
              <a:buFont typeface="Arial" panose="020B0604020202020204" pitchFamily="34" charset="0"/>
              <a:buChar char="•"/>
            </a:pPr>
            <a:r>
              <a:rPr lang="fr-FR" dirty="0"/>
              <a:t>Soyez critique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sz="2400" b="1" dirty="0"/>
              <a:t>C’est un dialogue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7" name="Image 6" descr="Une image contenant dessin, dessin humoristique, clipart, croquis&#10;&#10;Le contenu généré par l’IA peut être incorrect.">
            <a:extLst>
              <a:ext uri="{FF2B5EF4-FFF2-40B4-BE49-F238E27FC236}">
                <a16:creationId xmlns:a16="http://schemas.microsoft.com/office/drawing/2014/main" id="{269150E5-389A-6723-CEEF-50500C26A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381" y="1319719"/>
            <a:ext cx="5538281" cy="5538281"/>
          </a:xfrm>
          <a:prstGeom prst="rect">
            <a:avLst/>
          </a:prstGeom>
        </p:spPr>
      </p:pic>
    </p:spTree>
    <p:extLst>
      <p:ext uri="{BB962C8B-B14F-4D97-AF65-F5344CB8AC3E}">
        <p14:creationId xmlns:p14="http://schemas.microsoft.com/office/powerpoint/2010/main" val="81152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34F49-563E-70F3-F1F6-75E459E4FD0F}"/>
              </a:ext>
            </a:extLst>
          </p:cNvPr>
          <p:cNvSpPr>
            <a:spLocks noGrp="1"/>
          </p:cNvSpPr>
          <p:nvPr>
            <p:ph type="ctrTitle"/>
          </p:nvPr>
        </p:nvSpPr>
        <p:spPr/>
        <p:txBody>
          <a:bodyPr/>
          <a:lstStyle/>
          <a:p>
            <a:r>
              <a:rPr lang="fr-FR" dirty="0"/>
              <a:t>Différents buts</a:t>
            </a:r>
            <a:br>
              <a:rPr lang="fr-FR" dirty="0"/>
            </a:br>
            <a:r>
              <a:rPr lang="fr-FR" dirty="0"/>
              <a:t>Différents Usages</a:t>
            </a:r>
          </a:p>
        </p:txBody>
      </p:sp>
      <p:sp>
        <p:nvSpPr>
          <p:cNvPr id="3" name="Sous-titre 2">
            <a:extLst>
              <a:ext uri="{FF2B5EF4-FFF2-40B4-BE49-F238E27FC236}">
                <a16:creationId xmlns:a16="http://schemas.microsoft.com/office/drawing/2014/main" id="{E378A06D-2943-3B09-C688-D58661EB897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6497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B14F4-572B-C7D6-1E2D-BE82AD0BE9AF}"/>
              </a:ext>
            </a:extLst>
          </p:cNvPr>
          <p:cNvSpPr>
            <a:spLocks noGrp="1"/>
          </p:cNvSpPr>
          <p:nvPr>
            <p:ph type="title"/>
          </p:nvPr>
        </p:nvSpPr>
        <p:spPr>
          <a:xfrm>
            <a:off x="2304213" y="365127"/>
            <a:ext cx="9049587" cy="1325563"/>
          </a:xfrm>
        </p:spPr>
        <p:txBody>
          <a:bodyPr anchor="ctr">
            <a:normAutofit/>
          </a:bodyPr>
          <a:lstStyle/>
          <a:p>
            <a:r>
              <a:rPr lang="fr-FR" dirty="0"/>
              <a:t>Objectifs d’utilisation de l’IA</a:t>
            </a:r>
          </a:p>
        </p:txBody>
      </p:sp>
      <p:pic>
        <p:nvPicPr>
          <p:cNvPr id="5" name="Image 4">
            <a:extLst>
              <a:ext uri="{FF2B5EF4-FFF2-40B4-BE49-F238E27FC236}">
                <a16:creationId xmlns:a16="http://schemas.microsoft.com/office/drawing/2014/main" id="{DC92F110-2E40-B356-F38E-1B1B96FCDB6A}"/>
              </a:ext>
            </a:extLst>
          </p:cNvPr>
          <p:cNvPicPr>
            <a:picLocks noChangeAspect="1"/>
          </p:cNvPicPr>
          <p:nvPr/>
        </p:nvPicPr>
        <p:blipFill>
          <a:blip r:embed="rId2"/>
          <a:stretch>
            <a:fillRect/>
          </a:stretch>
        </p:blipFill>
        <p:spPr>
          <a:xfrm>
            <a:off x="1633090" y="1825625"/>
            <a:ext cx="8925820" cy="4351338"/>
          </a:xfrm>
          <a:prstGeom prst="rect">
            <a:avLst/>
          </a:prstGeom>
          <a:noFill/>
        </p:spPr>
      </p:pic>
      <p:sp>
        <p:nvSpPr>
          <p:cNvPr id="4" name="Espace réservé du numéro de diapositive 3">
            <a:extLst>
              <a:ext uri="{FF2B5EF4-FFF2-40B4-BE49-F238E27FC236}">
                <a16:creationId xmlns:a16="http://schemas.microsoft.com/office/drawing/2014/main" id="{EB2FED30-41E0-8D52-D8D6-09C814B0391B}"/>
              </a:ext>
            </a:extLst>
          </p:cNvPr>
          <p:cNvSpPr>
            <a:spLocks noGrp="1"/>
          </p:cNvSpPr>
          <p:nvPr>
            <p:ph type="sldNum" sz="quarter" idx="12"/>
          </p:nvPr>
        </p:nvSpPr>
        <p:spPr>
          <a:xfrm>
            <a:off x="8610600" y="6356352"/>
            <a:ext cx="2743200" cy="365125"/>
          </a:xfrm>
        </p:spPr>
        <p:txBody>
          <a:bodyPr anchor="ctr">
            <a:normAutofit/>
          </a:bodyPr>
          <a:lstStyle/>
          <a:p>
            <a:pPr>
              <a:spcAft>
                <a:spcPts val="600"/>
              </a:spcAft>
              <a:defRPr/>
            </a:pPr>
            <a:fld id="{D53F7FD8-3AB7-4ADC-999C-BF5BBF1834F1}" type="slidenum">
              <a:rPr lang="fr-BE" smtClean="0"/>
              <a:pPr>
                <a:spcAft>
                  <a:spcPts val="600"/>
                </a:spcAft>
                <a:defRPr/>
              </a:pPr>
              <a:t>9</a:t>
            </a:fld>
            <a:endParaRPr lang="fr-BE"/>
          </a:p>
        </p:txBody>
      </p:sp>
    </p:spTree>
    <p:extLst>
      <p:ext uri="{BB962C8B-B14F-4D97-AF65-F5344CB8AC3E}">
        <p14:creationId xmlns:p14="http://schemas.microsoft.com/office/powerpoint/2010/main" val="3925662241"/>
      </p:ext>
    </p:extLst>
  </p:cSld>
  <p:clrMapOvr>
    <a:masterClrMapping/>
  </p:clrMapOvr>
</p:sld>
</file>

<file path=ppt/theme/theme1.xml><?xml version="1.0" encoding="utf-8"?>
<a:theme xmlns:a="http://schemas.openxmlformats.org/drawingml/2006/main" name="secteursciencesEtTechVinc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teursciencesEtTechVinci" id="{D8AB395F-E0A0-472B-B6B1-F701FB1154F1}" vid="{87FA77BD-B6C9-4636-866A-88FB5ACDD9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409d8d-bc18-4f2d-a495-bebb0e3f2748" xsi:nil="true"/>
    <lcf76f155ced4ddcb4097134ff3c332f xmlns="4f4e169f-0d6e-43ad-a053-6564609301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9058A6506AE643952483D8F649C5D7" ma:contentTypeVersion="15" ma:contentTypeDescription="Crée un document." ma:contentTypeScope="" ma:versionID="272379df012a72778122be83725a499e">
  <xsd:schema xmlns:xsd="http://www.w3.org/2001/XMLSchema" xmlns:xs="http://www.w3.org/2001/XMLSchema" xmlns:p="http://schemas.microsoft.com/office/2006/metadata/properties" xmlns:ns2="4f4e169f-0d6e-43ad-a053-6564609301d2" xmlns:ns3="4b409d8d-bc18-4f2d-a495-bebb0e3f2748" targetNamespace="http://schemas.microsoft.com/office/2006/metadata/properties" ma:root="true" ma:fieldsID="915c19a008a11941508d873becc8b761" ns2:_="" ns3:_="">
    <xsd:import namespace="4f4e169f-0d6e-43ad-a053-6564609301d2"/>
    <xsd:import namespace="4b409d8d-bc18-4f2d-a495-bebb0e3f27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lcf76f155ced4ddcb4097134ff3c332f" minOccurs="0"/>
                <xsd:element ref="ns3: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e169f-0d6e-43ad-a053-656460930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d99b3629-034e-40d8-81e2-b8c7a4d8684e"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409d8d-bc18-4f2d-a495-bebb0e3f274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0b5f5d31-38ca-4435-850b-26dac7f9773f}" ma:internalName="TaxCatchAll" ma:showField="CatchAllData" ma:web="4b409d8d-bc18-4f2d-a495-bebb0e3f27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AC2F00-AA40-42A8-BA52-17FAC3653945}">
  <ds:schemaRefs>
    <ds:schemaRef ds:uri="http://schemas.microsoft.com/sharepoint/v3/contenttype/forms"/>
  </ds:schemaRefs>
</ds:datastoreItem>
</file>

<file path=customXml/itemProps2.xml><?xml version="1.0" encoding="utf-8"?>
<ds:datastoreItem xmlns:ds="http://schemas.openxmlformats.org/officeDocument/2006/customXml" ds:itemID="{7421E148-EA4E-4399-BD2A-912BDFA58F70}">
  <ds:schemaRefs>
    <ds:schemaRef ds:uri="http://www.w3.org/XML/1998/namespace"/>
    <ds:schemaRef ds:uri="http://purl.org/dc/dcmitype/"/>
    <ds:schemaRef ds:uri="http://purl.org/dc/elements/1.1/"/>
    <ds:schemaRef ds:uri="4b409d8d-bc18-4f2d-a495-bebb0e3f2748"/>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4f4e169f-0d6e-43ad-a053-6564609301d2"/>
    <ds:schemaRef ds:uri="http://schemas.microsoft.com/office/2006/metadata/properties"/>
  </ds:schemaRefs>
</ds:datastoreItem>
</file>

<file path=customXml/itemProps3.xml><?xml version="1.0" encoding="utf-8"?>
<ds:datastoreItem xmlns:ds="http://schemas.openxmlformats.org/officeDocument/2006/customXml" ds:itemID="{39E8A594-1682-4FDF-8271-26CFBABD9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e169f-0d6e-43ad-a053-6564609301d2"/>
    <ds:schemaRef ds:uri="4b409d8d-bc18-4f2d-a495-bebb0e3f2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secteursciencesEtTechVinci</Template>
  <TotalTime>65091</TotalTime>
  <Words>1580</Words>
  <Application>Microsoft Macintosh PowerPoint</Application>
  <PresentationFormat>Grand écran</PresentationFormat>
  <Paragraphs>224</Paragraphs>
  <Slides>54</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54</vt:i4>
      </vt:variant>
    </vt:vector>
  </HeadingPairs>
  <TitlesOfParts>
    <vt:vector size="60" baseType="lpstr">
      <vt:lpstr>Arial</vt:lpstr>
      <vt:lpstr>Calibri</vt:lpstr>
      <vt:lpstr>Calibri Light</vt:lpstr>
      <vt:lpstr>Times</vt:lpstr>
      <vt:lpstr>Wingdings</vt:lpstr>
      <vt:lpstr>secteursciencesEtTechVinci</vt:lpstr>
      <vt:lpstr>L’art de converser avec son chat  </vt:lpstr>
      <vt:lpstr>Supports de la formation</vt:lpstr>
      <vt:lpstr>Glossaire</vt:lpstr>
      <vt:lpstr>Présentons-nous</vt:lpstr>
      <vt:lpstr>Prompt niveau 0  </vt:lpstr>
      <vt:lpstr>Structurer vos demandes: C.R.I.S.P.E.</vt:lpstr>
      <vt:lpstr>Métaphore du stagiaire ivre</vt:lpstr>
      <vt:lpstr>Différents buts Différents Usages</vt:lpstr>
      <vt:lpstr>Objectifs d’utilisation de l’IA</vt:lpstr>
      <vt:lpstr>L’IA comme partenaire de débat / brainstorming</vt:lpstr>
      <vt:lpstr>L’IA comme partenaire de débat</vt:lpstr>
      <vt:lpstr>L’IA comme partenaire de débat</vt:lpstr>
      <vt:lpstr>Des choses à partager ?</vt:lpstr>
      <vt:lpstr>Mettre l’IAG en mode interrogatif</vt:lpstr>
      <vt:lpstr>Présentation PowerPoint</vt:lpstr>
      <vt:lpstr>L’IA comme critique</vt:lpstr>
      <vt:lpstr>Présentation PowerPoint</vt:lpstr>
      <vt:lpstr>Mise en pratique Utiliser l’IA comme critique selon différents rôles</vt:lpstr>
      <vt:lpstr>L’IA comme partenaire de brainstorming</vt:lpstr>
      <vt:lpstr>Présentation PowerPoint</vt:lpstr>
      <vt:lpstr>Mettre l’IAG en mode interrogatif</vt:lpstr>
      <vt:lpstr>Mise en pratique</vt:lpstr>
      <vt:lpstr>Des choses à partager ?</vt:lpstr>
      <vt:lpstr>L’IA pour faire des recherches</vt:lpstr>
      <vt:lpstr>Comprendre le chose progressivement</vt:lpstr>
      <vt:lpstr>Hallucinations</vt:lpstr>
      <vt:lpstr>Hallucinations (début 2023)</vt:lpstr>
      <vt:lpstr>Hallucinations (Novembre 2024)</vt:lpstr>
      <vt:lpstr>Taxonomie des Hallucinations</vt:lpstr>
      <vt:lpstr>Exercice</vt:lpstr>
      <vt:lpstr>Mitigation</vt:lpstr>
      <vt:lpstr>La recherche approfondie</vt:lpstr>
      <vt:lpstr>Recherche approfondie</vt:lpstr>
      <vt:lpstr>L’IA empathique</vt:lpstr>
      <vt:lpstr>Présentation PowerPoint</vt:lpstr>
      <vt:lpstr>Personnaliser son chat</vt:lpstr>
      <vt:lpstr>Présentation PowerPoint</vt:lpstr>
      <vt:lpstr>« Reasonning » Models</vt:lpstr>
      <vt:lpstr>« Reasoning » Models</vt:lpstr>
      <vt:lpstr>« Reasoning » Models</vt:lpstr>
      <vt:lpstr>Se mettre en mode « Réflexion » Le Chat</vt:lpstr>
      <vt:lpstr>Se mettre en mode « Réflexion » Gemini</vt:lpstr>
      <vt:lpstr>Se mettre en mode « Réflexion » ChatGPT Gratuit</vt:lpstr>
      <vt:lpstr>Challenge</vt:lpstr>
      <vt:lpstr>Prompt Engineering </vt:lpstr>
      <vt:lpstr>Problèmes courants</vt:lpstr>
      <vt:lpstr>Problèmes courants</vt:lpstr>
      <vt:lpstr>Prompt: base</vt:lpstr>
      <vt:lpstr>Contexte</vt:lpstr>
      <vt:lpstr>Formatage </vt:lpstr>
      <vt:lpstr>Résumé bases</vt:lpstr>
      <vt:lpstr>Les 4 règles de Mollick</vt:lpstr>
      <vt:lpstr>« Good enough » prompting</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Vinci &amp; ProEco:  Présentation au Conseil d’Entreprise</dc:title>
  <dc:subject/>
  <dc:creator>gregoire</dc:creator>
  <cp:keywords/>
  <dc:description/>
  <cp:lastModifiedBy>Gregory Seront</cp:lastModifiedBy>
  <cp:revision>844</cp:revision>
  <cp:lastPrinted>2025-11-24T15:01:15Z</cp:lastPrinted>
  <dcterms:created xsi:type="dcterms:W3CDTF">2011-03-16T09:08:07Z</dcterms:created>
  <dcterms:modified xsi:type="dcterms:W3CDTF">2025-11-25T08:59:46Z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0x010100129058A6506AE643952483D8F649C5D7</vt:lpwstr>
  </property>
</Properties>
</file>